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83" r:id="rId7"/>
    <p:sldId id="284" r:id="rId8"/>
    <p:sldId id="260" r:id="rId9"/>
    <p:sldId id="282" r:id="rId10"/>
    <p:sldId id="262" r:id="rId11"/>
    <p:sldId id="263" r:id="rId12"/>
    <p:sldId id="261" r:id="rId13"/>
    <p:sldId id="264" r:id="rId14"/>
    <p:sldId id="265" r:id="rId15"/>
    <p:sldId id="266" r:id="rId16"/>
    <p:sldId id="267" r:id="rId17"/>
    <p:sldId id="268" r:id="rId18"/>
    <p:sldId id="276" r:id="rId19"/>
    <p:sldId id="269" r:id="rId20"/>
    <p:sldId id="277" r:id="rId21"/>
    <p:sldId id="270" r:id="rId22"/>
    <p:sldId id="278" r:id="rId23"/>
    <p:sldId id="271" r:id="rId24"/>
    <p:sldId id="279" r:id="rId25"/>
    <p:sldId id="272" r:id="rId26"/>
    <p:sldId id="280" r:id="rId27"/>
    <p:sldId id="273" r:id="rId28"/>
    <p:sldId id="274" r:id="rId29"/>
    <p:sldId id="285" r:id="rId30"/>
    <p:sldId id="275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3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9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5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40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2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3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13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7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07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6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7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8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12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1ABB4-29AC-4E36-B35B-08829A8DE040}" type="datetimeFigureOut">
              <a:rPr lang="hr-HR" smtClean="0"/>
              <a:t>17.12.2018.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AA0A8-35F0-441F-A58A-FEAC6EBE7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1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Ethics in Social Work, Statement of Principles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8358130" y="6059277"/>
            <a:ext cx="38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Jelena Češljar i Ivana </a:t>
            </a:r>
            <a:r>
              <a:rPr lang="hr-HR" b="1" dirty="0" err="1" smtClean="0"/>
              <a:t>Franjkić</a:t>
            </a:r>
            <a:endParaRPr lang="hr-HR" b="1" dirty="0" smtClean="0"/>
          </a:p>
          <a:p>
            <a:pPr algn="ctr"/>
            <a:r>
              <a:rPr lang="hr-HR" b="1" dirty="0" smtClean="0"/>
              <a:t>19.12.2018.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247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948250"/>
            <a:ext cx="6815669" cy="1515533"/>
          </a:xfrm>
        </p:spPr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en-US" dirty="0"/>
              <a:t> </a:t>
            </a:r>
            <a:r>
              <a:rPr lang="en-US" sz="3600" b="1" dirty="0"/>
              <a:t>Global standards for the education and training of the social work profession 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GLOBALNI STANDARDI ZA OBRAZOVANJE I OBUKU U SOCIJALNOM RADU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1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448" y="12564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GLOBALNI STANDARDI ZA OBRAZOVANJE I OBUKU U SOCIJALNOM </a:t>
            </a:r>
            <a:r>
              <a:rPr lang="hr-HR" sz="3600" b="1" dirty="0" smtClean="0"/>
              <a:t>RADU</a:t>
            </a:r>
            <a:br>
              <a:rPr lang="hr-HR" sz="3600" b="1" dirty="0" smtClean="0"/>
            </a:br>
            <a:r>
              <a:rPr lang="hr-HR" sz="3600" b="1" dirty="0" smtClean="0"/>
              <a:t> </a:t>
            </a:r>
            <a:r>
              <a:rPr lang="en-US" sz="3100" i="1" dirty="0"/>
              <a:t>Global standards for the education and training of the social work profession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Usvojeno u listopadu 2004. u Australiji</a:t>
            </a:r>
          </a:p>
          <a:p>
            <a:r>
              <a:rPr lang="hr-HR" dirty="0" smtClean="0"/>
              <a:t>Zajednička skupština IASSW-a i  IFSW-a</a:t>
            </a:r>
          </a:p>
          <a:p>
            <a:r>
              <a:rPr lang="hr-HR" dirty="0" smtClean="0"/>
              <a:t>Dokument značajan za sve socijalne radnike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8" y="3254932"/>
            <a:ext cx="2367402" cy="1675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5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72874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en-US" dirty="0"/>
              <a:t> </a:t>
            </a:r>
            <a:r>
              <a:rPr lang="hr-HR" dirty="0" smtClean="0"/>
              <a:t>Global </a:t>
            </a:r>
            <a:r>
              <a:rPr lang="hr-HR" dirty="0" err="1" smtClean="0"/>
              <a:t>standards</a:t>
            </a:r>
            <a:r>
              <a:rPr lang="hr-HR" dirty="0" smtClean="0"/>
              <a:t>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490830"/>
            <a:ext cx="9601196" cy="386590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Standardi o misiji, odnosno svrsi studija</a:t>
            </a:r>
          </a:p>
          <a:p>
            <a:r>
              <a:rPr lang="hr-HR" dirty="0" smtClean="0"/>
              <a:t>Standardi o ciljevima i ishodima programa</a:t>
            </a:r>
          </a:p>
          <a:p>
            <a:r>
              <a:rPr lang="hr-HR" dirty="0" smtClean="0"/>
              <a:t>Standardi o nastavnom planu i terenskoj praksi</a:t>
            </a:r>
          </a:p>
          <a:p>
            <a:r>
              <a:rPr lang="hr-HR" dirty="0" smtClean="0"/>
              <a:t>Standardi za temeljni </a:t>
            </a:r>
            <a:r>
              <a:rPr lang="hr-HR" dirty="0" err="1" smtClean="0"/>
              <a:t>curriculum</a:t>
            </a:r>
            <a:endParaRPr lang="hr-HR" dirty="0" smtClean="0"/>
          </a:p>
          <a:p>
            <a:r>
              <a:rPr lang="hr-HR" dirty="0" smtClean="0"/>
              <a:t>Standardi koji se odnose na nastavno osoblje</a:t>
            </a:r>
          </a:p>
          <a:p>
            <a:r>
              <a:rPr lang="hr-HR" dirty="0" smtClean="0"/>
              <a:t>Standardi koji se odnose na studente socijalnog rada</a:t>
            </a:r>
          </a:p>
          <a:p>
            <a:pPr lvl="0"/>
            <a:r>
              <a:rPr lang="hr-HR" dirty="0" smtClean="0"/>
              <a:t>Standardi </a:t>
            </a:r>
            <a:r>
              <a:rPr lang="hr-HR" dirty="0"/>
              <a:t>koji se odnose na strukturu, administraciju, upravljanje i resurse</a:t>
            </a:r>
          </a:p>
          <a:p>
            <a:r>
              <a:rPr lang="hr-HR" i="1" dirty="0"/>
              <a:t> </a:t>
            </a:r>
            <a:r>
              <a:rPr lang="hr-HR" dirty="0"/>
              <a:t>Standardi koji se odnose na kulturalne i etničke razlike i rodnu uključenost </a:t>
            </a:r>
          </a:p>
          <a:p>
            <a:r>
              <a:rPr lang="hr-HR" dirty="0"/>
              <a:t>Standardi koji se odnose na vrijednosti i etički kodeks u socijalnom radu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5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725" y="1081284"/>
            <a:ext cx="10994834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o misiji, odnosno svrsi </a:t>
            </a:r>
            <a:r>
              <a:rPr lang="hr-HR" sz="4000" dirty="0" smtClean="0"/>
              <a:t>studija</a:t>
            </a:r>
            <a:r>
              <a:rPr lang="hr-HR" dirty="0"/>
              <a:t/>
            </a:r>
            <a:br>
              <a:rPr lang="hr-HR" dirty="0"/>
            </a:br>
            <a:r>
              <a:rPr lang="en-US" dirty="0"/>
              <a:t> </a:t>
            </a:r>
            <a:r>
              <a:rPr lang="en-US" sz="4000" i="1" dirty="0"/>
              <a:t>Standards regarding the school’s core purpose or mission statement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Sve škole bi trebale težiti razvoju osnovne svrhe:</a:t>
            </a:r>
          </a:p>
          <a:p>
            <a:r>
              <a:rPr lang="hr-HR" dirty="0" smtClean="0"/>
              <a:t>Održavanju vrijednosti i etičkih načela socijalnog rada</a:t>
            </a:r>
          </a:p>
          <a:p>
            <a:r>
              <a:rPr lang="hr-HR" dirty="0" smtClean="0"/>
              <a:t>Uključivanje pitanja etničke i rodne zastupljenosti na fakultetu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30" y="2916396"/>
            <a:ext cx="3901440" cy="259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5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448" y="10482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o ciljevima i ishodima </a:t>
            </a:r>
            <a:r>
              <a:rPr lang="hr-HR" sz="4000" dirty="0" smtClean="0"/>
              <a:t>programa</a:t>
            </a:r>
            <a:r>
              <a:rPr lang="hr-HR" dirty="0"/>
              <a:t/>
            </a:r>
            <a:br>
              <a:rPr lang="hr-HR" dirty="0"/>
            </a:br>
            <a:r>
              <a:rPr lang="en-US" dirty="0"/>
              <a:t> </a:t>
            </a:r>
            <a:r>
              <a:rPr lang="en-US" sz="4000" i="1" dirty="0"/>
              <a:t>Standards regarding </a:t>
            </a:r>
            <a:r>
              <a:rPr lang="en-US" sz="4000" i="1" dirty="0" err="1"/>
              <a:t>programme</a:t>
            </a:r>
            <a:r>
              <a:rPr lang="en-US" sz="4000" i="1" dirty="0"/>
              <a:t> objectives and outcomes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58467" y="2560319"/>
            <a:ext cx="5058285" cy="35981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sz="2600" dirty="0" smtClean="0"/>
              <a:t>Specifikacija ciljeva</a:t>
            </a:r>
          </a:p>
          <a:p>
            <a:r>
              <a:rPr lang="hr-HR" sz="2600" dirty="0" smtClean="0"/>
              <a:t>Odražavanje </a:t>
            </a:r>
            <a:r>
              <a:rPr lang="hr-HR" sz="2600" dirty="0"/>
              <a:t>vrijednosti i etičkih principa profesije prilikom izrade i provođenja svojih nastavnih programa.</a:t>
            </a:r>
          </a:p>
          <a:p>
            <a:r>
              <a:rPr lang="hr-HR" sz="2600" dirty="0"/>
              <a:t> </a:t>
            </a:r>
            <a:r>
              <a:rPr lang="hr-HR" sz="2600" dirty="0" smtClean="0"/>
              <a:t>Određivanje </a:t>
            </a:r>
            <a:r>
              <a:rPr lang="hr-HR" sz="2600" dirty="0"/>
              <a:t>metoda poučavanja i načina na koji su ovi povezani sa postizanjem kako kognitivnog tako i emocionalnog razvoja studenata socijalnog rada. </a:t>
            </a:r>
          </a:p>
          <a:p>
            <a:r>
              <a:rPr lang="hr-HR" sz="2600" dirty="0"/>
              <a:t> </a:t>
            </a:r>
            <a:r>
              <a:rPr lang="hr-HR" sz="2600" dirty="0" smtClean="0"/>
              <a:t>Utvrđivanje </a:t>
            </a:r>
            <a:r>
              <a:rPr lang="hr-HR" sz="2600" dirty="0"/>
              <a:t>pokazatelja o tome kako program odražava ključno znanje, procese, vrijednosti i vještine profesije socijalnog rada primijenjene u specifičnim kontekstima u stvarnosti. </a:t>
            </a:r>
            <a:endParaRPr lang="hr-HR" sz="2600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022810" cy="3509974"/>
          </a:xfrm>
        </p:spPr>
        <p:txBody>
          <a:bodyPr>
            <a:normAutofit fontScale="70000" lnSpcReduction="20000"/>
          </a:bodyPr>
          <a:lstStyle/>
          <a:p>
            <a:r>
              <a:rPr lang="hr-HR" sz="2600" dirty="0"/>
              <a:t>Utvrđivanje pokazatelja o tome kako je nastavni program usklađen sa profesionalnim ciljevima definiranim na nacionalnom i/ili regionalnom/međunarodnom nivou i kako takav program zadovoljava lokalne, nacionalne i/ili regionalne/međunarodne razvojne potrebe i prioritete.</a:t>
            </a:r>
          </a:p>
          <a:p>
            <a:r>
              <a:rPr lang="hr-HR" sz="2600" dirty="0"/>
              <a:t> Kako se socijalni rad ne odvija u vakuumu, nastavni program bi trebao odražavati razmatranje utjecaja interakcije kulturalnih, gospodarskih, komunikacijskih, socijalnih, političkih i psiholoških općih obilježja.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53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977" y="982132"/>
            <a:ext cx="11160087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o nastavnom planu i terenskoj </a:t>
            </a:r>
            <a:r>
              <a:rPr lang="hr-HR" sz="4000" dirty="0" smtClean="0"/>
              <a:t>praksi</a:t>
            </a:r>
            <a:br>
              <a:rPr lang="hr-HR" sz="4000" dirty="0" smtClean="0"/>
            </a:br>
            <a:r>
              <a:rPr lang="en-US" sz="4000" i="1" dirty="0"/>
              <a:t>Standards with regard to </a:t>
            </a:r>
            <a:r>
              <a:rPr lang="en-US" sz="4000" i="1" dirty="0" err="1"/>
              <a:t>programme</a:t>
            </a:r>
            <a:r>
              <a:rPr lang="en-US" sz="4000" i="1" dirty="0"/>
              <a:t> curricula including field education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5333706" cy="399471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Škole bi trebale težiti:</a:t>
            </a:r>
          </a:p>
          <a:p>
            <a:r>
              <a:rPr lang="hr-HR" dirty="0" smtClean="0"/>
              <a:t>Uključivanje </a:t>
            </a:r>
            <a:r>
              <a:rPr lang="hr-HR" dirty="0"/>
              <a:t>korisnika usluga u planiranje i izvođenje programa. </a:t>
            </a:r>
          </a:p>
          <a:p>
            <a:r>
              <a:rPr lang="hr-HR" dirty="0"/>
              <a:t> </a:t>
            </a:r>
            <a:r>
              <a:rPr lang="hr-HR" dirty="0" smtClean="0"/>
              <a:t> </a:t>
            </a:r>
            <a:r>
              <a:rPr lang="hr-HR" dirty="0"/>
              <a:t>Uvažavanje i razvoj specifičnog domaćeg ili lokalnog obrazovanja i prakse u socijalnom radu koji potiču iz tradicija i kultura različitih etničkih grupa i zajednica sve dotle dok takve tradicije i kulture ne ugrožavaju ljudska prava. </a:t>
            </a:r>
          </a:p>
          <a:p>
            <a:r>
              <a:rPr lang="hr-HR" dirty="0"/>
              <a:t> Partnerstvo između obrazovnih institucija, socijalnih službi i korisnika usluga u donošenju odluka koje se odnose na terensku nastavu i evaluaciju rada studenata u praksi.</a:t>
            </a:r>
          </a:p>
          <a:p>
            <a:r>
              <a:rPr lang="hr-HR" dirty="0"/>
              <a:t>Terenska nastava bi trebala biti dovoljno zastupljena po trajanju, složenosti zadataka i mogućnostima učenja kako bi se osiguralo da studenti budu spremni za praksu.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2" y="2752994"/>
            <a:ext cx="3186150" cy="238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8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448" y="110331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za temeljni </a:t>
            </a:r>
            <a:r>
              <a:rPr lang="hr-HR" sz="4000" dirty="0" err="1" smtClean="0"/>
              <a:t>curriculum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en-US" sz="4000" i="1" dirty="0"/>
              <a:t>Standards with regard to core curricula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Temeljni </a:t>
            </a:r>
            <a:r>
              <a:rPr lang="hr-HR" dirty="0" err="1" smtClean="0"/>
              <a:t>curriculum</a:t>
            </a:r>
            <a:r>
              <a:rPr lang="hr-HR" dirty="0" smtClean="0"/>
              <a:t> koji obuhvaća 4 komponente:</a:t>
            </a:r>
          </a:p>
          <a:p>
            <a:r>
              <a:rPr lang="hr-HR" b="1" dirty="0"/>
              <a:t>Djelokrug socijalnog rada kao profesije</a:t>
            </a:r>
            <a:endParaRPr lang="hr-HR" dirty="0"/>
          </a:p>
          <a:p>
            <a:r>
              <a:rPr lang="hr-HR" b="1" dirty="0"/>
              <a:t>Djelokrug socijalnog radnika</a:t>
            </a:r>
            <a:endParaRPr lang="hr-HR" dirty="0"/>
          </a:p>
          <a:p>
            <a:r>
              <a:rPr lang="hr-HR" b="1" dirty="0"/>
              <a:t>Metode prakse socijalnog rada</a:t>
            </a:r>
            <a:endParaRPr lang="hr-HR" dirty="0"/>
          </a:p>
          <a:p>
            <a:r>
              <a:rPr lang="hr-HR" b="1" dirty="0"/>
              <a:t>Paradigma profesije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97" y="2937463"/>
            <a:ext cx="2726706" cy="2556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56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579" y="108128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koji se odnose na nastavno </a:t>
            </a:r>
            <a:r>
              <a:rPr lang="hr-HR" sz="4000" dirty="0" smtClean="0"/>
              <a:t>osoblje</a:t>
            </a:r>
            <a:br>
              <a:rPr lang="hr-HR" sz="4000" dirty="0" smtClean="0"/>
            </a:br>
            <a:r>
              <a:rPr lang="en-US" sz="4000" i="1" dirty="0"/>
              <a:t>Standards with regard to professional staff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61859" y="2494218"/>
            <a:ext cx="5695721" cy="4137935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hr-HR" sz="4000" dirty="0" smtClean="0">
                <a:cs typeface="Aharoni" panose="02010803020104030203" pitchFamily="2" charset="-79"/>
              </a:rPr>
              <a:t>Osigurati </a:t>
            </a:r>
            <a:r>
              <a:rPr lang="hr-HR" sz="4000" dirty="0">
                <a:cs typeface="Aharoni" panose="02010803020104030203" pitchFamily="2" charset="-79"/>
              </a:rPr>
              <a:t>stručno osoblje odgovarajućeg broja i stupnja stručnosti koje ima odgovarajuće kvalifikacije u skladu sa stupnjem razvoja profesije socijalnog rada u određenoj zemlji. Trebalo bi, ukoliko je to moguće, da postoji obrazovanje na razini magisterija u socijalnom radu ili srodnoj disciplini (u zemljama gdje je socijalni rad disciplina u razvoju</a:t>
            </a:r>
            <a:r>
              <a:rPr lang="hr-HR" sz="4000" dirty="0" smtClean="0">
                <a:cs typeface="Aharoni" panose="02010803020104030203" pitchFamily="2" charset="-79"/>
              </a:rPr>
              <a:t>).</a:t>
            </a:r>
          </a:p>
          <a:p>
            <a:pPr marL="457200" lvl="1" indent="0">
              <a:buNone/>
            </a:pPr>
            <a:r>
              <a:rPr lang="hr-HR" sz="4000" dirty="0" smtClean="0">
                <a:cs typeface="Aharoni" panose="02010803020104030203" pitchFamily="2" charset="-79"/>
              </a:rPr>
              <a:t>Omogućiti </a:t>
            </a:r>
            <a:r>
              <a:rPr lang="hr-HR" sz="4000" dirty="0">
                <a:cs typeface="Aharoni" panose="02010803020104030203" pitchFamily="2" charset="-79"/>
              </a:rPr>
              <a:t>učešće stručnog osoblja u razvoju svrhe ili misije škole/studija, u formuliranju ciljeva i očekivanih ishoda obrazovnog programa, kao i u bilo kojoj primjerenoj inicijativi u koju bi škola mogla biti </a:t>
            </a:r>
            <a:r>
              <a:rPr lang="hr-HR" sz="4000" dirty="0" smtClean="0">
                <a:cs typeface="Aharoni" panose="02010803020104030203" pitchFamily="2" charset="-79"/>
              </a:rPr>
              <a:t>uključena.</a:t>
            </a:r>
          </a:p>
          <a:p>
            <a:pPr marL="457200" lvl="1" indent="0">
              <a:buNone/>
            </a:pPr>
            <a:r>
              <a:rPr lang="hr-HR" sz="4000" dirty="0" smtClean="0">
                <a:cs typeface="Aharoni" panose="02010803020104030203" pitchFamily="2" charset="-79"/>
              </a:rPr>
              <a:t>Stvaranje </a:t>
            </a:r>
            <a:r>
              <a:rPr lang="hr-HR" sz="4000" dirty="0">
                <a:cs typeface="Aharoni" panose="02010803020104030203" pitchFamily="2" charset="-79"/>
              </a:rPr>
              <a:t>uvjeta za kontinuirani profesionalni razvoj kadrova, posebno u onim oblastima gdje se znanje brzo razvija.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28" y="2642037"/>
            <a:ext cx="4718050" cy="2904769"/>
          </a:xfrm>
        </p:spPr>
      </p:pic>
    </p:spTree>
    <p:extLst>
      <p:ext uri="{BB962C8B-B14F-4D97-AF65-F5344CB8AC3E}">
        <p14:creationId xmlns:p14="http://schemas.microsoft.com/office/powerpoint/2010/main" val="617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Standardi koji se odnose na nastavno </a:t>
            </a:r>
            <a:r>
              <a:rPr lang="hr-HR" sz="3600" dirty="0" smtClean="0"/>
              <a:t>osoblje</a:t>
            </a:r>
            <a:br>
              <a:rPr lang="hr-HR" sz="3600" dirty="0" smtClean="0"/>
            </a:br>
            <a:r>
              <a:rPr lang="en-US" sz="3600" i="1" dirty="0"/>
              <a:t>Standards with regard to professional staff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92365" y="2467779"/>
            <a:ext cx="5289359" cy="4021156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cs typeface="Aharoni" panose="02010803020104030203" pitchFamily="2" charset="-79"/>
              </a:rPr>
              <a:t>Jasan stav, tamo gdje je moguće, o politici ili orijentacije utemeljenoj na jednakosti s obzirom na rod, etničku pripadnost, “rasu” ili bilo koji drugi oblik različitosti prilikom okupljanja i imenovanja nastavnika.</a:t>
            </a:r>
          </a:p>
          <a:p>
            <a:r>
              <a:rPr lang="hr-HR" dirty="0">
                <a:cs typeface="Aharoni" panose="02010803020104030203" pitchFamily="2" charset="-79"/>
              </a:rPr>
              <a:t> Osjetljivost na jezični značaj prakse socijalnog rada u određenom kontekstu.</a:t>
            </a:r>
          </a:p>
          <a:p>
            <a:r>
              <a:rPr lang="hr-HR" dirty="0">
                <a:cs typeface="Aharoni" panose="02010803020104030203" pitchFamily="2" charset="-79"/>
              </a:rPr>
              <a:t> Prilikom raspodjele poslova na nastavne aktivnosti, praktičnu nastavu, superviziju i administrativne poslove, predvidjeti i vrijeme za istraživanje i objavljivanje radova.</a:t>
            </a:r>
          </a:p>
          <a:p>
            <a:r>
              <a:rPr lang="hr-HR" dirty="0">
                <a:cs typeface="Aharoni" panose="02010803020104030203" pitchFamily="2" charset="-79"/>
              </a:rPr>
              <a:t> Omogućiti stručnom osoblju, u mjeri u kojoj je to razumno i moguće, da bude uključeno u oblikovanje, analizu i evaluaciju učinaka socijalne politike, kao i inicijativa u zajednici.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323538"/>
            <a:ext cx="4718050" cy="1784136"/>
          </a:xfrm>
        </p:spPr>
      </p:pic>
    </p:spTree>
    <p:extLst>
      <p:ext uri="{BB962C8B-B14F-4D97-AF65-F5344CB8AC3E}">
        <p14:creationId xmlns:p14="http://schemas.microsoft.com/office/powerpoint/2010/main" val="272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12535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Standardi koji se odnose na studente socijalnog </a:t>
            </a:r>
            <a:r>
              <a:rPr lang="hr-HR" sz="4000" dirty="0" smtClean="0"/>
              <a:t>rada</a:t>
            </a:r>
            <a:br>
              <a:rPr lang="hr-HR" sz="4000" dirty="0" smtClean="0"/>
            </a:br>
            <a:r>
              <a:rPr lang="en-US" sz="4000" i="1" dirty="0"/>
              <a:t>Standards with regard to social work students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7281" y="2560320"/>
            <a:ext cx="7160965" cy="3686244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hr-HR" sz="6400" dirty="0" smtClean="0">
                <a:cs typeface="Aharoni" panose="02010803020104030203" pitchFamily="2" charset="-79"/>
              </a:rPr>
              <a:t>Jasno </a:t>
            </a:r>
            <a:r>
              <a:rPr lang="hr-HR" sz="6400" dirty="0">
                <a:cs typeface="Aharoni" panose="02010803020104030203" pitchFamily="2" charset="-79"/>
              </a:rPr>
              <a:t>artikulirane kriterije i postupak prijema studenata.</a:t>
            </a:r>
          </a:p>
          <a:p>
            <a:r>
              <a:rPr lang="hr-HR" sz="6400" dirty="0">
                <a:cs typeface="Aharoni" panose="02010803020104030203" pitchFamily="2" charset="-79"/>
              </a:rPr>
              <a:t> </a:t>
            </a:r>
            <a:r>
              <a:rPr lang="hr-HR" sz="6400" dirty="0" smtClean="0">
                <a:cs typeface="Aharoni" panose="02010803020104030203" pitchFamily="2" charset="-79"/>
              </a:rPr>
              <a:t>Politiku </a:t>
            </a:r>
            <a:r>
              <a:rPr lang="hr-HR" sz="6400" dirty="0">
                <a:cs typeface="Aharoni" panose="02010803020104030203" pitchFamily="2" charset="-79"/>
              </a:rPr>
              <a:t>obavještavanja, prijema i zadržavanja studenata koja odražava demografski profil sredine u kojem se nalazi obrazovna institucija uz aktivno sudjelovanje praktičara i korisnika usluga u tim procesima. Odgovarajuća pažnja treba biti posvećena manjinskim grupama čijih predstavnika ima malo i/ili koje su nedovoljno zbrinute. Kod prijema studenata treba uzeti u obzir i pravomoćne osude koje se odnose na zlostavljanje ili kršenje ljudskih prava pod vidom odgovornosti socijalnih radnika za zaštitu i osnaživanje korisnika.</a:t>
            </a:r>
          </a:p>
          <a:p>
            <a:r>
              <a:rPr lang="hr-HR" sz="6400" dirty="0">
                <a:cs typeface="Aharoni" panose="02010803020104030203" pitchFamily="2" charset="-79"/>
              </a:rPr>
              <a:t> </a:t>
            </a:r>
            <a:r>
              <a:rPr lang="hr-HR" sz="6400" dirty="0" smtClean="0">
                <a:cs typeface="Aharoni" panose="02010803020104030203" pitchFamily="2" charset="-79"/>
              </a:rPr>
              <a:t>Osiguravanje </a:t>
            </a:r>
            <a:r>
              <a:rPr lang="hr-HR" sz="6400" dirty="0">
                <a:cs typeface="Aharoni" panose="02010803020104030203" pitchFamily="2" charset="-79"/>
              </a:rPr>
              <a:t>savjetovanja usmjerenog ka orijentaciji studenata, procjeni sposobnosti i motivacije studenata za karijeru u socijalnom radu, redovitoj evaluaciji uspjeha studenata i pomoći pri izboru predmeta/modula.</a:t>
            </a:r>
          </a:p>
          <a:p>
            <a:r>
              <a:rPr lang="hr-HR" sz="6400" dirty="0">
                <a:cs typeface="Aharoni" panose="02010803020104030203" pitchFamily="2" charset="-79"/>
              </a:rPr>
              <a:t> </a:t>
            </a:r>
            <a:r>
              <a:rPr lang="hr-HR" sz="6400" dirty="0" smtClean="0">
                <a:cs typeface="Aharoni" panose="02010803020104030203" pitchFamily="2" charset="-79"/>
              </a:rPr>
              <a:t>Osigurati </a:t>
            </a:r>
            <a:r>
              <a:rPr lang="hr-HR" sz="6400" dirty="0">
                <a:cs typeface="Aharoni" panose="02010803020104030203" pitchFamily="2" charset="-79"/>
              </a:rPr>
              <a:t>da se, bez obzira na ponuđene oblike nastave kao što su udaljeni, mješoviti, decentralizirani i/ili putem Interneta, kvaliteta nastavnog programa ne dovodi u pitanje. Treba uspostaviti mehanizme za terensku nastavu i superviziju, posebno kad je riječ o praktičnoj komponenti programa. 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46" y="2560320"/>
            <a:ext cx="3320170" cy="3148226"/>
          </a:xfrm>
        </p:spPr>
      </p:pic>
    </p:spTree>
    <p:extLst>
      <p:ext uri="{BB962C8B-B14F-4D97-AF65-F5344CB8AC3E}">
        <p14:creationId xmlns:p14="http://schemas.microsoft.com/office/powerpoint/2010/main" val="13058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Ethics in Social Work, Statement of Principles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 služi kao opsežni okvir za socijalne radnike da rade prema najvišim mogućim standardima profesionalnog </a:t>
            </a:r>
            <a:r>
              <a:rPr lang="hr-HR" dirty="0" smtClean="0"/>
              <a:t>integriteta</a:t>
            </a:r>
          </a:p>
          <a:p>
            <a:r>
              <a:rPr lang="hr-HR" dirty="0" smtClean="0"/>
              <a:t>Međunarodna federacija socijalnih </a:t>
            </a:r>
            <a:r>
              <a:rPr lang="hr-HR" dirty="0"/>
              <a:t>radnika i </a:t>
            </a:r>
            <a:r>
              <a:rPr lang="hr-HR" dirty="0" smtClean="0"/>
              <a:t>Međunarodna udruga škola </a:t>
            </a:r>
            <a:r>
              <a:rPr lang="hr-HR" dirty="0"/>
              <a:t>socijalnog rada </a:t>
            </a:r>
            <a:r>
              <a:rPr lang="hr-HR" dirty="0" smtClean="0"/>
              <a:t>(2014.)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8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Standardi </a:t>
            </a:r>
            <a:r>
              <a:rPr lang="hr-HR" sz="3600" dirty="0"/>
              <a:t>koji se odnose na studente socijalnog </a:t>
            </a:r>
            <a:r>
              <a:rPr lang="hr-HR" sz="3600" dirty="0" smtClean="0"/>
              <a:t>rada</a:t>
            </a:r>
            <a:br>
              <a:rPr lang="hr-HR" sz="3600" dirty="0" smtClean="0"/>
            </a:br>
            <a:r>
              <a:rPr lang="en-US" sz="3600" i="1" dirty="0"/>
              <a:t>Standards with regard to social work students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60164" y="2434727"/>
            <a:ext cx="5696983" cy="3910989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cs typeface="Aharoni" panose="02010803020104030203" pitchFamily="2" charset="-79"/>
              </a:rPr>
              <a:t>Jasni kriterij za evaluaciju uspjeha studenata i u teorijskom i u praktičnom dijelu.</a:t>
            </a:r>
          </a:p>
          <a:p>
            <a:r>
              <a:rPr lang="hr-HR" dirty="0">
                <a:cs typeface="Aharoni" panose="02010803020104030203" pitchFamily="2" charset="-79"/>
              </a:rPr>
              <a:t>   </a:t>
            </a:r>
            <a:r>
              <a:rPr lang="hr-HR" dirty="0" err="1">
                <a:cs typeface="Aharoni" panose="02010803020104030203" pitchFamily="2" charset="-79"/>
              </a:rPr>
              <a:t>Nediskriminirajući</a:t>
            </a:r>
            <a:r>
              <a:rPr lang="hr-HR" dirty="0">
                <a:cs typeface="Aharoni" panose="02010803020104030203" pitchFamily="2" charset="-79"/>
              </a:rPr>
              <a:t> pristup bilo kom studentu na bazi “rase”, boje kože, kulture, etničke pripadnosti, lingvističkog porijekla, religije, političke orijentacije, roda, dobi, bračnog statusa, tjelesnog statusa i </a:t>
            </a:r>
            <a:r>
              <a:rPr lang="hr-HR" dirty="0" err="1">
                <a:cs typeface="Aharoni" panose="02010803020104030203" pitchFamily="2" charset="-79"/>
              </a:rPr>
              <a:t>socio</a:t>
            </a:r>
            <a:r>
              <a:rPr lang="hr-HR" dirty="0">
                <a:cs typeface="Aharoni" panose="02010803020104030203" pitchFamily="2" charset="-79"/>
              </a:rPr>
              <a:t>-ekonomskog statusa.</a:t>
            </a:r>
          </a:p>
          <a:p>
            <a:r>
              <a:rPr lang="hr-HR" dirty="0">
                <a:cs typeface="Aharoni" panose="02010803020104030203" pitchFamily="2" charset="-79"/>
              </a:rPr>
              <a:t>   Žalbeni postupak koji je dostupan, jasno objašnjen svim studentima i koji se provodi bez predrasuda. </a:t>
            </a:r>
          </a:p>
          <a:p>
            <a:r>
              <a:rPr lang="hr-HR" dirty="0">
                <a:cs typeface="Aharoni" panose="02010803020104030203" pitchFamily="2" charset="-79"/>
              </a:rPr>
              <a:t>“Manjinske grupe” mogu biti definirane u smislu brojčane zastupljenosti i/ili “manjina” u smislu </a:t>
            </a:r>
            <a:r>
              <a:rPr lang="hr-HR" dirty="0" err="1">
                <a:cs typeface="Aharoni" panose="02010803020104030203" pitchFamily="2" charset="-79"/>
              </a:rPr>
              <a:t>socio</a:t>
            </a:r>
            <a:r>
              <a:rPr lang="hr-HR" dirty="0">
                <a:cs typeface="Aharoni" panose="02010803020104030203" pitchFamily="2" charset="-79"/>
              </a:rPr>
              <a:t>-ekonomskog i/ili političkog statusa. Ovo ostaje kao nejasan i sporan koncept koji treba da bude definirane i razjašnjen u okvirima određenog socijalnog konteksta</a:t>
            </a:r>
            <a:r>
              <a:rPr lang="hr-HR" dirty="0" smtClean="0">
                <a:cs typeface="Aharoni" panose="02010803020104030203" pitchFamily="2" charset="-79"/>
              </a:rPr>
              <a:t>.</a:t>
            </a:r>
            <a:endParaRPr lang="hr-HR" dirty="0">
              <a:cs typeface="Aharoni" panose="02010803020104030203" pitchFamily="2" charset="-79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47" y="2656627"/>
            <a:ext cx="4718050" cy="3272195"/>
          </a:xfrm>
        </p:spPr>
      </p:pic>
    </p:spTree>
    <p:extLst>
      <p:ext uri="{BB962C8B-B14F-4D97-AF65-F5344CB8AC3E}">
        <p14:creationId xmlns:p14="http://schemas.microsoft.com/office/powerpoint/2010/main" val="19386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046" y="1092301"/>
            <a:ext cx="10917715" cy="1303867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Standardi koji se odnose na strukturu, administraciju,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upravljanje </a:t>
            </a:r>
            <a:r>
              <a:rPr lang="hr-HR" sz="3600" dirty="0"/>
              <a:t>i </a:t>
            </a:r>
            <a:r>
              <a:rPr lang="hr-HR" sz="3600" dirty="0" smtClean="0"/>
              <a:t>resurse</a:t>
            </a:r>
            <a:br>
              <a:rPr lang="hr-HR" sz="3600" dirty="0" smtClean="0"/>
            </a:br>
            <a:r>
              <a:rPr lang="en-US" sz="3600" i="1" dirty="0"/>
              <a:t>Standards with regard to structure, administration, governance and resources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hr-HR" sz="2200" dirty="0"/>
              <a:t>Predstojnik ili direktor je primarno odgovoran za koordinaciju i profesionalno vođenje škole/studija, sa dovoljno raspoloživog vremena i resursa za ispunjavanje svojih nadležnosti</a:t>
            </a:r>
            <a:r>
              <a:rPr lang="hr-HR" sz="2200" dirty="0" smtClean="0"/>
              <a:t>.</a:t>
            </a:r>
            <a:endParaRPr lang="hr-HR" sz="2200" dirty="0"/>
          </a:p>
          <a:p>
            <a:pPr lvl="1"/>
            <a:r>
              <a:rPr lang="hr-HR" sz="2200" dirty="0"/>
              <a:t>Dodijeljeni budžet je dovoljan za postizanje svrhe, odnosno misije i programskih ciljeva studija</a:t>
            </a:r>
            <a:r>
              <a:rPr lang="hr-HR" sz="2200" dirty="0" smtClean="0"/>
              <a:t>.</a:t>
            </a:r>
          </a:p>
          <a:p>
            <a:pPr lvl="1"/>
            <a:r>
              <a:rPr lang="hr-HR" sz="2200" dirty="0"/>
              <a:t>Postoje adekvatna fizička sredstva, kao što su učionice, kancelarije za nastavno i administrativno osoblje i prostor za sastanke studenata, fakultetskog osoblja i suradnika iz prakse, kao i oprema neophodna za postizanje svrhe ili misije škole/studija i njenih programskih ciljeva</a:t>
            </a:r>
            <a:r>
              <a:rPr lang="hr-HR" sz="2200" dirty="0" smtClean="0"/>
              <a:t>.</a:t>
            </a:r>
          </a:p>
          <a:p>
            <a:pPr lvl="1"/>
            <a:r>
              <a:rPr lang="hr-HR" sz="2200" dirty="0"/>
              <a:t>Škola/studij je glavni nositelj zapošljavanja, imenovanja i napredovanja nastavnog kadrova.</a:t>
            </a:r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4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2535" y="782198"/>
            <a:ext cx="9894063" cy="1503801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Standardi koji se odnose na strukturu, administraciju, upravljanje i </a:t>
            </a:r>
            <a:r>
              <a:rPr lang="hr-HR" sz="3600" dirty="0" smtClean="0"/>
              <a:t>resurse</a:t>
            </a:r>
            <a:br>
              <a:rPr lang="hr-HR" sz="3600" dirty="0" smtClean="0"/>
            </a:br>
            <a:r>
              <a:rPr lang="en-US" sz="3200" i="1" dirty="0"/>
              <a:t>Standards with regard to structure, administration, governance and resources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Svojim principima i procedurama zapošljavanja, imenovanja i napredovanja nastavnog kadrova, škola/studij odražava različitost populacije u sredini u kojoj djeluje i kojoj služi.</a:t>
            </a:r>
          </a:p>
          <a:p>
            <a:r>
              <a:rPr lang="hr-HR" dirty="0"/>
              <a:t>Škola/studij razvija i održava veze unutar institucije, s vanjskim organizacijama i s korisnicima usluga od značaja za svoju svrhu odnosno misiju škole i ciljeve.</a:t>
            </a:r>
          </a:p>
          <a:p>
            <a:r>
              <a:rPr lang="hr-HR" dirty="0"/>
              <a:t>Tamo gdje škola nudi udaljeni, mješoviti, decentralizirani i/ili Internet oblik nastave mora postojati odgovarajuća infrastruktura, uključujući učionice, kompjutere, tiskane materijale, audio-vizualnu opremu, resurse iz zajednice za praktičnu nastavu, te nastavu i superviziju na licu mjesta kako bi se pospješilo postizanje svrhe ili misije škole/studija, programskih ciljeva i očekivanih ishoda</a:t>
            </a:r>
          </a:p>
        </p:txBody>
      </p:sp>
    </p:spTree>
    <p:extLst>
      <p:ext uri="{BB962C8B-B14F-4D97-AF65-F5344CB8AC3E}">
        <p14:creationId xmlns:p14="http://schemas.microsoft.com/office/powerpoint/2010/main" val="1043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3214" y="815248"/>
            <a:ext cx="10103384" cy="1470751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Standardi koji se odnose na kulturalne i etničke razlike i rodnu </a:t>
            </a:r>
            <a:r>
              <a:rPr lang="hr-HR" sz="3600" dirty="0" smtClean="0"/>
              <a:t>uključenost</a:t>
            </a:r>
            <a:br>
              <a:rPr lang="hr-HR" sz="3600" dirty="0" smtClean="0"/>
            </a:br>
            <a:r>
              <a:rPr lang="en-US" sz="3200" i="1" dirty="0"/>
              <a:t>Standards with regard to cultural and ethnic diversity and gender inclusiveness</a:t>
            </a:r>
            <a:endParaRPr lang="hr-HR" sz="3600" i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74573" y="2560319"/>
            <a:ext cx="6093590" cy="4402341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hr-HR" sz="3400" dirty="0">
                <a:cs typeface="Aharoni" panose="02010803020104030203" pitchFamily="2" charset="-79"/>
              </a:rPr>
              <a:t>Ulaganje usklađenih i kontinuiranih napora za obogaćivanje obrazovnog iskustva kroz reflektiranje o kulturalnim i etničke razlike, kao i rodnu analizu u programu</a:t>
            </a:r>
            <a:r>
              <a:rPr lang="hr-HR" sz="3400" dirty="0" smtClean="0">
                <a:cs typeface="Aharoni" panose="02010803020104030203" pitchFamily="2" charset="-79"/>
              </a:rPr>
              <a:t>.</a:t>
            </a:r>
            <a:endParaRPr lang="hr-HR" sz="3400" dirty="0">
              <a:cs typeface="Aharoni" panose="02010803020104030203" pitchFamily="2" charset="-79"/>
            </a:endParaRPr>
          </a:p>
          <a:p>
            <a:pPr lvl="1"/>
            <a:r>
              <a:rPr lang="hr-HR" sz="3400" dirty="0">
                <a:cs typeface="Aharoni" panose="02010803020104030203" pitchFamily="2" charset="-79"/>
              </a:rPr>
              <a:t>Osiguravanje da nastavni program, bilo ugrađivanjem u sva predavanja/module bilo/i kroz odvojena predavanja/module, ima jasno artikulirane ciljeve s obzirom na kulturalne i etničke razlike i rodnu perspektivu</a:t>
            </a:r>
            <a:r>
              <a:rPr lang="hr-HR" sz="3400" dirty="0" smtClean="0">
                <a:cs typeface="Aharoni" panose="02010803020104030203" pitchFamily="2" charset="-79"/>
              </a:rPr>
              <a:t>.</a:t>
            </a:r>
            <a:endParaRPr lang="hr-HR" sz="3400" dirty="0">
              <a:cs typeface="Aharoni" panose="02010803020104030203" pitchFamily="2" charset="-79"/>
            </a:endParaRPr>
          </a:p>
          <a:p>
            <a:pPr lvl="1"/>
            <a:r>
              <a:rPr lang="hr-HR" sz="3400" dirty="0">
                <a:cs typeface="Aharoni" panose="02010803020104030203" pitchFamily="2" charset="-79"/>
              </a:rPr>
              <a:t>Utvrđivanje pokazatelja da su pitanja kulturalnih i etničkih razlika, kao i rodne perspektive zastupljene u terenskoj nastavi</a:t>
            </a:r>
            <a:r>
              <a:rPr lang="hr-HR" sz="3400" dirty="0" smtClean="0">
                <a:cs typeface="Aharoni" panose="02010803020104030203" pitchFamily="2" charset="-79"/>
              </a:rPr>
              <a:t>.</a:t>
            </a:r>
            <a:endParaRPr lang="hr-HR" sz="3400" dirty="0">
              <a:cs typeface="Aharoni" panose="02010803020104030203" pitchFamily="2" charset="-79"/>
            </a:endParaRPr>
          </a:p>
          <a:p>
            <a:pPr lvl="1"/>
            <a:r>
              <a:rPr lang="hr-HR" sz="3400" dirty="0">
                <a:cs typeface="Aharoni" panose="02010803020104030203" pitchFamily="2" charset="-79"/>
              </a:rPr>
              <a:t>Osigurati da studenti mogu razvijati samosvijest vezanu za njihove osobne i kulturalne vrijednosti, vjerovanja, tradiciju i predrasude, osvijestiti način na koji sve to može utjecati na sposobnost razvoja odnosa s ljudima i omogućiti im da rade sa različitim skupinama populacije</a:t>
            </a:r>
            <a:r>
              <a:rPr lang="hr-HR" sz="3400" dirty="0" smtClean="0">
                <a:cs typeface="Aharoni" panose="02010803020104030203" pitchFamily="2" charset="-79"/>
              </a:rPr>
              <a:t>.</a:t>
            </a:r>
            <a:endParaRPr lang="hr-HR" sz="3400" dirty="0">
              <a:cs typeface="Aharoni" panose="02010803020104030203" pitchFamily="2" charset="-79"/>
            </a:endParaRPr>
          </a:p>
          <a:p>
            <a:pPr lvl="1"/>
            <a:r>
              <a:rPr lang="hr-HR" sz="3400" dirty="0">
                <a:cs typeface="Aharoni" panose="02010803020104030203" pitchFamily="2" charset="-79"/>
              </a:rPr>
              <a:t>Promicati osjetljivost prema kulturalnim i etničkim razlikama te rodnoj perspektivi i proširivati znanja o ovim pitanjima.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63" y="2854085"/>
            <a:ext cx="4718050" cy="2723042"/>
          </a:xfrm>
        </p:spPr>
      </p:pic>
    </p:spTree>
    <p:extLst>
      <p:ext uri="{BB962C8B-B14F-4D97-AF65-F5344CB8AC3E}">
        <p14:creationId xmlns:p14="http://schemas.microsoft.com/office/powerpoint/2010/main" val="1752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5417" y="826266"/>
            <a:ext cx="9971181" cy="1459734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Standardi koji se odnose na kulturalne i etničke razlike i rodnu </a:t>
            </a:r>
            <a:r>
              <a:rPr lang="hr-HR" sz="3600" dirty="0" smtClean="0"/>
              <a:t>uključenost</a:t>
            </a:r>
            <a:br>
              <a:rPr lang="hr-HR" sz="3600" dirty="0" smtClean="0"/>
            </a:br>
            <a:r>
              <a:rPr lang="en-US" sz="3200" i="1" dirty="0"/>
              <a:t>Standards with regard to cultural and ethnic diversity and gender inclusiveness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5417" y="2523880"/>
            <a:ext cx="9761860" cy="4334119"/>
          </a:xfrm>
        </p:spPr>
        <p:txBody>
          <a:bodyPr>
            <a:normAutofit/>
          </a:bodyPr>
          <a:lstStyle/>
          <a:p>
            <a:pPr lvl="1"/>
            <a:r>
              <a:rPr lang="hr-HR" sz="1600" dirty="0">
                <a:cs typeface="Aharoni" panose="02010803020104030203" pitchFamily="2" charset="-79"/>
              </a:rPr>
              <a:t>Minimalizirati grupne stereotipe i predrasude i osigurati da rasističko ponašanje, politika i strukture ne reproducira kroz praksu socijalnog rada. </a:t>
            </a:r>
          </a:p>
          <a:p>
            <a:pPr lvl="1"/>
            <a:r>
              <a:rPr lang="hr-HR" sz="1600" dirty="0">
                <a:cs typeface="Aharoni" panose="02010803020104030203" pitchFamily="2" charset="-79"/>
              </a:rPr>
              <a:t>Osigurati da su studenti socijalnog rada u stanju uspostaviti odnose sa različitim osobama i da se prema svim osobe odnose s poštovanjem i dostojanstvom bez obzira na kulturalna i etnička vjerovanja i orijentaciju tih osoba.</a:t>
            </a:r>
          </a:p>
          <a:p>
            <a:pPr lvl="1"/>
            <a:r>
              <a:rPr lang="hr-HR" sz="1600" dirty="0">
                <a:cs typeface="Aharoni" panose="02010803020104030203" pitchFamily="2" charset="-79"/>
              </a:rPr>
              <a:t>Osigurati da studenti socijalnog rada usvoje pristup zasnovan na temeljnim ljudskim pravima ugrađenim u međunarodne dokumente kao što su Opća deklaracija o ljudskim pravima, Konvencija o pravima djeteta i Bečka deklaracija UN-a iz 1993.godine.</a:t>
            </a:r>
          </a:p>
          <a:p>
            <a:pPr lvl="1"/>
            <a:r>
              <a:rPr lang="hr-HR" sz="1600" dirty="0">
                <a:cs typeface="Aharoni" panose="02010803020104030203" pitchFamily="2" charset="-79"/>
              </a:rPr>
              <a:t>Osigurati da program omogućava studentima da upoznaju sami sebe i kao pojedince i kao članove </a:t>
            </a:r>
            <a:r>
              <a:rPr lang="hr-HR" sz="1600" dirty="0" err="1">
                <a:cs typeface="Aharoni" panose="02010803020104030203" pitchFamily="2" charset="-79"/>
              </a:rPr>
              <a:t>socio</a:t>
            </a:r>
            <a:r>
              <a:rPr lang="hr-HR" sz="1600" dirty="0">
                <a:cs typeface="Aharoni" panose="02010803020104030203" pitchFamily="2" charset="-79"/>
              </a:rPr>
              <a:t>-kulturalnih grupa pod vidom smislu snaga i područja daljnjeg razvoja</a:t>
            </a:r>
            <a:r>
              <a:rPr lang="hr-HR" sz="1600" dirty="0" smtClean="0">
                <a:cs typeface="Aharoni" panose="02010803020104030203" pitchFamily="2" charset="-79"/>
              </a:rPr>
              <a:t>.</a:t>
            </a:r>
            <a:endParaRPr lang="hr-HR" sz="1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85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253" y="1014571"/>
            <a:ext cx="11788047" cy="1542361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Standardi koji se odnose na vrijednosti i etički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kodeks </a:t>
            </a:r>
            <a:r>
              <a:rPr lang="hr-HR" sz="3600" dirty="0"/>
              <a:t>u socijalnom </a:t>
            </a:r>
            <a:r>
              <a:rPr lang="hr-HR" sz="3600" dirty="0" smtClean="0"/>
              <a:t>radu</a:t>
            </a:r>
            <a:br>
              <a:rPr lang="hr-HR" sz="3600" dirty="0" smtClean="0"/>
            </a:br>
            <a:r>
              <a:rPr lang="en-US" sz="3600" i="1" dirty="0"/>
              <a:t>Standards with regard to values and ethical codes of conduct </a:t>
            </a:r>
            <a:r>
              <a:rPr lang="hr-HR" sz="3600" i="1" dirty="0" smtClean="0"/>
              <a:t/>
            </a:r>
            <a:br>
              <a:rPr lang="hr-HR" sz="3600" i="1" dirty="0" smtClean="0"/>
            </a:br>
            <a:r>
              <a:rPr lang="en-US" sz="3600" i="1" dirty="0" smtClean="0"/>
              <a:t>of </a:t>
            </a:r>
            <a:r>
              <a:rPr lang="en-US" sz="3600" i="1" dirty="0"/>
              <a:t>the social work profession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9484" y="2667101"/>
            <a:ext cx="9890390" cy="331893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hr-HR" sz="2200" dirty="0"/>
              <a:t>Usmjerena i precizna pozornost prema ovom aspektu pri izradi i primjeni nastavnog programa</a:t>
            </a:r>
            <a:r>
              <a:rPr lang="hr-HR" sz="2200" dirty="0" smtClean="0"/>
              <a:t>.</a:t>
            </a:r>
            <a:endParaRPr lang="hr-HR" sz="2200" dirty="0"/>
          </a:p>
          <a:p>
            <a:pPr lvl="1"/>
            <a:r>
              <a:rPr lang="hr-HR" sz="2200" dirty="0"/>
              <a:t>Jasna artikulacija ciljeva s obzirom na vrijednosti, principe i etiku socijalnog rada</a:t>
            </a:r>
            <a:r>
              <a:rPr lang="hr-HR" sz="2200" dirty="0" smtClean="0"/>
              <a:t>.</a:t>
            </a:r>
            <a:endParaRPr lang="hr-HR" sz="2200" dirty="0"/>
          </a:p>
          <a:p>
            <a:pPr lvl="1"/>
            <a:r>
              <a:rPr lang="hr-HR" sz="2200" dirty="0"/>
              <a:t>Registracija nastavnog osoblja i studenata socijalnog rada (sve dok su studenti socijalnog rada uključeni u rad s ljudima kroz studentsku praksu) kod nadležnih nacionalnih i/ili regionalnih tijela (neovisno o tome jesu li ustanovljena zakonom ili ne) koja imaju utvrđeni etički kodeks. Članovi takvih tijela su općenito obavezni provoditi odredbe tih kodeksa</a:t>
            </a:r>
            <a:r>
              <a:rPr lang="hr-HR" sz="2200" dirty="0" smtClean="0"/>
              <a:t>.</a:t>
            </a:r>
            <a:endParaRPr lang="hr-HR" sz="2200" dirty="0"/>
          </a:p>
          <a:p>
            <a:pPr lvl="1"/>
            <a:r>
              <a:rPr lang="hr-HR" sz="2200" dirty="0"/>
              <a:t>Osigurati da svaki student socijalnog rada koji je uključen u praktičnu nastavu i svaki član nastavnog osoblja bude svjestan ograničenja profesionalne prakse i onoga što sve može dovesti do neprofesionalnog ponašanja u smislu poštovanja etičkog kodeksa. Kada studenti krše etički kodeks, nastavno osoblje može poduzeti neophodne i prihvatljive mjere popravljanja štete, i/ili disciplinske mjere ili isključiti studenta iz nastavnog programa</a:t>
            </a:r>
            <a:r>
              <a:rPr lang="hr-HR" sz="2200" dirty="0" smtClean="0"/>
              <a:t>.</a:t>
            </a:r>
            <a:endParaRPr lang="hr-HR" sz="2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6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827" y="583894"/>
            <a:ext cx="11060933" cy="1817783"/>
          </a:xfrm>
        </p:spPr>
        <p:txBody>
          <a:bodyPr>
            <a:noAutofit/>
          </a:bodyPr>
          <a:lstStyle/>
          <a:p>
            <a:r>
              <a:rPr lang="hr-HR" sz="3200" dirty="0"/>
              <a:t>Standardi koji se odnose na vrijednosti i </a:t>
            </a:r>
            <a:r>
              <a:rPr lang="hr-HR" sz="3200" dirty="0" smtClean="0"/>
              <a:t>etički</a:t>
            </a:r>
            <a:br>
              <a:rPr lang="hr-HR" sz="3200" dirty="0" smtClean="0"/>
            </a:br>
            <a:r>
              <a:rPr lang="hr-HR" sz="3200" dirty="0" smtClean="0"/>
              <a:t> </a:t>
            </a:r>
            <a:r>
              <a:rPr lang="hr-HR" sz="3200" dirty="0"/>
              <a:t>kodeks u socijalnom </a:t>
            </a:r>
            <a:r>
              <a:rPr lang="hr-HR" sz="3200" dirty="0" smtClean="0"/>
              <a:t>radu</a:t>
            </a:r>
            <a:br>
              <a:rPr lang="hr-HR" sz="3200" dirty="0" smtClean="0"/>
            </a:br>
            <a:r>
              <a:rPr lang="en-US" sz="3200" i="1" dirty="0"/>
              <a:t>Standards with regard to values and ethical codes of conduct </a:t>
            </a:r>
            <a:r>
              <a:rPr lang="hr-HR" sz="3200" i="1" dirty="0" smtClean="0"/>
              <a:t/>
            </a:r>
            <a:br>
              <a:rPr lang="hr-HR" sz="3200" i="1" dirty="0" smtClean="0"/>
            </a:br>
            <a:r>
              <a:rPr lang="en-US" sz="3200" i="1" dirty="0" smtClean="0"/>
              <a:t>of </a:t>
            </a:r>
            <a:r>
              <a:rPr lang="en-US" sz="3200" i="1" dirty="0"/>
              <a:t>the social work profession</a:t>
            </a:r>
            <a:endParaRPr lang="hr-HR" sz="32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827" y="2560320"/>
            <a:ext cx="6015209" cy="371929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hr-HR" sz="2500" dirty="0"/>
              <a:t>Poduzimanje odgovarajućih mjera prema onim studentima socijalnog rada i nastavnom osoblju koje se nije pridržavalo etičkog kodeksa bilo kroz uspostavljeno nadležno tijelo za socijalni rad, uspostavljenu proceduru obrazovne ustanove i/ili kroz pravne mehanizme. </a:t>
            </a:r>
          </a:p>
          <a:p>
            <a:pPr lvl="1"/>
            <a:r>
              <a:rPr lang="hr-HR" sz="2500" dirty="0"/>
              <a:t>Osigurati da u nadležnim tijelima za socijalni rad bude uključen širok raspon stručnjaka koji, gdje god je to moguće, uključuju socijalne radnike i iz javnog i iz privatnog sektora, kao i predstavnike zajednice kojoj ova tijela služe tako što u svom radu omogućuju direktno učešće korisnika usluga. 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87" y="2659473"/>
            <a:ext cx="3296884" cy="2760826"/>
          </a:xfrm>
        </p:spPr>
      </p:pic>
    </p:spTree>
    <p:extLst>
      <p:ext uri="{BB962C8B-B14F-4D97-AF65-F5344CB8AC3E}">
        <p14:creationId xmlns:p14="http://schemas.microsoft.com/office/powerpoint/2010/main" val="25678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320" y="661012"/>
            <a:ext cx="11336357" cy="1624987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Proces razvoja globalnih standarda izobrazbe u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socijalnom </a:t>
            </a:r>
            <a:r>
              <a:rPr lang="hr-HR" sz="3600" dirty="0" smtClean="0"/>
              <a:t>radu i temelj takvog </a:t>
            </a:r>
            <a:r>
              <a:rPr lang="hr-HR" sz="3600" dirty="0" smtClean="0"/>
              <a:t>pristupa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i="1" dirty="0"/>
              <a:t>T</a:t>
            </a:r>
            <a:r>
              <a:rPr lang="en-US" sz="3600" i="1" dirty="0" smtClean="0"/>
              <a:t>he </a:t>
            </a:r>
            <a:r>
              <a:rPr lang="en-US" sz="3600" i="1" dirty="0"/>
              <a:t>process of and underlying approach to developing global standards for the education and training of the social work profession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2350" y="2810319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Odbor za međunarodni minimum kvalifikacijskih standarda: 2000.g.</a:t>
            </a:r>
          </a:p>
          <a:p>
            <a:r>
              <a:rPr lang="hr-HR" dirty="0" smtClean="0"/>
              <a:t>Dokument se može </a:t>
            </a:r>
            <a:r>
              <a:rPr lang="hr-HR" dirty="0"/>
              <a:t>koristiti u razvoju nacionalnih standarda za obrazovanje i </a:t>
            </a:r>
            <a:r>
              <a:rPr lang="hr-HR" dirty="0" smtClean="0"/>
              <a:t>obuku </a:t>
            </a:r>
            <a:r>
              <a:rPr lang="hr-HR" dirty="0"/>
              <a:t>u socijalnom </a:t>
            </a:r>
            <a:r>
              <a:rPr lang="hr-HR" dirty="0" smtClean="0"/>
              <a:t>radu</a:t>
            </a:r>
          </a:p>
          <a:p>
            <a:r>
              <a:rPr lang="hr-HR" dirty="0" smtClean="0"/>
              <a:t>Obrazovne ustanove bi trebale ispunjavati minimalno 2 kriterija:</a:t>
            </a:r>
          </a:p>
          <a:p>
            <a:pPr lvl="0"/>
            <a:r>
              <a:rPr lang="hr-HR" dirty="0"/>
              <a:t>da obrazovanje iz socijalnog rada dolazi nakon stjecanja diplome o završenoj (srednjoj, opaska prevoditeljice) školi</a:t>
            </a:r>
          </a:p>
          <a:p>
            <a:pPr lvl="0"/>
            <a:r>
              <a:rPr lang="hr-HR" dirty="0"/>
              <a:t>se obrazovanje u socijalnom radu uspostavlja na tercijarnoj razini.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1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Razvoj globalnih standarda</a:t>
            </a:r>
            <a:r>
              <a:rPr lang="hr-HR" sz="3600" dirty="0" smtClean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r-HR" sz="3600" i="1" dirty="0"/>
              <a:t>T</a:t>
            </a:r>
            <a:r>
              <a:rPr lang="en-US" sz="3600" i="1" dirty="0" smtClean="0"/>
              <a:t>he </a:t>
            </a:r>
            <a:r>
              <a:rPr lang="en-US" sz="3600" i="1" dirty="0"/>
              <a:t>development of global </a:t>
            </a:r>
            <a:r>
              <a:rPr lang="en-US" sz="3600" i="1" dirty="0" smtClean="0"/>
              <a:t>standards</a:t>
            </a:r>
            <a:r>
              <a:rPr lang="hr-HR" sz="3600" i="1" dirty="0" smtClean="0"/>
              <a:t>:</a:t>
            </a: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251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hr-HR" dirty="0"/>
              <a:t>Zaštiti “primatelje”, “klijente” ili “korisnike usluga” službi socijalnog rada</a:t>
            </a:r>
          </a:p>
          <a:p>
            <a:pPr marL="0" lvl="0" indent="0">
              <a:buNone/>
            </a:pPr>
            <a:r>
              <a:rPr lang="hr-HR" dirty="0"/>
              <a:t>Uzeti u obzir utjecaj globalizacije na nastavni plan i praksu socijalnog rada</a:t>
            </a:r>
          </a:p>
          <a:p>
            <a:pPr marL="0" lvl="0" indent="0">
              <a:buNone/>
            </a:pPr>
            <a:r>
              <a:rPr lang="hr-HR" dirty="0"/>
              <a:t>Pospješiti artikulaciju na globalnom nivou među sveučilištima</a:t>
            </a:r>
          </a:p>
          <a:p>
            <a:pPr marL="0" lvl="0" indent="0">
              <a:buNone/>
            </a:pPr>
            <a:r>
              <a:rPr lang="hr-HR" dirty="0"/>
              <a:t>Olakšati kretanje socijalnih radnika iz jedne zemlje u drugu</a:t>
            </a:r>
          </a:p>
          <a:p>
            <a:pPr marL="0" lvl="0" indent="0">
              <a:buNone/>
            </a:pPr>
            <a:r>
              <a:rPr lang="hr-HR" dirty="0"/>
              <a:t>Podvući razliku između socijalnih radnika i onih koji to nisu</a:t>
            </a:r>
          </a:p>
          <a:p>
            <a:pPr marL="0" lvl="0" indent="0">
              <a:buNone/>
            </a:pPr>
            <a:r>
              <a:rPr lang="hr-HR" dirty="0"/>
              <a:t>Usporediti nacionalne s međunarodnim standardima</a:t>
            </a:r>
          </a:p>
          <a:p>
            <a:pPr marL="0" lvl="0" indent="0">
              <a:buNone/>
            </a:pPr>
            <a:r>
              <a:rPr lang="hr-HR" dirty="0"/>
              <a:t>Pospješiti partnerstvo i međunarodne programe razmjene studenata i nastavnika</a:t>
            </a:r>
          </a:p>
          <a:p>
            <a:pPr marL="0" lvl="0" indent="0">
              <a:buNone/>
            </a:pPr>
            <a:r>
              <a:rPr lang="hr-HR" dirty="0"/>
              <a:t>Omogućiti IASSW-a i IFSW-a, da razvijajući ove smjernica preuzmu ulogu pružanja pomoći onim fakultetima, centrima, odsjecima ili školama socijalnog rada kojima nedostaju resursi da bi ispunili ove preporuke;</a:t>
            </a:r>
          </a:p>
          <a:p>
            <a:pPr marL="0" lvl="0" indent="0">
              <a:buNone/>
            </a:pPr>
            <a:r>
              <a:rPr lang="en-GB" dirty="0" err="1"/>
              <a:t>Ostvariti</a:t>
            </a:r>
            <a:r>
              <a:rPr lang="en-GB" dirty="0"/>
              <a:t> </a:t>
            </a:r>
            <a:r>
              <a:rPr lang="en-GB" dirty="0" err="1"/>
              <a:t>težnje</a:t>
            </a:r>
            <a:r>
              <a:rPr lang="en-GB" dirty="0"/>
              <a:t> IASSW-a, s </a:t>
            </a:r>
            <a:r>
              <a:rPr lang="en-GB" dirty="0" err="1"/>
              <a:t>obzirom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 da je </a:t>
            </a:r>
            <a:r>
              <a:rPr lang="en-GB" dirty="0" err="1"/>
              <a:t>oblikovanje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smjernica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obuku</a:t>
            </a:r>
            <a:r>
              <a:rPr lang="en-GB" dirty="0"/>
              <a:t> u </a:t>
            </a:r>
            <a:r>
              <a:rPr lang="en-GB" dirty="0" err="1"/>
              <a:t>socijalnom</a:t>
            </a:r>
            <a:r>
              <a:rPr lang="en-GB" dirty="0"/>
              <a:t>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njegova</a:t>
            </a:r>
            <a:r>
              <a:rPr lang="en-GB" dirty="0"/>
              <a:t> </a:t>
            </a:r>
            <a:r>
              <a:rPr lang="en-GB" dirty="0" err="1"/>
              <a:t>temeljna</a:t>
            </a:r>
            <a:r>
              <a:rPr lang="en-GB" dirty="0"/>
              <a:t> </a:t>
            </a:r>
            <a:r>
              <a:rPr lang="en-GB" dirty="0" err="1"/>
              <a:t>zadaća</a:t>
            </a:r>
            <a:r>
              <a:rPr lang="en-GB" dirty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9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3880" y="5084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K</a:t>
            </a:r>
            <a:r>
              <a:rPr lang="hr-HR" dirty="0" smtClean="0"/>
              <a:t>valitetno obrazovanje je ključno u socijalnom radu zbog toga što…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62" y="2075456"/>
            <a:ext cx="3766831" cy="3766831"/>
          </a:xfrm>
        </p:spPr>
      </p:pic>
    </p:spTree>
    <p:extLst>
      <p:ext uri="{BB962C8B-B14F-4D97-AF65-F5344CB8AC3E}">
        <p14:creationId xmlns:p14="http://schemas.microsoft.com/office/powerpoint/2010/main" val="25518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Definicija socijalnog rada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sz="4000" i="1" dirty="0" err="1"/>
              <a:t>Definition</a:t>
            </a:r>
            <a:r>
              <a:rPr lang="hr-HR" sz="4000" i="1" dirty="0"/>
              <a:t> </a:t>
            </a:r>
            <a:r>
              <a:rPr lang="hr-HR" sz="4000" i="1" dirty="0" err="1"/>
              <a:t>of</a:t>
            </a:r>
            <a:r>
              <a:rPr lang="hr-HR" sz="4000" i="1" dirty="0"/>
              <a:t> </a:t>
            </a:r>
            <a:r>
              <a:rPr lang="hr-HR" sz="4000" i="1" dirty="0" err="1"/>
              <a:t>Social</a:t>
            </a:r>
            <a:r>
              <a:rPr lang="hr-HR" sz="4000" i="1" dirty="0"/>
              <a:t> </a:t>
            </a:r>
            <a:r>
              <a:rPr lang="hr-HR" sz="4000" i="1" dirty="0" err="1" smtClean="0"/>
              <a:t>Work</a:t>
            </a:r>
            <a:r>
              <a:rPr lang="hr-HR" sz="4000" i="1" dirty="0" smtClean="0"/>
              <a:t>:</a:t>
            </a:r>
            <a:endParaRPr lang="hr-HR" sz="40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i="1" dirty="0"/>
              <a:t>Profesija socijalnog rada promiče društvene promjene, rješavanje problema u ljudskim </a:t>
            </a:r>
            <a:r>
              <a:rPr lang="hr-HR" sz="3200" i="1" dirty="0" smtClean="0"/>
              <a:t>odnosima i </a:t>
            </a:r>
            <a:r>
              <a:rPr lang="hr-HR" sz="3200" i="1" dirty="0"/>
              <a:t>osnaživanje i oslobođenje ljudi kako bi </a:t>
            </a:r>
            <a:r>
              <a:rPr lang="hr-HR" sz="3200" i="1" dirty="0" smtClean="0"/>
              <a:t>poboljšali vlastitu dobrobit</a:t>
            </a:r>
            <a:r>
              <a:rPr lang="hr-HR" sz="3200" i="1" dirty="0"/>
              <a:t>. Koristeći </a:t>
            </a:r>
            <a:r>
              <a:rPr lang="hr-HR" sz="3200" i="1" dirty="0" smtClean="0"/>
              <a:t>teorije ljudskog </a:t>
            </a:r>
            <a:r>
              <a:rPr lang="hr-HR" sz="3200" i="1" dirty="0"/>
              <a:t>ponašanja i društvenih sustava, socijalni rad intervenira na mjestima gdje </a:t>
            </a:r>
            <a:r>
              <a:rPr lang="hr-HR" sz="3200" i="1" dirty="0" smtClean="0"/>
              <a:t>su ljudi  u interakciji sa svojim okruženjima</a:t>
            </a:r>
            <a:r>
              <a:rPr lang="hr-HR" sz="3200" i="1" dirty="0"/>
              <a:t>. Načela ljudskih prava i </a:t>
            </a:r>
            <a:r>
              <a:rPr lang="hr-HR" sz="3200" i="1" dirty="0" smtClean="0"/>
              <a:t>socijalne </a:t>
            </a:r>
            <a:r>
              <a:rPr lang="hr-HR" sz="3200" i="1" dirty="0"/>
              <a:t>pravde su </a:t>
            </a:r>
            <a:r>
              <a:rPr lang="hr-HR" sz="3200" i="1" dirty="0" smtClean="0"/>
              <a:t>temeljna za profesiju socijalnog rada.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27132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881349"/>
            <a:ext cx="6698255" cy="49939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1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Principi: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4000" i="1" dirty="0" err="1"/>
              <a:t>Principles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59461" y="2758623"/>
            <a:ext cx="4718304" cy="331012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1. Ljudska prava i ljudsko dostojanstvo </a:t>
            </a:r>
            <a:r>
              <a:rPr lang="hr-HR" sz="2800" dirty="0" smtClean="0"/>
              <a:t>(</a:t>
            </a:r>
            <a:r>
              <a:rPr lang="en-US" sz="2800" i="1" dirty="0"/>
              <a:t>Human Rights and Human </a:t>
            </a:r>
            <a:r>
              <a:rPr lang="en-US" sz="2800" i="1" dirty="0" smtClean="0"/>
              <a:t>Dignity</a:t>
            </a:r>
            <a:r>
              <a:rPr lang="hr-HR" sz="2800" i="1" dirty="0" smtClean="0"/>
              <a:t>)</a:t>
            </a:r>
            <a:endParaRPr lang="hr-HR" sz="2800" i="1" dirty="0" smtClean="0"/>
          </a:p>
          <a:p>
            <a:r>
              <a:rPr lang="hr-HR" sz="2800" dirty="0" smtClean="0"/>
              <a:t>2. Socijalna pravda </a:t>
            </a:r>
            <a:r>
              <a:rPr lang="hr-HR" sz="2800" i="1" dirty="0" smtClean="0"/>
              <a:t>(</a:t>
            </a:r>
            <a:r>
              <a:rPr lang="hr-HR" sz="2800" i="1" dirty="0" err="1"/>
              <a:t>Social</a:t>
            </a:r>
            <a:r>
              <a:rPr lang="hr-HR" sz="2800" i="1" dirty="0"/>
              <a:t> </a:t>
            </a:r>
            <a:r>
              <a:rPr lang="hr-HR" sz="2800" i="1" dirty="0" err="1" smtClean="0"/>
              <a:t>Justice</a:t>
            </a:r>
            <a:r>
              <a:rPr lang="hr-HR" sz="2800" i="1" dirty="0" smtClean="0"/>
              <a:t> )</a:t>
            </a:r>
            <a:endParaRPr lang="hr-HR" sz="2800" i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415506"/>
            <a:ext cx="28575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03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30" y="942423"/>
            <a:ext cx="5585552" cy="5458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54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Ljudska prava i ljudsko dostojanstvo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sz="4000" i="1" dirty="0"/>
              <a:t>Human Rights and Human Dignity</a:t>
            </a:r>
            <a:endParaRPr lang="hr-HR" sz="40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Prihvaćanje prava na samoodređenje</a:t>
            </a:r>
          </a:p>
          <a:p>
            <a:r>
              <a:rPr lang="hr-HR" dirty="0" smtClean="0"/>
              <a:t>Promicanje prava na sudjelovanje svih skupina u društvu</a:t>
            </a:r>
          </a:p>
          <a:p>
            <a:r>
              <a:rPr lang="hr-HR" dirty="0" smtClean="0"/>
              <a:t>Pristupati  svakoj osobi kao cjelini</a:t>
            </a:r>
          </a:p>
          <a:p>
            <a:r>
              <a:rPr lang="hr-HR" dirty="0" smtClean="0"/>
              <a:t>Otkriti i razvijati snage pojedinaca 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32183"/>
            <a:ext cx="4718050" cy="260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22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Socijalna </a:t>
            </a:r>
            <a:r>
              <a:rPr lang="hr-HR" dirty="0" smtClean="0"/>
              <a:t>pravda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4000" i="1" dirty="0" err="1"/>
              <a:t>Social</a:t>
            </a:r>
            <a:r>
              <a:rPr lang="hr-HR" sz="4000" i="1" dirty="0"/>
              <a:t> </a:t>
            </a:r>
            <a:r>
              <a:rPr lang="hr-HR" sz="4000" i="1" dirty="0" err="1"/>
              <a:t>Justice</a:t>
            </a:r>
            <a:endParaRPr lang="hr-HR" sz="40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Upozoravati na negativnu diskriminaciju </a:t>
            </a:r>
          </a:p>
          <a:p>
            <a:r>
              <a:rPr lang="hr-HR" dirty="0" smtClean="0"/>
              <a:t>Prepoznati i poštivati različitosti </a:t>
            </a:r>
          </a:p>
          <a:p>
            <a:r>
              <a:rPr lang="hr-HR" dirty="0" smtClean="0"/>
              <a:t>Raspodijeliti resurse na pravičan način, prema potrebi. </a:t>
            </a:r>
          </a:p>
          <a:p>
            <a:r>
              <a:rPr lang="hr-HR" dirty="0" smtClean="0"/>
              <a:t>Upozoravati na nepravedne politike ili prakse </a:t>
            </a:r>
          </a:p>
          <a:p>
            <a:r>
              <a:rPr lang="hr-HR" dirty="0" smtClean="0"/>
              <a:t>Poticati solidarnost u društvu 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75" y="2417053"/>
            <a:ext cx="3453395" cy="3453395"/>
          </a:xfrm>
        </p:spPr>
      </p:pic>
    </p:spTree>
    <p:extLst>
      <p:ext uri="{BB962C8B-B14F-4D97-AF65-F5344CB8AC3E}">
        <p14:creationId xmlns:p14="http://schemas.microsoft.com/office/powerpoint/2010/main" val="70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Profesionalno </a:t>
            </a:r>
            <a:r>
              <a:rPr lang="hr-HR" dirty="0" smtClean="0"/>
              <a:t>ponašanje</a:t>
            </a:r>
            <a:br>
              <a:rPr lang="hr-HR" dirty="0" smtClean="0"/>
            </a:br>
            <a:r>
              <a:rPr lang="hr-HR" sz="4000" i="1" dirty="0"/>
              <a:t>Professional </a:t>
            </a:r>
            <a:r>
              <a:rPr lang="hr-HR" sz="4000" i="1" dirty="0" err="1"/>
              <a:t>conduct</a:t>
            </a:r>
            <a:r>
              <a:rPr lang="hr-HR" sz="4000" dirty="0" smtClean="0"/>
              <a:t> 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1. Očekuje </a:t>
            </a:r>
            <a:r>
              <a:rPr lang="hr-HR" dirty="0"/>
              <a:t>se da će socijalni radnici razviti i održavati potrebne vještine </a:t>
            </a:r>
            <a:r>
              <a:rPr lang="hr-HR" dirty="0" smtClean="0"/>
              <a:t>i sposobnost </a:t>
            </a:r>
            <a:r>
              <a:rPr lang="hr-HR" dirty="0"/>
              <a:t>da obavljaju svoj posao.</a:t>
            </a:r>
          </a:p>
          <a:p>
            <a:r>
              <a:rPr lang="hr-HR" dirty="0"/>
              <a:t>2. Socijalni radnici ne smiju dopustiti da se njihove vještine koriste u nečovječne svrhe, kao što </a:t>
            </a:r>
            <a:r>
              <a:rPr lang="hr-HR" dirty="0" smtClean="0"/>
              <a:t>su mučenje </a:t>
            </a:r>
            <a:r>
              <a:rPr lang="hr-HR" dirty="0"/>
              <a:t>ili terorizam.</a:t>
            </a:r>
          </a:p>
          <a:p>
            <a:r>
              <a:rPr lang="hr-HR" dirty="0"/>
              <a:t>3. Socijalni radnici trebaju djelovati s integritetom. To ne uključuje zlouporabu </a:t>
            </a:r>
            <a:r>
              <a:rPr lang="hr-HR" dirty="0" smtClean="0"/>
              <a:t>odnosa povjerenja </a:t>
            </a:r>
            <a:r>
              <a:rPr lang="hr-HR" dirty="0"/>
              <a:t>s ljudima koji </a:t>
            </a:r>
            <a:r>
              <a:rPr lang="hr-HR" dirty="0" smtClean="0"/>
              <a:t>koriste usluge</a:t>
            </a:r>
            <a:r>
              <a:rPr lang="hr-HR" dirty="0"/>
              <a:t>, prepoznajući granice između </a:t>
            </a:r>
            <a:r>
              <a:rPr lang="hr-HR" dirty="0" smtClean="0"/>
              <a:t>osobnog i profesionalnog života, </a:t>
            </a:r>
            <a:r>
              <a:rPr lang="hr-HR" dirty="0"/>
              <a:t>a ne zloupotrebljavajući svoj položaj za osobnu korist ili dobit.</a:t>
            </a:r>
          </a:p>
          <a:p>
            <a:r>
              <a:rPr lang="hr-HR" dirty="0"/>
              <a:t>4. Socijalni radnici trebaju djelovati u odnosu na ljude koji koriste </a:t>
            </a:r>
            <a:r>
              <a:rPr lang="hr-HR" dirty="0" smtClean="0"/>
              <a:t>usluge suosjećanjem, empatijom i brigom.</a:t>
            </a:r>
            <a:endParaRPr lang="hr-HR" dirty="0"/>
          </a:p>
          <a:p>
            <a:r>
              <a:rPr lang="hr-HR" dirty="0"/>
              <a:t>5. Socijalni radnici ne bi trebali podrediti potrebe i interese ljudi koji </a:t>
            </a:r>
            <a:r>
              <a:rPr lang="hr-HR" dirty="0" smtClean="0"/>
              <a:t> koriste usluge </a:t>
            </a:r>
            <a:r>
              <a:rPr lang="hr-HR" dirty="0"/>
              <a:t>prema vlastitim potrebama ili interesima.</a:t>
            </a:r>
          </a:p>
          <a:p>
            <a:r>
              <a:rPr lang="hr-HR" dirty="0"/>
              <a:t>6. Socijalni radnici imaju dužnost poduzeti potrebne korake kako bi se brinuli za </a:t>
            </a:r>
            <a:r>
              <a:rPr lang="hr-HR" dirty="0" smtClean="0"/>
              <a:t>sebe profesionalno </a:t>
            </a:r>
            <a:r>
              <a:rPr lang="hr-HR" dirty="0"/>
              <a:t>i osobno na radnom mjestu </a:t>
            </a:r>
            <a:r>
              <a:rPr lang="hr-HR" dirty="0" smtClean="0"/>
              <a:t>i u </a:t>
            </a:r>
            <a:r>
              <a:rPr lang="hr-HR" dirty="0"/>
              <a:t>društvu, kako bi </a:t>
            </a:r>
            <a:r>
              <a:rPr lang="hr-HR" dirty="0" smtClean="0"/>
              <a:t>osigurali da su </a:t>
            </a:r>
            <a:r>
              <a:rPr lang="hr-HR" dirty="0"/>
              <a:t>u stanju pružiti odgovarajuće usluge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9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Profesionalno </a:t>
            </a:r>
            <a:r>
              <a:rPr lang="hr-HR" dirty="0" smtClean="0"/>
              <a:t>ponašanje</a:t>
            </a:r>
            <a:br>
              <a:rPr lang="hr-HR" dirty="0" smtClean="0"/>
            </a:br>
            <a:r>
              <a:rPr lang="hr-HR" sz="4000" i="1" dirty="0"/>
              <a:t>Professional </a:t>
            </a:r>
            <a:r>
              <a:rPr lang="hr-HR" sz="4000" i="1" dirty="0" err="1"/>
              <a:t>conduct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0"/>
            <a:ext cx="9601196" cy="4152341"/>
          </a:xfrm>
        </p:spPr>
        <p:txBody>
          <a:bodyPr>
            <a:normAutofit fontScale="32500" lnSpcReduction="20000"/>
          </a:bodyPr>
          <a:lstStyle/>
          <a:p>
            <a:r>
              <a:rPr lang="hr-HR" sz="4800" dirty="0"/>
              <a:t>7. Socijalni radnici trebaju održavati povjerljivost u vezi s informacijama o </a:t>
            </a:r>
            <a:r>
              <a:rPr lang="hr-HR" sz="4800" dirty="0" smtClean="0"/>
              <a:t>ljudima  koji </a:t>
            </a:r>
            <a:r>
              <a:rPr lang="hr-HR" sz="4800" dirty="0"/>
              <a:t>koriste </a:t>
            </a:r>
            <a:r>
              <a:rPr lang="hr-HR" sz="4800" dirty="0" smtClean="0"/>
              <a:t> </a:t>
            </a:r>
            <a:r>
              <a:rPr lang="hr-HR" sz="4800" dirty="0"/>
              <a:t>usluge. Iznimke za to mogu biti opravdane samo na temelju </a:t>
            </a:r>
            <a:r>
              <a:rPr lang="hr-HR" sz="4800" dirty="0" smtClean="0"/>
              <a:t> višeg etičkog zahtjeva </a:t>
            </a:r>
            <a:r>
              <a:rPr lang="hr-HR" sz="4800" dirty="0"/>
              <a:t>(kao što je očuvanje života</a:t>
            </a:r>
            <a:r>
              <a:rPr lang="hr-HR" sz="4800" dirty="0" smtClean="0"/>
              <a:t>).</a:t>
            </a:r>
            <a:endParaRPr lang="hr-HR" sz="4800" dirty="0"/>
          </a:p>
          <a:p>
            <a:r>
              <a:rPr lang="hr-HR" sz="4800" dirty="0"/>
              <a:t>8. Socijalni radnici moraju priznati da su odgovorni za svoje postupke </a:t>
            </a:r>
            <a:r>
              <a:rPr lang="hr-HR" sz="4800" dirty="0" smtClean="0"/>
              <a:t>prema korisnicima usluga</a:t>
            </a:r>
            <a:r>
              <a:rPr lang="hr-HR" sz="4800" dirty="0"/>
              <a:t>, </a:t>
            </a:r>
            <a:r>
              <a:rPr lang="hr-HR" sz="4800" dirty="0" smtClean="0"/>
              <a:t>osobama s </a:t>
            </a:r>
            <a:r>
              <a:rPr lang="hr-HR" sz="4800" dirty="0"/>
              <a:t>kojima rade, </a:t>
            </a:r>
            <a:r>
              <a:rPr lang="hr-HR" sz="4800" dirty="0" smtClean="0"/>
              <a:t>njihovim kolegama, njihovim poslodavcima, profesionalnim udrugama </a:t>
            </a:r>
            <a:r>
              <a:rPr lang="hr-HR" sz="4800" dirty="0"/>
              <a:t>i </a:t>
            </a:r>
            <a:r>
              <a:rPr lang="hr-HR" sz="4800" dirty="0" smtClean="0"/>
              <a:t>zakonima, </a:t>
            </a:r>
            <a:r>
              <a:rPr lang="hr-HR" sz="4800" dirty="0"/>
              <a:t>te </a:t>
            </a:r>
            <a:r>
              <a:rPr lang="hr-HR" sz="4800" dirty="0" smtClean="0"/>
              <a:t>da se </a:t>
            </a:r>
            <a:r>
              <a:rPr lang="hr-HR" sz="4800" dirty="0"/>
              <a:t>te odgovornosti </a:t>
            </a:r>
            <a:r>
              <a:rPr lang="hr-HR" sz="4800" dirty="0" smtClean="0"/>
              <a:t>mogu sukobljavati. </a:t>
            </a:r>
            <a:endParaRPr lang="hr-HR" sz="4800" dirty="0"/>
          </a:p>
          <a:p>
            <a:r>
              <a:rPr lang="hr-HR" sz="4800" dirty="0"/>
              <a:t>9. Socijalni radnici trebaju biti voljni surađivati ​​sa školama socijalnog rada </a:t>
            </a:r>
            <a:r>
              <a:rPr lang="hr-HR" sz="4800" dirty="0" smtClean="0"/>
              <a:t>kako </a:t>
            </a:r>
            <a:r>
              <a:rPr lang="hr-HR" sz="4800" dirty="0"/>
              <a:t>bi </a:t>
            </a:r>
            <a:r>
              <a:rPr lang="hr-HR" sz="4800" dirty="0" smtClean="0"/>
              <a:t>poduprli studente socijalnog </a:t>
            </a:r>
            <a:r>
              <a:rPr lang="hr-HR" sz="4800" dirty="0"/>
              <a:t>rada </a:t>
            </a:r>
            <a:r>
              <a:rPr lang="hr-HR" sz="4800" dirty="0" smtClean="0"/>
              <a:t>te im pružili praktičnu </a:t>
            </a:r>
            <a:r>
              <a:rPr lang="hr-HR" sz="4800" dirty="0"/>
              <a:t>obuku dobre kvalitete i </a:t>
            </a:r>
            <a:r>
              <a:rPr lang="hr-HR" sz="4800" dirty="0" smtClean="0"/>
              <a:t>praktičnog znanja.</a:t>
            </a:r>
            <a:endParaRPr lang="hr-HR" sz="4800" dirty="0"/>
          </a:p>
          <a:p>
            <a:r>
              <a:rPr lang="hr-HR" sz="4800" dirty="0"/>
              <a:t>10. Socijalni radnici trebaju poticati i uključivati ​​etičku raspravu sa svojim kolegama </a:t>
            </a:r>
            <a:r>
              <a:rPr lang="hr-HR" sz="4800" dirty="0" smtClean="0"/>
              <a:t>i poslodavcima </a:t>
            </a:r>
            <a:r>
              <a:rPr lang="hr-HR" sz="4800" dirty="0"/>
              <a:t>i </a:t>
            </a:r>
            <a:r>
              <a:rPr lang="hr-HR" sz="4800" dirty="0" smtClean="0"/>
              <a:t>preuzimati </a:t>
            </a:r>
            <a:r>
              <a:rPr lang="hr-HR" sz="4800" dirty="0"/>
              <a:t>odgovornost za donošenje etički informiranih odluka.</a:t>
            </a:r>
          </a:p>
          <a:p>
            <a:r>
              <a:rPr lang="hr-HR" sz="4800" dirty="0" smtClean="0"/>
              <a:t>11. Socijalni </a:t>
            </a:r>
            <a:r>
              <a:rPr lang="hr-HR" sz="4800" dirty="0"/>
              <a:t>radnici trebaju biti spremni </a:t>
            </a:r>
            <a:r>
              <a:rPr lang="hr-HR" sz="4800" dirty="0" smtClean="0"/>
              <a:t>obrazložiti </a:t>
            </a:r>
            <a:r>
              <a:rPr lang="hr-HR" sz="4800" dirty="0"/>
              <a:t>razloge </a:t>
            </a:r>
            <a:r>
              <a:rPr lang="hr-HR" sz="4800" dirty="0" smtClean="0"/>
              <a:t>svojih odluka </a:t>
            </a:r>
            <a:r>
              <a:rPr lang="hr-HR" sz="4800" dirty="0"/>
              <a:t>na temelju </a:t>
            </a:r>
            <a:r>
              <a:rPr lang="hr-HR" sz="4800" dirty="0" smtClean="0"/>
              <a:t>etičkih razmatranja </a:t>
            </a:r>
            <a:r>
              <a:rPr lang="hr-HR" sz="4800" dirty="0"/>
              <a:t>i biti odgovorni za svoje izbore i akcije.</a:t>
            </a:r>
          </a:p>
          <a:p>
            <a:r>
              <a:rPr lang="hr-HR" sz="4800" dirty="0"/>
              <a:t>12. Socijalni radnici trebaju raditi na stvaranju uvjeta u </a:t>
            </a:r>
            <a:r>
              <a:rPr lang="hr-HR" sz="4800" dirty="0" smtClean="0"/>
              <a:t>agencijama za zapošljavanje i njihovim zemljama </a:t>
            </a:r>
            <a:r>
              <a:rPr lang="hr-HR" sz="4800" dirty="0"/>
              <a:t>gdje su načela ove izjave i one iz vlastitog nacionalnog </a:t>
            </a:r>
            <a:r>
              <a:rPr lang="hr-HR" sz="4800" dirty="0" smtClean="0"/>
              <a:t>kodeksa raspravljane, ocjenjene  </a:t>
            </a:r>
            <a:r>
              <a:rPr lang="hr-HR" sz="4800" dirty="0"/>
              <a:t>i </a:t>
            </a:r>
            <a:r>
              <a:rPr lang="hr-HR" sz="4800" dirty="0" smtClean="0"/>
              <a:t>potvrđene. </a:t>
            </a:r>
            <a:endParaRPr lang="hr-HR" sz="4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1793</Words>
  <Application>Microsoft Office PowerPoint</Application>
  <PresentationFormat>Široki zaslon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4" baseType="lpstr">
      <vt:lpstr>Aharoni</vt:lpstr>
      <vt:lpstr>Arial</vt:lpstr>
      <vt:lpstr>Garamond</vt:lpstr>
      <vt:lpstr>Organski</vt:lpstr>
      <vt:lpstr>Ethics in Social Work, Statement of Principles</vt:lpstr>
      <vt:lpstr>Ethics in Social Work, Statement of Principles</vt:lpstr>
      <vt:lpstr>Definicija socijalnog rada: Definition of Social Work:</vt:lpstr>
      <vt:lpstr>Principi:  Principles</vt:lpstr>
      <vt:lpstr>PowerPointova prezentacija</vt:lpstr>
      <vt:lpstr>Ljudska prava i ljudsko dostojanstvo  Human Rights and Human Dignity</vt:lpstr>
      <vt:lpstr>Socijalna pravda  Social Justice</vt:lpstr>
      <vt:lpstr>Profesionalno ponašanje Professional conduct </vt:lpstr>
      <vt:lpstr>Profesionalno ponašanje Professional conduct</vt:lpstr>
      <vt:lpstr>  Global standards for the education and training of the social work profession </vt:lpstr>
      <vt:lpstr>GLOBALNI STANDARDI ZA OBRAZOVANJE I OBUKU U SOCIJALNOM RADU  Global standards for the education and training of the social work profession </vt:lpstr>
      <vt:lpstr>  Global standards: </vt:lpstr>
      <vt:lpstr>Standardi o misiji, odnosno svrsi studija  Standards regarding the school’s core purpose or mission statement </vt:lpstr>
      <vt:lpstr>Standardi o ciljevima i ishodima programa  Standards regarding programme objectives and outcomes </vt:lpstr>
      <vt:lpstr>Standardi o nastavnom planu i terenskoj praksi Standards with regard to programme curricula including field education </vt:lpstr>
      <vt:lpstr>Standardi za temeljni curriculum Standards with regard to core curricula </vt:lpstr>
      <vt:lpstr>Standardi koji se odnose na nastavno osoblje Standards with regard to professional staff </vt:lpstr>
      <vt:lpstr>Standardi koji se odnose na nastavno osoblje Standards with regard to professional staff</vt:lpstr>
      <vt:lpstr>Standardi koji se odnose na studente socijalnog rada Standards with regard to social work students </vt:lpstr>
      <vt:lpstr>Standardi koji se odnose na studente socijalnog rada Standards with regard to social work students</vt:lpstr>
      <vt:lpstr>Standardi koji se odnose na strukturu, administraciju,  upravljanje i resurse Standards with regard to structure, administration, governance and resources </vt:lpstr>
      <vt:lpstr>Standardi koji se odnose na strukturu, administraciju, upravljanje i resurse Standards with regard to structure, administration, governance and resources</vt:lpstr>
      <vt:lpstr>Standardi koji se odnose na kulturalne i etničke razlike i rodnu uključenost Standards with regard to cultural and ethnic diversity and gender inclusiveness</vt:lpstr>
      <vt:lpstr>Standardi koji se odnose na kulturalne i etničke razlike i rodnu uključenost Standards with regard to cultural and ethnic diversity and gender inclusiveness</vt:lpstr>
      <vt:lpstr>Standardi koji se odnose na vrijednosti i etički  kodeks u socijalnom radu Standards with regard to values and ethical codes of conduct  of the social work profession </vt:lpstr>
      <vt:lpstr>Standardi koji se odnose na vrijednosti i etički  kodeks u socijalnom radu Standards with regard to values and ethical codes of conduct  of the social work profession</vt:lpstr>
      <vt:lpstr>Proces razvoja globalnih standarda izobrazbe u  socijalnom radu i temelj takvog pristupa The process of and underlying approach to developing global standards for the education and training of the social work profession</vt:lpstr>
      <vt:lpstr>Razvoj globalnih standarda: The development of global standards:</vt:lpstr>
      <vt:lpstr>Kvalitetno obrazovanje je ključno u socijalnom radu zbog toga što…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Obrazovanje studenata i globalna praksa socijalnog rada-između globalnih i nacionalnih standarda </dc:title>
  <dc:creator>JelenaČ</dc:creator>
  <cp:lastModifiedBy>JelenaČ</cp:lastModifiedBy>
  <cp:revision>20</cp:revision>
  <dcterms:created xsi:type="dcterms:W3CDTF">2018-12-16T14:21:54Z</dcterms:created>
  <dcterms:modified xsi:type="dcterms:W3CDTF">2018-12-17T20:37:10Z</dcterms:modified>
</cp:coreProperties>
</file>