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2A16B5D2-F2CA-4200-8F46-627CFCB11DC0}" type="datetimeFigureOut">
              <a:rPr lang="hr-HR" smtClean="0"/>
              <a:t>20.1.2014.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21342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A16B5D2-F2CA-4200-8F46-627CFCB11DC0}" type="datetimeFigureOut">
              <a:rPr lang="hr-HR" smtClean="0"/>
              <a:t>20.1.2014.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150358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A16B5D2-F2CA-4200-8F46-627CFCB11DC0}" type="datetimeFigureOut">
              <a:rPr lang="hr-HR" smtClean="0"/>
              <a:t>20.1.2014.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273377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A16B5D2-F2CA-4200-8F46-627CFCB11DC0}" type="datetimeFigureOut">
              <a:rPr lang="hr-HR" smtClean="0"/>
              <a:t>20.1.2014.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367164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6B5D2-F2CA-4200-8F46-627CFCB11DC0}" type="datetimeFigureOut">
              <a:rPr lang="hr-HR" smtClean="0"/>
              <a:t>20.1.2014.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231689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A16B5D2-F2CA-4200-8F46-627CFCB11DC0}" type="datetimeFigureOut">
              <a:rPr lang="hr-HR" smtClean="0"/>
              <a:t>20.1.2014.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387844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2A16B5D2-F2CA-4200-8F46-627CFCB11DC0}" type="datetimeFigureOut">
              <a:rPr lang="hr-HR" smtClean="0"/>
              <a:t>20.1.2014.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347659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2A16B5D2-F2CA-4200-8F46-627CFCB11DC0}" type="datetimeFigureOut">
              <a:rPr lang="hr-HR" smtClean="0"/>
              <a:t>20.1.2014.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159572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6B5D2-F2CA-4200-8F46-627CFCB11DC0}" type="datetimeFigureOut">
              <a:rPr lang="hr-HR" smtClean="0"/>
              <a:t>20.1.2014.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80815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6B5D2-F2CA-4200-8F46-627CFCB11DC0}" type="datetimeFigureOut">
              <a:rPr lang="hr-HR" smtClean="0"/>
              <a:t>20.1.2014.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331964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6B5D2-F2CA-4200-8F46-627CFCB11DC0}" type="datetimeFigureOut">
              <a:rPr lang="hr-HR" smtClean="0"/>
              <a:t>20.1.2014.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F128398-9A77-4A9F-8A9D-1E8E647992E8}" type="slidenum">
              <a:rPr lang="hr-HR" smtClean="0"/>
              <a:t>‹#›</a:t>
            </a:fld>
            <a:endParaRPr lang="hr-HR"/>
          </a:p>
        </p:txBody>
      </p:sp>
    </p:spTree>
    <p:extLst>
      <p:ext uri="{BB962C8B-B14F-4D97-AF65-F5344CB8AC3E}">
        <p14:creationId xmlns:p14="http://schemas.microsoft.com/office/powerpoint/2010/main" val="69578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6B5D2-F2CA-4200-8F46-627CFCB11DC0}" type="datetimeFigureOut">
              <a:rPr lang="hr-HR" smtClean="0"/>
              <a:t>20.1.2014.</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28398-9A77-4A9F-8A9D-1E8E647992E8}" type="slidenum">
              <a:rPr lang="hr-HR" smtClean="0"/>
              <a:t>‹#›</a:t>
            </a:fld>
            <a:endParaRPr lang="hr-HR"/>
          </a:p>
        </p:txBody>
      </p:sp>
    </p:spTree>
    <p:extLst>
      <p:ext uri="{BB962C8B-B14F-4D97-AF65-F5344CB8AC3E}">
        <p14:creationId xmlns:p14="http://schemas.microsoft.com/office/powerpoint/2010/main" val="338341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ur-lex.europa.eu/LexUriServ/LexUriServ.do?uri=OJ:C:2012:097:0001:0045:E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COLLECTIVE PROTECION OF CONSUMER INTERESTS</a:t>
            </a:r>
            <a:endParaRPr lang="en-GB" dirty="0"/>
          </a:p>
        </p:txBody>
      </p:sp>
      <p:sp>
        <p:nvSpPr>
          <p:cNvPr id="3" name="Subtitle 2"/>
          <p:cNvSpPr>
            <a:spLocks noGrp="1"/>
          </p:cNvSpPr>
          <p:nvPr>
            <p:ph type="subTitle" idx="1"/>
          </p:nvPr>
        </p:nvSpPr>
        <p:spPr/>
        <p:txBody>
          <a:bodyPr>
            <a:normAutofit/>
          </a:bodyPr>
          <a:lstStyle/>
          <a:p>
            <a:pPr algn="r"/>
            <a:r>
              <a:rPr lang="en-GB" sz="2800" i="1" dirty="0" smtClean="0"/>
              <a:t>Marko Baretić</a:t>
            </a:r>
          </a:p>
          <a:p>
            <a:pPr algn="r"/>
            <a:r>
              <a:rPr lang="en-GB" sz="2800" i="1" dirty="0" smtClean="0"/>
              <a:t>Faculty of Law of the University of Zagreb</a:t>
            </a:r>
            <a:endParaRPr lang="en-GB" sz="2800" i="1" dirty="0"/>
          </a:p>
        </p:txBody>
      </p:sp>
    </p:spTree>
    <p:extLst>
      <p:ext uri="{BB962C8B-B14F-4D97-AF65-F5344CB8AC3E}">
        <p14:creationId xmlns:p14="http://schemas.microsoft.com/office/powerpoint/2010/main" val="1418544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Certain Directives, listed in Annex I to this Directive, lay down rules with regard to the protection of consumers' interests. Current mechanisms available for ensuring compliance with those Directives, both at national and at Community level, do not always allow infringements harmful to the collective interests of consumers to be terminated in good time. </a:t>
            </a:r>
          </a:p>
          <a:p>
            <a:r>
              <a:rPr lang="en-GB" dirty="0" smtClean="0"/>
              <a:t>Those difficulties are likely to diminish consumer confidence in the internal market and may limit the scope for action by organisations representing the collective interests of consumers or independent public bodies responsible for protecting the collective interests of consumers, adversely affected by practices that infringe Community law. </a:t>
            </a:r>
          </a:p>
          <a:p>
            <a:r>
              <a:rPr lang="en-GB" dirty="0" smtClean="0"/>
              <a:t>Those practices often extend beyond the frontiers between the Member States. </a:t>
            </a:r>
            <a:endParaRPr lang="hr-HR" dirty="0" smtClean="0"/>
          </a:p>
          <a:p>
            <a:r>
              <a:rPr lang="en-GB" dirty="0" smtClean="0"/>
              <a:t>There is an urgent need for some degree of approximation of national provisions designed to enjoin the cessation of the unlawful practices irrespective of the Member State in which the unlawful practice has produced its effects</a:t>
            </a:r>
          </a:p>
          <a:p>
            <a:r>
              <a:rPr lang="en-GB" dirty="0" smtClean="0"/>
              <a:t>Mechanism of protection provided for in this Directive is without prejudice to individual actions brought by individuals who have been harmed by an infringement.</a:t>
            </a:r>
          </a:p>
          <a:p>
            <a:endParaRPr lang="hr-HR" dirty="0"/>
          </a:p>
        </p:txBody>
      </p:sp>
    </p:spTree>
    <p:extLst>
      <p:ext uri="{BB962C8B-B14F-4D97-AF65-F5344CB8AC3E}">
        <p14:creationId xmlns:p14="http://schemas.microsoft.com/office/powerpoint/2010/main" val="1725004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NATURE OF PROCEDURE</a:t>
            </a:r>
            <a:endParaRPr lang="hr-HR" dirty="0"/>
          </a:p>
        </p:txBody>
      </p:sp>
      <p:sp>
        <p:nvSpPr>
          <p:cNvPr id="3" name="Content Placeholder 2"/>
          <p:cNvSpPr>
            <a:spLocks noGrp="1"/>
          </p:cNvSpPr>
          <p:nvPr>
            <p:ph idx="1"/>
          </p:nvPr>
        </p:nvSpPr>
        <p:spPr/>
        <p:txBody>
          <a:bodyPr>
            <a:normAutofit fontScale="77500" lnSpcReduction="20000"/>
          </a:bodyPr>
          <a:lstStyle/>
          <a:p>
            <a:r>
              <a:rPr lang="en-GB" dirty="0" smtClean="0"/>
              <a:t>Member States shall designate </a:t>
            </a:r>
            <a:r>
              <a:rPr lang="en-GB" b="1" i="1" dirty="0" smtClean="0"/>
              <a:t>the courts or administrative authorities</a:t>
            </a:r>
            <a:r>
              <a:rPr lang="en-GB" dirty="0" smtClean="0"/>
              <a:t> competent to rule on proceedings </a:t>
            </a:r>
          </a:p>
          <a:p>
            <a:r>
              <a:rPr lang="en-GB" dirty="0" smtClean="0"/>
              <a:t>The reliefs sought:</a:t>
            </a:r>
          </a:p>
          <a:p>
            <a:pPr lvl="1"/>
            <a:r>
              <a:rPr lang="en-GB" dirty="0" smtClean="0"/>
              <a:t>an </a:t>
            </a:r>
            <a:r>
              <a:rPr lang="en-GB" b="1" i="1" dirty="0" smtClean="0"/>
              <a:t>order requiring the cessation or prohibition</a:t>
            </a:r>
            <a:r>
              <a:rPr lang="en-GB" dirty="0" smtClean="0"/>
              <a:t> of any infringement</a:t>
            </a:r>
          </a:p>
          <a:p>
            <a:pPr lvl="1"/>
            <a:r>
              <a:rPr lang="en-GB" dirty="0" smtClean="0"/>
              <a:t>where appropriate, measures such as the </a:t>
            </a:r>
            <a:r>
              <a:rPr lang="en-GB" b="1" i="1" dirty="0" smtClean="0"/>
              <a:t>publication of the decision</a:t>
            </a:r>
            <a:r>
              <a:rPr lang="en-GB" dirty="0" smtClean="0"/>
              <a:t>, in full or in part, in such form as deemed adequate and/or the publication of a corrective statement </a:t>
            </a:r>
            <a:r>
              <a:rPr lang="en-GB" i="1" dirty="0" smtClean="0"/>
              <a:t>with a view to eliminating the continuing effects of the infringement</a:t>
            </a:r>
          </a:p>
          <a:p>
            <a:pPr lvl="1"/>
            <a:r>
              <a:rPr lang="en-GB" dirty="0" smtClean="0"/>
              <a:t>in so far as the legal system of the Member State concerned so permits, </a:t>
            </a:r>
            <a:r>
              <a:rPr lang="en-GB" b="1" dirty="0" smtClean="0"/>
              <a:t>an order against the losing defendant for payments into the public purse</a:t>
            </a:r>
            <a:r>
              <a:rPr lang="en-GB" dirty="0" smtClean="0"/>
              <a:t> or to any beneficiary designated in or under national legislation</a:t>
            </a:r>
            <a:endParaRPr lang="en-GB" dirty="0"/>
          </a:p>
        </p:txBody>
      </p:sp>
    </p:spTree>
    <p:extLst>
      <p:ext uri="{BB962C8B-B14F-4D97-AF65-F5344CB8AC3E}">
        <p14:creationId xmlns:p14="http://schemas.microsoft.com/office/powerpoint/2010/main" val="94046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ADMINISTRATIVE BODIES RESPONSIBLE FOR DECIDING THE CASE</a:t>
            </a:r>
            <a:endParaRPr lang="en-GB" dirty="0"/>
          </a:p>
        </p:txBody>
      </p:sp>
      <p:sp>
        <p:nvSpPr>
          <p:cNvPr id="3" name="Content Placeholder 2"/>
          <p:cNvSpPr>
            <a:spLocks noGrp="1"/>
          </p:cNvSpPr>
          <p:nvPr>
            <p:ph idx="1"/>
          </p:nvPr>
        </p:nvSpPr>
        <p:spPr>
          <a:xfrm>
            <a:off x="457200" y="1484784"/>
            <a:ext cx="8229600" cy="4525963"/>
          </a:xfrm>
        </p:spPr>
        <p:txBody>
          <a:bodyPr>
            <a:normAutofit fontScale="92500" lnSpcReduction="20000"/>
          </a:bodyPr>
          <a:lstStyle/>
          <a:p>
            <a:r>
              <a:rPr lang="en-GB" dirty="0" smtClean="0"/>
              <a:t>The administrative authorities must </a:t>
            </a:r>
            <a:endParaRPr lang="hr-HR" dirty="0" smtClean="0"/>
          </a:p>
          <a:p>
            <a:pPr lvl="1"/>
            <a:r>
              <a:rPr lang="en-GB" dirty="0" smtClean="0"/>
              <a:t>be composed so as not to cast doubt on their impartiality</a:t>
            </a:r>
            <a:endParaRPr lang="hr-HR" dirty="0" smtClean="0"/>
          </a:p>
          <a:p>
            <a:pPr lvl="1"/>
            <a:r>
              <a:rPr lang="en-GB" dirty="0" smtClean="0"/>
              <a:t>have adequate powers, where they decide on complaints, to monitor and enforce the observance of their decisions effectively</a:t>
            </a:r>
            <a:endParaRPr lang="hr-HR" dirty="0" smtClean="0"/>
          </a:p>
          <a:p>
            <a:pPr lvl="1"/>
            <a:r>
              <a:rPr lang="en-GB" dirty="0" smtClean="0"/>
              <a:t>normally give reasons for their decisions </a:t>
            </a:r>
          </a:p>
          <a:p>
            <a:pPr lvl="2"/>
            <a:r>
              <a:rPr lang="hr-HR" dirty="0" smtClean="0"/>
              <a:t>W</a:t>
            </a:r>
            <a:r>
              <a:rPr lang="en-GB" dirty="0" smtClean="0"/>
              <a:t>here the powers are exercised exclusively by an administrative authority, </a:t>
            </a:r>
            <a:r>
              <a:rPr lang="en-GB" b="1" dirty="0" smtClean="0"/>
              <a:t>reasons for its decisions shall always be given</a:t>
            </a:r>
            <a:endParaRPr lang="hr-HR" b="1" dirty="0" smtClean="0"/>
          </a:p>
          <a:p>
            <a:pPr lvl="2"/>
            <a:r>
              <a:rPr lang="en-GB" dirty="0" smtClean="0"/>
              <a:t>provision must be made for </a:t>
            </a:r>
            <a:r>
              <a:rPr lang="en-GB" b="1" dirty="0" smtClean="0"/>
              <a:t>judicial review</a:t>
            </a:r>
            <a:r>
              <a:rPr lang="en-GB" dirty="0" smtClean="0"/>
              <a:t> of improper or unreasonable exercise of its powers by the administrative authority</a:t>
            </a:r>
            <a:endParaRPr lang="en-GB" dirty="0"/>
          </a:p>
        </p:txBody>
      </p:sp>
    </p:spTree>
    <p:extLst>
      <p:ext uri="{BB962C8B-B14F-4D97-AF65-F5344CB8AC3E}">
        <p14:creationId xmlns:p14="http://schemas.microsoft.com/office/powerpoint/2010/main" val="1865409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NATURE OF THE PROCEDURE</a:t>
            </a:r>
            <a:endParaRPr lang="hr-HR" dirty="0"/>
          </a:p>
        </p:txBody>
      </p:sp>
      <p:sp>
        <p:nvSpPr>
          <p:cNvPr id="3" name="Content Placeholder 2"/>
          <p:cNvSpPr>
            <a:spLocks noGrp="1"/>
          </p:cNvSpPr>
          <p:nvPr>
            <p:ph idx="1"/>
          </p:nvPr>
        </p:nvSpPr>
        <p:spPr/>
        <p:txBody>
          <a:bodyPr>
            <a:normAutofit/>
          </a:bodyPr>
          <a:lstStyle/>
          <a:p>
            <a:r>
              <a:rPr lang="en-GB" dirty="0" smtClean="0"/>
              <a:t>In case of misleading advertising, unfair commercial practice and unfair contract terms</a:t>
            </a:r>
          </a:p>
          <a:p>
            <a:pPr lvl="1"/>
            <a:r>
              <a:rPr lang="hr-HR" dirty="0" smtClean="0"/>
              <a:t>a</a:t>
            </a:r>
            <a:r>
              <a:rPr lang="en-GB" dirty="0" smtClean="0"/>
              <a:t>n action can be taken even though the advertising, practice or contract terms </a:t>
            </a:r>
            <a:r>
              <a:rPr lang="en-GB" b="1" i="1" dirty="0" smtClean="0"/>
              <a:t>have not yet been used </a:t>
            </a:r>
          </a:p>
          <a:p>
            <a:pPr lvl="1"/>
            <a:r>
              <a:rPr lang="hr-HR" dirty="0" smtClean="0"/>
              <a:t>a</a:t>
            </a:r>
            <a:r>
              <a:rPr lang="en-GB" dirty="0" smtClean="0"/>
              <a:t>n action can be taken </a:t>
            </a:r>
            <a:r>
              <a:rPr lang="en-GB" b="1" i="1" dirty="0" smtClean="0"/>
              <a:t>even without proof of</a:t>
            </a:r>
            <a:r>
              <a:rPr lang="en-GB" dirty="0" smtClean="0"/>
              <a:t> actual loss or damage or of intention or negligence on the part of the defendant</a:t>
            </a:r>
            <a:endParaRPr lang="en-GB" dirty="0"/>
          </a:p>
        </p:txBody>
      </p:sp>
    </p:spTree>
    <p:extLst>
      <p:ext uri="{BB962C8B-B14F-4D97-AF65-F5344CB8AC3E}">
        <p14:creationId xmlns:p14="http://schemas.microsoft.com/office/powerpoint/2010/main" val="4217692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ENTITIES QUALIFIED TO BRING AN ACTION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 ‘</a:t>
            </a:r>
            <a:r>
              <a:rPr lang="en-GB" b="1" i="1" dirty="0" smtClean="0"/>
              <a:t>qualified entity</a:t>
            </a:r>
            <a:r>
              <a:rPr lang="en-GB" dirty="0" smtClean="0"/>
              <a:t>’ means </a:t>
            </a:r>
            <a:r>
              <a:rPr lang="en-GB" b="1" i="1" dirty="0" smtClean="0"/>
              <a:t>any body or organisation</a:t>
            </a:r>
            <a:r>
              <a:rPr lang="en-GB" dirty="0" smtClean="0"/>
              <a:t> which, being properly constituted according to the law of a Member State, </a:t>
            </a:r>
            <a:r>
              <a:rPr lang="en-GB" b="1" i="1" dirty="0" smtClean="0"/>
              <a:t>has a legitimate interest </a:t>
            </a:r>
            <a:r>
              <a:rPr lang="en-GB" dirty="0" smtClean="0"/>
              <a:t>in protecting collective interests of consumers, in particular: </a:t>
            </a:r>
          </a:p>
          <a:p>
            <a:pPr lvl="1"/>
            <a:r>
              <a:rPr lang="en-GB" dirty="0" smtClean="0"/>
              <a:t>one or more </a:t>
            </a:r>
            <a:r>
              <a:rPr lang="en-GB" b="1" i="1" dirty="0" smtClean="0"/>
              <a:t>independent public bodies</a:t>
            </a:r>
            <a:r>
              <a:rPr lang="en-GB" dirty="0" smtClean="0"/>
              <a:t>, specifically responsible for protecting the collective consumers’ interests</a:t>
            </a:r>
          </a:p>
          <a:p>
            <a:pPr lvl="1"/>
            <a:r>
              <a:rPr lang="en-GB" b="1" i="1" dirty="0" smtClean="0"/>
              <a:t>organisations whose purpose is to protect</a:t>
            </a:r>
            <a:r>
              <a:rPr lang="en-GB" dirty="0" smtClean="0"/>
              <a:t> collective consumers’ interests, in accordance with the criteria laid down by the national law</a:t>
            </a:r>
            <a:endParaRPr lang="hr-HR" dirty="0" smtClean="0"/>
          </a:p>
          <a:p>
            <a:pPr marL="457200" lvl="1" indent="0">
              <a:buNone/>
            </a:pPr>
            <a:endParaRPr lang="en-GB" dirty="0" smtClean="0"/>
          </a:p>
          <a:p>
            <a:pPr marL="0" indent="0">
              <a:buNone/>
            </a:pPr>
            <a:endParaRPr lang="hr-HR" dirty="0"/>
          </a:p>
        </p:txBody>
      </p:sp>
    </p:spTree>
    <p:extLst>
      <p:ext uri="{BB962C8B-B14F-4D97-AF65-F5344CB8AC3E}">
        <p14:creationId xmlns:p14="http://schemas.microsoft.com/office/powerpoint/2010/main" val="3588263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INTRA-COMMUNITY INFRINGEMENTS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Each Member State shall ensure that, in the event of an infringement originating in that Member State, any qualified entity from another Member State where the interests protected by that qualified entity are affected by the infringement, may seize the court or administrative authority</a:t>
            </a:r>
          </a:p>
          <a:p>
            <a:r>
              <a:rPr lang="en-GB" dirty="0" smtClean="0"/>
              <a:t>The Member States shall communicate to the Commission which entities are qualified to bring an action</a:t>
            </a:r>
          </a:p>
          <a:p>
            <a:r>
              <a:rPr lang="en-GB" dirty="0" smtClean="0"/>
              <a:t>The Commission shall draw up a list of the qualified entities with the specification of their purpose</a:t>
            </a:r>
          </a:p>
          <a:p>
            <a:pPr lvl="1"/>
            <a:r>
              <a:rPr lang="en-GB" dirty="0" smtClean="0"/>
              <a:t>This list shall be published in the Official Journal of the European Communities; changes to this list shall be published without delay, the updated list shall be published every six months</a:t>
            </a:r>
          </a:p>
          <a:p>
            <a:endParaRPr lang="hr-HR" dirty="0"/>
          </a:p>
        </p:txBody>
      </p:sp>
    </p:spTree>
    <p:extLst>
      <p:ext uri="{BB962C8B-B14F-4D97-AF65-F5344CB8AC3E}">
        <p14:creationId xmlns:p14="http://schemas.microsoft.com/office/powerpoint/2010/main" val="1795725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LIST OF QUALIFIED ENTITIES</a:t>
            </a:r>
            <a:endParaRPr lang="hr-HR" dirty="0"/>
          </a:p>
        </p:txBody>
      </p:sp>
      <p:sp>
        <p:nvSpPr>
          <p:cNvPr id="3" name="Content Placeholder 2"/>
          <p:cNvSpPr>
            <a:spLocks noGrp="1"/>
          </p:cNvSpPr>
          <p:nvPr>
            <p:ph idx="1"/>
          </p:nvPr>
        </p:nvSpPr>
        <p:spPr/>
        <p:txBody>
          <a:bodyPr/>
          <a:lstStyle/>
          <a:p>
            <a:pPr marL="0" indent="0">
              <a:buNone/>
            </a:pPr>
            <a:r>
              <a:rPr lang="en-GB" i="1" dirty="0" smtClean="0"/>
              <a:t> </a:t>
            </a:r>
            <a:r>
              <a:rPr lang="hr-HR" i="1" dirty="0"/>
              <a:t> </a:t>
            </a:r>
          </a:p>
          <a:p>
            <a:pPr marL="0" indent="0">
              <a:buNone/>
            </a:pPr>
            <a:endParaRPr lang="hr-HR" i="1" dirty="0"/>
          </a:p>
          <a:p>
            <a:pPr marL="0" indent="0">
              <a:buNone/>
            </a:pPr>
            <a:r>
              <a:rPr lang="hr-HR" b="1" i="1" dirty="0">
                <a:hlinkClick r:id="rId2"/>
              </a:rPr>
              <a:t>http://eur-lex.europa.eu/LexUriServ/LexUriServ.do?uri=OJ:C:2012:097:0001:0045:EN:PDF</a:t>
            </a:r>
            <a:endParaRPr lang="hr-HR" b="1" dirty="0"/>
          </a:p>
          <a:p>
            <a:endParaRPr lang="hr-HR" dirty="0"/>
          </a:p>
        </p:txBody>
      </p:sp>
    </p:spTree>
    <p:extLst>
      <p:ext uri="{BB962C8B-B14F-4D97-AF65-F5344CB8AC3E}">
        <p14:creationId xmlns:p14="http://schemas.microsoft.com/office/powerpoint/2010/main" val="311677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DEFENDANTS</a:t>
            </a:r>
            <a:endParaRPr lang="en-GB" dirty="0"/>
          </a:p>
        </p:txBody>
      </p:sp>
      <p:sp>
        <p:nvSpPr>
          <p:cNvPr id="3" name="Content Placeholder 2"/>
          <p:cNvSpPr>
            <a:spLocks noGrp="1"/>
          </p:cNvSpPr>
          <p:nvPr>
            <p:ph idx="1"/>
          </p:nvPr>
        </p:nvSpPr>
        <p:spPr/>
        <p:txBody>
          <a:bodyPr>
            <a:normAutofit/>
          </a:bodyPr>
          <a:lstStyle/>
          <a:p>
            <a:r>
              <a:rPr lang="en-GB" dirty="0" smtClean="0"/>
              <a:t>Particular trader</a:t>
            </a:r>
          </a:p>
          <a:p>
            <a:r>
              <a:rPr lang="en-GB" dirty="0" smtClean="0"/>
              <a:t>A number of traders (separately or jointly) </a:t>
            </a:r>
          </a:p>
          <a:p>
            <a:r>
              <a:rPr lang="en-GB" dirty="0" smtClean="0"/>
              <a:t>Associations of traders </a:t>
            </a:r>
          </a:p>
          <a:p>
            <a:pPr lvl="1"/>
            <a:r>
              <a:rPr lang="en-GB" dirty="0" smtClean="0"/>
              <a:t>If they recommend the use of the unfair contractual terms or similar terms </a:t>
            </a:r>
          </a:p>
          <a:p>
            <a:pPr lvl="1"/>
            <a:r>
              <a:rPr lang="en-GB" dirty="0" smtClean="0"/>
              <a:t>If they promotes non-compliance with legal requirements</a:t>
            </a:r>
          </a:p>
          <a:p>
            <a:endParaRPr lang="hr-HR" dirty="0" smtClean="0"/>
          </a:p>
          <a:p>
            <a:endParaRPr lang="hr-HR" dirty="0"/>
          </a:p>
          <a:p>
            <a:endParaRPr lang="hr-HR" dirty="0"/>
          </a:p>
        </p:txBody>
      </p:sp>
    </p:spTree>
    <p:extLst>
      <p:ext uri="{BB962C8B-B14F-4D97-AF65-F5344CB8AC3E}">
        <p14:creationId xmlns:p14="http://schemas.microsoft.com/office/powerpoint/2010/main" val="2478356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 CONSULTATION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Member States may introduce or maintain in force provisions whereby the party that intends to seek an injunction can only start this procedure after it has tried to achieve the cessation of the infringement in consultation with either the defendant or with both the defendant and a qualified entity </a:t>
            </a:r>
          </a:p>
          <a:p>
            <a:r>
              <a:rPr lang="en-GB" dirty="0" smtClean="0"/>
              <a:t>If the cessation of the infringement is not achieved </a:t>
            </a:r>
            <a:r>
              <a:rPr lang="en-GB" b="1" i="1" dirty="0" smtClean="0"/>
              <a:t>within two weeks</a:t>
            </a:r>
            <a:r>
              <a:rPr lang="en-GB" dirty="0" smtClean="0"/>
              <a:t> after the request for consultation is received, the party concerned may bring an action for an injunction without any further delay</a:t>
            </a:r>
          </a:p>
          <a:p>
            <a:r>
              <a:rPr lang="en-GB" dirty="0" smtClean="0"/>
              <a:t>The rules governing prior consultation adopted by Member States shall be notified to the Commission and shall be published in the Official Journal of the European Communities</a:t>
            </a:r>
          </a:p>
          <a:p>
            <a:endParaRPr lang="hr-HR" dirty="0"/>
          </a:p>
        </p:txBody>
      </p:sp>
    </p:spTree>
    <p:extLst>
      <p:ext uri="{BB962C8B-B14F-4D97-AF65-F5344CB8AC3E}">
        <p14:creationId xmlns:p14="http://schemas.microsoft.com/office/powerpoint/2010/main" val="2870412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PROCEDURAL RULES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Member States shall confer upon the courts or administrative authorities powers enabling them in the civil or administrative proceedings  </a:t>
            </a:r>
          </a:p>
          <a:p>
            <a:pPr lvl="1"/>
            <a:r>
              <a:rPr lang="en-GB" dirty="0" smtClean="0"/>
              <a:t>to require the trader to furnish evidence as to the accuracy of factual claims and </a:t>
            </a:r>
          </a:p>
          <a:p>
            <a:pPr lvl="1"/>
            <a:r>
              <a:rPr lang="en-GB" dirty="0" smtClean="0"/>
              <a:t>to consider factual claims as inaccurate if the evidence is not furnished or is deemed insufficient by the court or administrative authority</a:t>
            </a:r>
          </a:p>
          <a:p>
            <a:r>
              <a:rPr lang="en-GB" i="1" dirty="0" smtClean="0"/>
              <a:t>Unfair Commercial Practices Directive, Misleading and Comparative Advertising Directive</a:t>
            </a:r>
            <a:endParaRPr lang="en-GB" i="1" dirty="0"/>
          </a:p>
        </p:txBody>
      </p:sp>
    </p:spTree>
    <p:extLst>
      <p:ext uri="{BB962C8B-B14F-4D97-AF65-F5344CB8AC3E}">
        <p14:creationId xmlns:p14="http://schemas.microsoft.com/office/powerpoint/2010/main" val="418569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PATHS OF PROTECTION</a:t>
            </a:r>
            <a:endParaRPr lang="en-GB" dirty="0"/>
          </a:p>
        </p:txBody>
      </p:sp>
      <p:sp>
        <p:nvSpPr>
          <p:cNvPr id="3" name="Content Placeholder 2"/>
          <p:cNvSpPr>
            <a:spLocks noGrp="1"/>
          </p:cNvSpPr>
          <p:nvPr>
            <p:ph idx="1"/>
          </p:nvPr>
        </p:nvSpPr>
        <p:spPr/>
        <p:txBody>
          <a:bodyPr/>
          <a:lstStyle/>
          <a:p>
            <a:r>
              <a:rPr lang="en-GB" dirty="0" smtClean="0"/>
              <a:t>“Classical” individualistic protection</a:t>
            </a:r>
          </a:p>
          <a:p>
            <a:r>
              <a:rPr lang="en-GB" dirty="0" smtClean="0"/>
              <a:t>Collective protection</a:t>
            </a:r>
          </a:p>
          <a:p>
            <a:pPr lvl="1"/>
            <a:r>
              <a:rPr lang="en-GB" dirty="0" smtClean="0"/>
              <a:t>Protection of collective consumer interests</a:t>
            </a:r>
          </a:p>
          <a:p>
            <a:pPr lvl="1"/>
            <a:r>
              <a:rPr lang="en-GB" dirty="0" smtClean="0"/>
              <a:t>Collective protection of individual interests</a:t>
            </a:r>
          </a:p>
          <a:p>
            <a:r>
              <a:rPr lang="en-GB" dirty="0" smtClean="0"/>
              <a:t>Alternative dispute resolution</a:t>
            </a:r>
            <a:endParaRPr lang="en-GB" dirty="0"/>
          </a:p>
        </p:txBody>
      </p:sp>
    </p:spTree>
    <p:extLst>
      <p:ext uri="{BB962C8B-B14F-4D97-AF65-F5344CB8AC3E}">
        <p14:creationId xmlns:p14="http://schemas.microsoft.com/office/powerpoint/2010/main" val="2009377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VOLUNTARY CONTROL</a:t>
            </a:r>
            <a:endParaRPr lang="hr-HR" dirty="0"/>
          </a:p>
        </p:txBody>
      </p:sp>
      <p:sp>
        <p:nvSpPr>
          <p:cNvPr id="3" name="Content Placeholder 2"/>
          <p:cNvSpPr>
            <a:spLocks noGrp="1"/>
          </p:cNvSpPr>
          <p:nvPr>
            <p:ph idx="1"/>
          </p:nvPr>
        </p:nvSpPr>
        <p:spPr/>
        <p:txBody>
          <a:bodyPr/>
          <a:lstStyle/>
          <a:p>
            <a:r>
              <a:rPr lang="en-GB" dirty="0" smtClean="0"/>
              <a:t>This procedure does not exclude the voluntary control by self-regulatory bodies and recourse to such bodies if proceedings before such bodies are in addition to the court or administrative proceedings</a:t>
            </a:r>
            <a:endParaRPr lang="hr-HR" dirty="0"/>
          </a:p>
          <a:p>
            <a:pPr marL="0" indent="0">
              <a:buNone/>
            </a:pPr>
            <a:endParaRPr lang="en-GB" dirty="0" smtClean="0"/>
          </a:p>
          <a:p>
            <a:endParaRPr lang="hr-HR" dirty="0"/>
          </a:p>
        </p:txBody>
      </p:sp>
    </p:spTree>
    <p:extLst>
      <p:ext uri="{BB962C8B-B14F-4D97-AF65-F5344CB8AC3E}">
        <p14:creationId xmlns:p14="http://schemas.microsoft.com/office/powerpoint/2010/main" val="714765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dirty="0"/>
          </a:p>
        </p:txBody>
      </p:sp>
      <p:sp>
        <p:nvSpPr>
          <p:cNvPr id="5" name="Content Placeholder 4"/>
          <p:cNvSpPr>
            <a:spLocks noGrp="1"/>
          </p:cNvSpPr>
          <p:nvPr>
            <p:ph idx="1"/>
          </p:nvPr>
        </p:nvSpPr>
        <p:spPr>
          <a:xfrm>
            <a:off x="395536" y="260648"/>
            <a:ext cx="8229600" cy="6408712"/>
          </a:xfrm>
        </p:spPr>
        <p:txBody>
          <a:bodyPr>
            <a:normAutofit/>
          </a:bodyPr>
          <a:lstStyle/>
          <a:p>
            <a:pPr marL="0" indent="0" algn="just">
              <a:buNone/>
            </a:pPr>
            <a:r>
              <a:rPr lang="en-GB" dirty="0" smtClean="0"/>
              <a:t>In  a commercial program </a:t>
            </a:r>
            <a:r>
              <a:rPr lang="hr-HR" dirty="0" smtClean="0"/>
              <a:t>an </a:t>
            </a:r>
            <a:r>
              <a:rPr lang="en-GB" dirty="0" smtClean="0"/>
              <a:t>advertisement appeared</a:t>
            </a:r>
            <a:r>
              <a:rPr lang="hr-HR" dirty="0" smtClean="0"/>
              <a:t> </a:t>
            </a:r>
            <a:r>
              <a:rPr lang="en-GB" dirty="0" smtClean="0"/>
              <a:t>for a TV set with the offered price of 500 Euros. Consumers A, B and C have ordered advertised TV set and got an order to pay 600 euros.  When they contacted the seller they have been told that the advertised price of 500 euros was only a basic price which needs to be increased for additional 100 euros for different taxes, fees, etc., as provided for by general terms of contract which all consumers have adhered to with the placement of an order.</a:t>
            </a:r>
          </a:p>
        </p:txBody>
      </p:sp>
    </p:spTree>
    <p:extLst>
      <p:ext uri="{BB962C8B-B14F-4D97-AF65-F5344CB8AC3E}">
        <p14:creationId xmlns:p14="http://schemas.microsoft.com/office/powerpoint/2010/main" val="262673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446856" y="188640"/>
            <a:ext cx="8229600" cy="6336704"/>
          </a:xfrm>
        </p:spPr>
        <p:txBody>
          <a:bodyPr>
            <a:normAutofit fontScale="92500" lnSpcReduction="20000"/>
          </a:bodyPr>
          <a:lstStyle/>
          <a:p>
            <a:pPr marL="514350" indent="-514350" algn="just">
              <a:buAutoNum type="arabicPeriod"/>
            </a:pPr>
            <a:r>
              <a:rPr lang="en-GB" dirty="0" smtClean="0"/>
              <a:t>Can a qualified authority file a claim before the court on behalf of consumer A for the annulment of concluded contract?</a:t>
            </a:r>
          </a:p>
          <a:p>
            <a:pPr marL="514350" indent="-514350" algn="just">
              <a:buAutoNum type="arabicPeriod"/>
            </a:pPr>
            <a:r>
              <a:rPr lang="en-GB" dirty="0" smtClean="0"/>
              <a:t>Can a qualified file a claim before  the court of behalf of consumers A, B and C for the compensation of damage?</a:t>
            </a:r>
          </a:p>
          <a:p>
            <a:pPr marL="514350" indent="-514350" algn="just">
              <a:buAutoNum type="arabicPeriod"/>
            </a:pPr>
            <a:r>
              <a:rPr lang="en-GB" dirty="0" smtClean="0"/>
              <a:t>Can a qualified authority file a claim before the court or administrative body for the an injunction seeking from the court to order the trader cessation of a practice of offering the products under the false price?</a:t>
            </a:r>
          </a:p>
          <a:p>
            <a:pPr marL="514350" indent="-514350" algn="just">
              <a:buAutoNum type="arabicPeriod"/>
            </a:pPr>
            <a:r>
              <a:rPr lang="en-GB" dirty="0" smtClean="0"/>
              <a:t>Who is a qualified authority?</a:t>
            </a:r>
          </a:p>
          <a:p>
            <a:pPr marL="514350" indent="-514350" algn="just">
              <a:buAutoNum type="arabicPeriod"/>
            </a:pPr>
            <a:r>
              <a:rPr lang="en-GB" dirty="0" smtClean="0"/>
              <a:t>Whom against to initiate the proceedings?</a:t>
            </a:r>
          </a:p>
          <a:p>
            <a:pPr marL="514350" indent="-514350" algn="just">
              <a:buAutoNum type="arabicPeriod"/>
            </a:pPr>
            <a:r>
              <a:rPr lang="en-GB" dirty="0" smtClean="0"/>
              <a:t>What kind of proceedings?</a:t>
            </a:r>
            <a:endParaRPr lang="hr-HR" dirty="0" smtClean="0"/>
          </a:p>
          <a:p>
            <a:pPr marL="514350" indent="-514350" algn="just">
              <a:buAutoNum type="arabicPeriod"/>
            </a:pPr>
            <a:r>
              <a:rPr lang="en-GB" dirty="0" smtClean="0"/>
              <a:t>What are the infringements?</a:t>
            </a:r>
          </a:p>
          <a:p>
            <a:pPr marL="514350" indent="-514350" algn="just">
              <a:buAutoNum type="arabicPeriod"/>
            </a:pPr>
            <a:endParaRPr lang="hr-HR" dirty="0" smtClean="0"/>
          </a:p>
          <a:p>
            <a:pPr marL="514350" indent="-514350" algn="just">
              <a:buAutoNum type="arabicPeriod"/>
            </a:pPr>
            <a:endParaRPr lang="en-GB" dirty="0"/>
          </a:p>
          <a:p>
            <a:endParaRPr lang="hr-HR" dirty="0"/>
          </a:p>
        </p:txBody>
      </p:sp>
    </p:spTree>
    <p:extLst>
      <p:ext uri="{BB962C8B-B14F-4D97-AF65-F5344CB8AC3E}">
        <p14:creationId xmlns:p14="http://schemas.microsoft.com/office/powerpoint/2010/main" val="12630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INDIVIDUALISTIC PROTECTION</a:t>
            </a:r>
            <a:endParaRPr lang="hr-HR" dirty="0"/>
          </a:p>
        </p:txBody>
      </p:sp>
      <p:sp>
        <p:nvSpPr>
          <p:cNvPr id="3" name="Content Placeholder 2"/>
          <p:cNvSpPr>
            <a:spLocks noGrp="1"/>
          </p:cNvSpPr>
          <p:nvPr>
            <p:ph idx="1"/>
          </p:nvPr>
        </p:nvSpPr>
        <p:spPr/>
        <p:txBody>
          <a:bodyPr>
            <a:normAutofit/>
          </a:bodyPr>
          <a:lstStyle/>
          <a:p>
            <a:pPr>
              <a:lnSpc>
                <a:spcPct val="90000"/>
              </a:lnSpc>
            </a:pPr>
            <a:r>
              <a:rPr lang="en-GB" sz="2600" dirty="0" smtClean="0"/>
              <a:t>Consequence of individualistic construction of the civil law (contrac</a:t>
            </a:r>
            <a:r>
              <a:rPr lang="hr-HR" sz="2600" dirty="0" smtClean="0"/>
              <a:t>t</a:t>
            </a:r>
            <a:r>
              <a:rPr lang="en-GB" sz="2600" dirty="0" smtClean="0"/>
              <a:t> law) relationship</a:t>
            </a:r>
          </a:p>
          <a:p>
            <a:pPr>
              <a:lnSpc>
                <a:spcPct val="90000"/>
              </a:lnSpc>
            </a:pPr>
            <a:r>
              <a:rPr lang="en-GB" sz="2600" dirty="0" smtClean="0"/>
              <a:t>Provided within civil procedure</a:t>
            </a:r>
          </a:p>
          <a:p>
            <a:pPr>
              <a:lnSpc>
                <a:spcPct val="90000"/>
              </a:lnSpc>
            </a:pPr>
            <a:r>
              <a:rPr lang="en-GB" sz="2600" dirty="0" smtClean="0"/>
              <a:t>Concrete protection – protection of an infringed right</a:t>
            </a:r>
          </a:p>
          <a:p>
            <a:pPr lvl="1">
              <a:lnSpc>
                <a:spcPct val="90000"/>
              </a:lnSpc>
            </a:pPr>
            <a:r>
              <a:rPr lang="en-GB" sz="2400" dirty="0" smtClean="0"/>
              <a:t>Declaratory relief (declaration of nullity)</a:t>
            </a:r>
          </a:p>
          <a:p>
            <a:pPr lvl="1">
              <a:lnSpc>
                <a:spcPct val="90000"/>
              </a:lnSpc>
            </a:pPr>
            <a:r>
              <a:rPr lang="en-GB" sz="2400" dirty="0" smtClean="0"/>
              <a:t>Constitutive relief (rescission of contract, avoidance of contract)</a:t>
            </a:r>
          </a:p>
          <a:p>
            <a:pPr lvl="1">
              <a:lnSpc>
                <a:spcPct val="90000"/>
              </a:lnSpc>
            </a:pPr>
            <a:r>
              <a:rPr lang="en-GB" sz="2400" dirty="0" smtClean="0"/>
              <a:t>Condemnatory relief (order to do something or to refrain from doing)</a:t>
            </a:r>
          </a:p>
          <a:p>
            <a:pPr>
              <a:lnSpc>
                <a:spcPct val="90000"/>
              </a:lnSpc>
            </a:pPr>
            <a:r>
              <a:rPr lang="en-GB" sz="2600" dirty="0" smtClean="0"/>
              <a:t>Standing to sue: a person whose rights are infringed </a:t>
            </a:r>
          </a:p>
          <a:p>
            <a:pPr marL="0" indent="0">
              <a:buNone/>
            </a:pPr>
            <a:endParaRPr lang="hr-HR" dirty="0"/>
          </a:p>
        </p:txBody>
      </p:sp>
    </p:spTree>
    <p:extLst>
      <p:ext uri="{BB962C8B-B14F-4D97-AF65-F5344CB8AC3E}">
        <p14:creationId xmlns:p14="http://schemas.microsoft.com/office/powerpoint/2010/main" val="224381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COLLECTIVE PROTECTION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Individual vs. collective interests</a:t>
            </a:r>
          </a:p>
          <a:p>
            <a:pPr lvl="1"/>
            <a:r>
              <a:rPr lang="en-GB" i="1" dirty="0" smtClean="0"/>
              <a:t>collective interests mean interests which do not include the cummulation of interests of individuals who have been harmed by an infringement (recitals of the Directive </a:t>
            </a:r>
            <a:r>
              <a:rPr lang="hr-HR" i="1" dirty="0" smtClean="0"/>
              <a:t>9</a:t>
            </a:r>
            <a:r>
              <a:rPr lang="en-GB" i="1" dirty="0" smtClean="0"/>
              <a:t>8/27/EC)</a:t>
            </a:r>
          </a:p>
          <a:p>
            <a:r>
              <a:rPr lang="en-GB" dirty="0" smtClean="0"/>
              <a:t>Protection of collective interests vs. collective protection of individual interests</a:t>
            </a:r>
          </a:p>
          <a:p>
            <a:pPr lvl="1"/>
            <a:r>
              <a:rPr lang="en-GB" dirty="0" smtClean="0"/>
              <a:t>Differences regarding the type of protection (relief sought)</a:t>
            </a:r>
          </a:p>
          <a:p>
            <a:pPr lvl="1"/>
            <a:r>
              <a:rPr lang="en-GB" dirty="0" smtClean="0"/>
              <a:t>Differences with respect to the aim of protection</a:t>
            </a:r>
          </a:p>
          <a:p>
            <a:pPr lvl="2"/>
            <a:r>
              <a:rPr lang="en-GB" dirty="0" smtClean="0"/>
              <a:t>prevention vs. compensation</a:t>
            </a:r>
          </a:p>
          <a:p>
            <a:pPr lvl="1"/>
            <a:r>
              <a:rPr lang="en-GB" dirty="0" smtClean="0"/>
              <a:t>Differences with respect to standing to sue </a:t>
            </a:r>
          </a:p>
          <a:p>
            <a:pPr marL="0" indent="0">
              <a:buNone/>
            </a:pPr>
            <a:endParaRPr lang="hr-HR" dirty="0"/>
          </a:p>
        </p:txBody>
      </p:sp>
    </p:spTree>
    <p:extLst>
      <p:ext uri="{BB962C8B-B14F-4D97-AF65-F5344CB8AC3E}">
        <p14:creationId xmlns:p14="http://schemas.microsoft.com/office/powerpoint/2010/main" val="750375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COLLECTIVE PROTECTION</a:t>
            </a:r>
            <a:endParaRPr lang="en-GB" dirty="0"/>
          </a:p>
        </p:txBody>
      </p:sp>
      <p:sp>
        <p:nvSpPr>
          <p:cNvPr id="3" name="Content Placeholder 2"/>
          <p:cNvSpPr>
            <a:spLocks noGrp="1"/>
          </p:cNvSpPr>
          <p:nvPr>
            <p:ph idx="1"/>
          </p:nvPr>
        </p:nvSpPr>
        <p:spPr/>
        <p:txBody>
          <a:bodyPr>
            <a:normAutofit lnSpcReduction="10000"/>
          </a:bodyPr>
          <a:lstStyle/>
          <a:p>
            <a:r>
              <a:rPr lang="en-GB" b="1" dirty="0" smtClean="0"/>
              <a:t>Injunctions</a:t>
            </a:r>
          </a:p>
          <a:p>
            <a:pPr lvl="1"/>
            <a:r>
              <a:rPr lang="en-GB" dirty="0" smtClean="0"/>
              <a:t>Protection of collective interests of consumers</a:t>
            </a:r>
          </a:p>
          <a:p>
            <a:pPr lvl="1"/>
            <a:r>
              <a:rPr lang="en-GB" dirty="0" smtClean="0"/>
              <a:t>Abstract protection</a:t>
            </a:r>
          </a:p>
          <a:p>
            <a:pPr lvl="1"/>
            <a:r>
              <a:rPr lang="en-GB" dirty="0" smtClean="0"/>
              <a:t>Preventive protection</a:t>
            </a:r>
          </a:p>
          <a:p>
            <a:pPr lvl="1"/>
            <a:r>
              <a:rPr lang="en-GB" dirty="0" smtClean="0"/>
              <a:t>An order for cessation</a:t>
            </a:r>
          </a:p>
          <a:p>
            <a:r>
              <a:rPr lang="en-GB" b="1" dirty="0" smtClean="0"/>
              <a:t>Class action</a:t>
            </a:r>
          </a:p>
          <a:p>
            <a:pPr lvl="1"/>
            <a:r>
              <a:rPr lang="en-GB" dirty="0" smtClean="0"/>
              <a:t>Collective protection of individual interests </a:t>
            </a:r>
          </a:p>
          <a:p>
            <a:pPr lvl="1"/>
            <a:r>
              <a:rPr lang="en-GB" dirty="0" smtClean="0"/>
              <a:t>Concrete protection</a:t>
            </a:r>
          </a:p>
          <a:p>
            <a:pPr lvl="1"/>
            <a:r>
              <a:rPr lang="en-GB" dirty="0" smtClean="0"/>
              <a:t>An order for compensation </a:t>
            </a:r>
            <a:endParaRPr lang="en-GB" dirty="0"/>
          </a:p>
        </p:txBody>
      </p:sp>
    </p:spTree>
    <p:extLst>
      <p:ext uri="{BB962C8B-B14F-4D97-AF65-F5344CB8AC3E}">
        <p14:creationId xmlns:p14="http://schemas.microsoft.com/office/powerpoint/2010/main" val="2222163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dirty="0"/>
          </a:p>
        </p:txBody>
      </p:sp>
      <p:sp>
        <p:nvSpPr>
          <p:cNvPr id="5" name="Content Placeholder 4"/>
          <p:cNvSpPr>
            <a:spLocks noGrp="1"/>
          </p:cNvSpPr>
          <p:nvPr>
            <p:ph idx="1"/>
          </p:nvPr>
        </p:nvSpPr>
        <p:spPr>
          <a:xfrm>
            <a:off x="395536" y="260648"/>
            <a:ext cx="8229600" cy="6408712"/>
          </a:xfrm>
        </p:spPr>
        <p:txBody>
          <a:bodyPr>
            <a:normAutofit fontScale="77500" lnSpcReduction="20000"/>
          </a:bodyPr>
          <a:lstStyle/>
          <a:p>
            <a:pPr marL="0" indent="0" algn="just">
              <a:buNone/>
            </a:pPr>
            <a:r>
              <a:rPr lang="en-GB" dirty="0" smtClean="0"/>
              <a:t>In  a commercial program </a:t>
            </a:r>
            <a:r>
              <a:rPr lang="hr-HR" dirty="0" smtClean="0"/>
              <a:t>an </a:t>
            </a:r>
            <a:r>
              <a:rPr lang="en-GB" dirty="0" smtClean="0"/>
              <a:t>advertisement appeared</a:t>
            </a:r>
            <a:r>
              <a:rPr lang="hr-HR" dirty="0" smtClean="0"/>
              <a:t> </a:t>
            </a:r>
            <a:r>
              <a:rPr lang="en-GB" dirty="0" smtClean="0"/>
              <a:t>for a TV set with the offered price of 500 Euros. Consumers A, B and C have ordered advertised TV set and got an order to pay 600 euros.  When they contacted the seller they have been told that the advertised price of 500 euros was only a basic price which needs to be increased for additional 100 euros for different taxes, fees, etc., as provided for by general terms of contract which all consumers have adhered to with the placement of an order.</a:t>
            </a:r>
          </a:p>
          <a:p>
            <a:pPr marL="514350" indent="-514350" algn="just">
              <a:buAutoNum type="arabicPeriod"/>
            </a:pPr>
            <a:r>
              <a:rPr lang="en-GB" dirty="0" smtClean="0"/>
              <a:t>Can consumer protection organisation file a claim before the court on behalf of consumer A for the annulment of concluded contract?</a:t>
            </a:r>
          </a:p>
          <a:p>
            <a:pPr marL="514350" indent="-514350" algn="just">
              <a:buAutoNum type="arabicPeriod"/>
            </a:pPr>
            <a:r>
              <a:rPr lang="en-GB" dirty="0" smtClean="0"/>
              <a:t>Can consumer protection organisation file a claim before  the court of behalf of consumers A, B and C for the compensation of damage?</a:t>
            </a:r>
          </a:p>
          <a:p>
            <a:pPr marL="514350" indent="-514350" algn="just">
              <a:buAutoNum type="arabicPeriod"/>
            </a:pPr>
            <a:r>
              <a:rPr lang="en-GB" dirty="0" smtClean="0"/>
              <a:t>Can consumer protection organisation file a claim before the court or administrative body for the </a:t>
            </a:r>
            <a:r>
              <a:rPr lang="hr-HR" dirty="0" smtClean="0"/>
              <a:t>an </a:t>
            </a:r>
            <a:r>
              <a:rPr lang="en-GB" dirty="0" smtClean="0"/>
              <a:t>injunction seeking from the court to order the trader cessation of a practice of offering </a:t>
            </a:r>
            <a:r>
              <a:rPr lang="hr-HR" dirty="0" smtClean="0"/>
              <a:t>the</a:t>
            </a:r>
            <a:r>
              <a:rPr lang="en-GB" dirty="0" smtClean="0"/>
              <a:t> product</a:t>
            </a:r>
            <a:r>
              <a:rPr lang="hr-HR" dirty="0" smtClean="0"/>
              <a:t>s</a:t>
            </a:r>
            <a:r>
              <a:rPr lang="en-GB" dirty="0" smtClean="0"/>
              <a:t> under the false price?</a:t>
            </a:r>
            <a:endParaRPr lang="en-GB" dirty="0"/>
          </a:p>
        </p:txBody>
      </p:sp>
    </p:spTree>
    <p:extLst>
      <p:ext uri="{BB962C8B-B14F-4D97-AF65-F5344CB8AC3E}">
        <p14:creationId xmlns:p14="http://schemas.microsoft.com/office/powerpoint/2010/main" val="295116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EUROPEAN PERSPECTIVE</a:t>
            </a:r>
            <a:endParaRPr lang="en-GB" dirty="0"/>
          </a:p>
        </p:txBody>
      </p:sp>
      <p:sp>
        <p:nvSpPr>
          <p:cNvPr id="3" name="Content Placeholder 2"/>
          <p:cNvSpPr>
            <a:spLocks noGrp="1"/>
          </p:cNvSpPr>
          <p:nvPr>
            <p:ph idx="1"/>
          </p:nvPr>
        </p:nvSpPr>
        <p:spPr/>
        <p:txBody>
          <a:bodyPr/>
          <a:lstStyle/>
          <a:p>
            <a:r>
              <a:rPr lang="en-GB" dirty="0" smtClean="0"/>
              <a:t>The </a:t>
            </a:r>
            <a:r>
              <a:rPr lang="fr-FR" i="1" dirty="0" smtClean="0"/>
              <a:t>acquis</a:t>
            </a:r>
            <a:r>
              <a:rPr lang="en-GB" dirty="0" smtClean="0"/>
              <a:t> regulates protection of collective interests of consumers and not collective protection of individual consumers</a:t>
            </a:r>
          </a:p>
          <a:p>
            <a:r>
              <a:rPr lang="hr-HR" dirty="0" smtClean="0"/>
              <a:t> </a:t>
            </a:r>
            <a:r>
              <a:rPr lang="en-GB" dirty="0" smtClean="0"/>
              <a:t>Injunctions, and not class actions</a:t>
            </a:r>
            <a:endParaRPr lang="hr-HR" dirty="0" smtClean="0"/>
          </a:p>
          <a:p>
            <a:pPr marL="0" indent="0">
              <a:buNone/>
            </a:pPr>
            <a:endParaRPr lang="en-GB" dirty="0"/>
          </a:p>
        </p:txBody>
      </p:sp>
    </p:spTree>
    <p:extLst>
      <p:ext uri="{BB962C8B-B14F-4D97-AF65-F5344CB8AC3E}">
        <p14:creationId xmlns:p14="http://schemas.microsoft.com/office/powerpoint/2010/main" val="850359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BASIS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Directive 84/450/EEC on misleading advertising</a:t>
            </a:r>
          </a:p>
          <a:p>
            <a:r>
              <a:rPr lang="en-GB" dirty="0" smtClean="0"/>
              <a:t>Directive 93/13/EEC on unfair terms in consumer contracts</a:t>
            </a:r>
          </a:p>
          <a:p>
            <a:r>
              <a:rPr lang="en-GB" dirty="0" smtClean="0"/>
              <a:t>Directive 97/7/EC on the protection of consumers in respect of distance contracts</a:t>
            </a:r>
          </a:p>
          <a:p>
            <a:r>
              <a:rPr lang="en-GB" dirty="0" smtClean="0"/>
              <a:t>Directive 98/27/EC on injunctions for the protection of consumers’ interests</a:t>
            </a:r>
            <a:endParaRPr lang="hr-HR" dirty="0" smtClean="0"/>
          </a:p>
          <a:p>
            <a:r>
              <a:rPr lang="en-GB" dirty="0" smtClean="0"/>
              <a:t>Directive 2009/22/EC on injunctions for the protection of consumers' interests (Codified version) </a:t>
            </a:r>
          </a:p>
          <a:p>
            <a:endParaRPr lang="hr-HR" dirty="0"/>
          </a:p>
        </p:txBody>
      </p:sp>
    </p:spTree>
    <p:extLst>
      <p:ext uri="{BB962C8B-B14F-4D97-AF65-F5344CB8AC3E}">
        <p14:creationId xmlns:p14="http://schemas.microsoft.com/office/powerpoint/2010/main" val="49344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APPLICATION</a:t>
            </a:r>
            <a:endParaRPr lang="en-GB" dirty="0"/>
          </a:p>
        </p:txBody>
      </p:sp>
      <p:sp>
        <p:nvSpPr>
          <p:cNvPr id="3" name="Content Placeholder 2"/>
          <p:cNvSpPr>
            <a:spLocks noGrp="1"/>
          </p:cNvSpPr>
          <p:nvPr>
            <p:ph idx="1"/>
          </p:nvPr>
        </p:nvSpPr>
        <p:spPr/>
        <p:txBody>
          <a:bodyPr>
            <a:normAutofit fontScale="25000" lnSpcReduction="20000"/>
          </a:bodyPr>
          <a:lstStyle/>
          <a:p>
            <a:r>
              <a:rPr lang="en-GB" sz="6400" dirty="0" smtClean="0"/>
              <a:t>Directive 85/577/EEC  on protect the consumer in respect of contracts negotiated away from business premises</a:t>
            </a:r>
          </a:p>
          <a:p>
            <a:r>
              <a:rPr lang="en-GB" sz="6400" dirty="0" smtClean="0"/>
              <a:t>Directive 87/102/EEC concerning consumer credit </a:t>
            </a:r>
          </a:p>
          <a:p>
            <a:r>
              <a:rPr lang="en-GB" sz="6400" dirty="0" smtClean="0"/>
              <a:t>Council Directive 89/552/EEC concerning the pursuit of television broadcasting activities</a:t>
            </a:r>
          </a:p>
          <a:p>
            <a:r>
              <a:rPr lang="en-GB" sz="6400" dirty="0" smtClean="0"/>
              <a:t>Directive 90/314/EEC on package travel, package holidays and package tours </a:t>
            </a:r>
          </a:p>
          <a:p>
            <a:r>
              <a:rPr lang="en-GB" sz="6400" dirty="0" smtClean="0"/>
              <a:t>Directive 93/13/EEC of 5 April 1993 on unfair terms in consumer contracts</a:t>
            </a:r>
          </a:p>
          <a:p>
            <a:r>
              <a:rPr lang="en-GB" sz="6400" dirty="0" smtClean="0"/>
              <a:t>Directive 97/7/EC on the protection of consumers in respect of distance contracts</a:t>
            </a:r>
          </a:p>
          <a:p>
            <a:r>
              <a:rPr lang="en-GB" sz="6400" dirty="0" smtClean="0"/>
              <a:t>Directive 1999/44/EC on certain aspects of the sale of consumer goods and associated guarantees </a:t>
            </a:r>
          </a:p>
          <a:p>
            <a:r>
              <a:rPr lang="en-GB" sz="6400" dirty="0" smtClean="0"/>
              <a:t>Directive 2000/31/EC on electronic commerce</a:t>
            </a:r>
          </a:p>
          <a:p>
            <a:r>
              <a:rPr lang="en-GB" sz="6400" dirty="0" smtClean="0"/>
              <a:t>Directive 2001/83/EC on the Community code relating to medicinal products for human use</a:t>
            </a:r>
          </a:p>
          <a:p>
            <a:r>
              <a:rPr lang="en-GB" sz="6400" dirty="0" smtClean="0"/>
              <a:t>Directive 2002/65/EC concerning the distance marketing of consumer financial services</a:t>
            </a:r>
          </a:p>
          <a:p>
            <a:r>
              <a:rPr lang="en-GB" sz="6400" dirty="0" smtClean="0"/>
              <a:t>Directive 2005/29/EC concerning unfair business-to-consumer commercial practices</a:t>
            </a:r>
          </a:p>
          <a:p>
            <a:r>
              <a:rPr lang="en-GB" sz="6400" dirty="0" smtClean="0"/>
              <a:t>Directive 2006/123/EC on services in the internal market </a:t>
            </a:r>
            <a:endParaRPr lang="hr-HR" sz="6400" dirty="0" smtClean="0"/>
          </a:p>
          <a:p>
            <a:r>
              <a:rPr lang="en-GB" sz="6400" dirty="0" smtClean="0"/>
              <a:t>Directive 2008/48/EC on credit agreements for consumers</a:t>
            </a:r>
          </a:p>
          <a:p>
            <a:r>
              <a:rPr lang="en-GB" sz="6400" dirty="0" smtClean="0"/>
              <a:t>Directive 2008/122/EC on the protection of consumers in respect of certain aspects of timeshare, long-term holiday product, resale and exchange contracts</a:t>
            </a:r>
            <a:endParaRPr lang="hr-HR" sz="6400" dirty="0" smtClean="0"/>
          </a:p>
          <a:p>
            <a:r>
              <a:rPr lang="en-GB" sz="6400" dirty="0" smtClean="0"/>
              <a:t>Directive 2011/83/EU on consumer rights</a:t>
            </a:r>
          </a:p>
          <a:p>
            <a:endParaRPr lang="hr-HR" dirty="0"/>
          </a:p>
        </p:txBody>
      </p:sp>
    </p:spTree>
    <p:extLst>
      <p:ext uri="{BB962C8B-B14F-4D97-AF65-F5344CB8AC3E}">
        <p14:creationId xmlns:p14="http://schemas.microsoft.com/office/powerpoint/2010/main" val="2415039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1737</Words>
  <Application>Microsoft Office PowerPoint</Application>
  <PresentationFormat>On-screen Show (4:3)</PresentationFormat>
  <Paragraphs>127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COLLECTIVE PROTECION OF CONSUMER INTERESTS</vt:lpstr>
      <vt:lpstr>PATHS OF PROTECTION</vt:lpstr>
      <vt:lpstr>INDIVIDUALISTIC PROTECTION</vt:lpstr>
      <vt:lpstr>COLLECTIVE PROTECTION</vt:lpstr>
      <vt:lpstr>COLLECTIVE PROTECTION</vt:lpstr>
      <vt:lpstr>PowerPoint Presentation</vt:lpstr>
      <vt:lpstr>THE EUROPEAN PERSPECTIVE</vt:lpstr>
      <vt:lpstr>LEGAL BASIS</vt:lpstr>
      <vt:lpstr>SCOPE OF APPLICATION</vt:lpstr>
      <vt:lpstr>RATIONALE </vt:lpstr>
      <vt:lpstr>THE NATURE OF PROCEDURE</vt:lpstr>
      <vt:lpstr>ADMINISTRATIVE BODIES RESPONSIBLE FOR DECIDING THE CASE</vt:lpstr>
      <vt:lpstr>THE NATURE OF THE PROCEDURE</vt:lpstr>
      <vt:lpstr>ENTITIES QUALIFIED TO BRING AN ACTION</vt:lpstr>
      <vt:lpstr>INTRA-COMMUNITY INFRINGEMENTS</vt:lpstr>
      <vt:lpstr>THE LIST OF QUALIFIED ENTITIES</vt:lpstr>
      <vt:lpstr>DEFENDANTS</vt:lpstr>
      <vt:lpstr>PRIOR CONSULTATION</vt:lpstr>
      <vt:lpstr>SPECIFIC PROCEDURAL RULES</vt:lpstr>
      <vt:lpstr>VOLUNTARY CONTROL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PROTECION OF CONSUMER INTERESTS</dc:title>
  <dc:creator>Marko Baretić</dc:creator>
  <cp:lastModifiedBy>Marko Baretić</cp:lastModifiedBy>
  <cp:revision>1</cp:revision>
  <dcterms:created xsi:type="dcterms:W3CDTF">2014-01-20T11:57:45Z</dcterms:created>
  <dcterms:modified xsi:type="dcterms:W3CDTF">2014-01-20T11:59:09Z</dcterms:modified>
</cp:coreProperties>
</file>