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99" r:id="rId4"/>
    <p:sldId id="302" r:id="rId5"/>
    <p:sldId id="303" r:id="rId6"/>
    <p:sldId id="298" r:id="rId7"/>
    <p:sldId id="300" r:id="rId8"/>
    <p:sldId id="301" r:id="rId9"/>
    <p:sldId id="304" r:id="rId10"/>
    <p:sldId id="258" r:id="rId11"/>
    <p:sldId id="305" r:id="rId12"/>
    <p:sldId id="306" r:id="rId13"/>
    <p:sldId id="307" r:id="rId14"/>
    <p:sldId id="280" r:id="rId15"/>
    <p:sldId id="308" r:id="rId16"/>
    <p:sldId id="309" r:id="rId17"/>
    <p:sldId id="310" r:id="rId18"/>
    <p:sldId id="311" r:id="rId19"/>
    <p:sldId id="312" r:id="rId20"/>
    <p:sldId id="314" r:id="rId21"/>
    <p:sldId id="313" r:id="rId22"/>
    <p:sldId id="315" r:id="rId23"/>
    <p:sldId id="316" r:id="rId24"/>
    <p:sldId id="321" r:id="rId25"/>
    <p:sldId id="317" r:id="rId26"/>
    <p:sldId id="318" r:id="rId27"/>
    <p:sldId id="325" r:id="rId28"/>
    <p:sldId id="290" r:id="rId29"/>
    <p:sldId id="319" r:id="rId30"/>
    <p:sldId id="320" r:id="rId31"/>
    <p:sldId id="322" r:id="rId32"/>
    <p:sldId id="323" r:id="rId33"/>
    <p:sldId id="324" r:id="rId34"/>
    <p:sldId id="291" r:id="rId35"/>
    <p:sldId id="287" r:id="rId36"/>
    <p:sldId id="326" r:id="rId37"/>
    <p:sldId id="296" r:id="rId38"/>
    <p:sldId id="295" r:id="rId3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6266B5-DA39-4A76-B2F4-09FA7DF67FE8}" type="datetimeFigureOut">
              <a:rPr lang="en-US" smtClean="0"/>
              <a:t>11/17/2014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649F79-2420-4D19-A9EC-BB91C856D12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Perpetua" pitchFamily="18" charset="0"/>
              </a:defRPr>
            </a:lvl1pPr>
          </a:lstStyle>
          <a:p>
            <a:endParaRPr lang="hr-H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Perpetua" pitchFamily="18" charset="0"/>
              </a:defRPr>
            </a:lvl1pPr>
          </a:lstStyle>
          <a:p>
            <a:fld id="{15998D2F-5E37-4A22-91D9-FCFE8955A490}" type="datetimeFigureOut">
              <a:rPr lang="sr-Latn-CS" smtClean="0"/>
              <a:pPr/>
              <a:t>17.11.2014</a:t>
            </a:fld>
            <a:endParaRPr lang="hr-H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Perpetua" pitchFamily="18" charset="0"/>
              </a:defRPr>
            </a:lvl1pPr>
          </a:lstStyle>
          <a:p>
            <a:endParaRPr lang="hr-H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Perpetua" pitchFamily="18" charset="0"/>
              </a:defRPr>
            </a:lvl1pPr>
          </a:lstStyle>
          <a:p>
            <a:fld id="{CD64834B-4996-4A97-B277-0CC9B1413F9F}" type="slidenum">
              <a:rPr lang="hr-HR" smtClean="0"/>
              <a:pPr/>
              <a:t>‹#›</a:t>
            </a:fld>
            <a:endParaRPr lang="hr-H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Perpetua" pitchFamily="18" charset="0"/>
        <a:ea typeface="+mn-ea"/>
        <a:cs typeface="+mn-cs"/>
      </a:defRPr>
    </a:lvl1pPr>
    <a:lvl2pPr marL="457200" algn="l" defTabSz="914400" rtl="0" eaLnBrk="1" latinLnBrk="0" hangingPunct="1">
      <a:defRPr sz="1200" kern="1200">
        <a:solidFill>
          <a:schemeClr val="tx1"/>
        </a:solidFill>
        <a:latin typeface="Perpetua" pitchFamily="18" charset="0"/>
        <a:ea typeface="+mn-ea"/>
        <a:cs typeface="+mn-cs"/>
      </a:defRPr>
    </a:lvl2pPr>
    <a:lvl3pPr marL="914400" algn="l" defTabSz="914400" rtl="0" eaLnBrk="1" latinLnBrk="0" hangingPunct="1">
      <a:defRPr sz="1200" kern="1200">
        <a:solidFill>
          <a:schemeClr val="tx1"/>
        </a:solidFill>
        <a:latin typeface="Perpetua" pitchFamily="18" charset="0"/>
        <a:ea typeface="+mn-ea"/>
        <a:cs typeface="+mn-cs"/>
      </a:defRPr>
    </a:lvl3pPr>
    <a:lvl4pPr marL="1371600" algn="l" defTabSz="914400" rtl="0" eaLnBrk="1" latinLnBrk="0" hangingPunct="1">
      <a:defRPr sz="1200" kern="1200">
        <a:solidFill>
          <a:schemeClr val="tx1"/>
        </a:solidFill>
        <a:latin typeface="Perpetua" pitchFamily="18" charset="0"/>
        <a:ea typeface="+mn-ea"/>
        <a:cs typeface="+mn-cs"/>
      </a:defRPr>
    </a:lvl4pPr>
    <a:lvl5pPr marL="1828800" algn="l" defTabSz="914400" rtl="0" eaLnBrk="1" latinLnBrk="0" hangingPunct="1">
      <a:defRPr sz="1200" kern="1200">
        <a:solidFill>
          <a:schemeClr val="tx1"/>
        </a:solidFill>
        <a:latin typeface="Perpet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a:t>
            </a:r>
            <a:r>
              <a:rPr lang="hr-HR" dirty="0" err="1" smtClean="0"/>
              <a:t>litigation</a:t>
            </a:r>
            <a:r>
              <a:rPr lang="hr-HR" dirty="0" smtClean="0"/>
              <a:t> – same </a:t>
            </a:r>
            <a:r>
              <a:rPr lang="hr-HR" dirty="0" err="1" smtClean="0"/>
              <a:t>nationality</a:t>
            </a:r>
            <a:r>
              <a:rPr lang="hr-HR" dirty="0" smtClean="0"/>
              <a:t>/</a:t>
            </a:r>
            <a:r>
              <a:rPr lang="hr-HR" dirty="0" err="1" smtClean="0"/>
              <a:t>expertise</a:t>
            </a:r>
            <a:r>
              <a:rPr lang="hr-HR" dirty="0" smtClean="0"/>
              <a:t>/</a:t>
            </a:r>
            <a:r>
              <a:rPr lang="hr-HR" dirty="0" err="1" smtClean="0"/>
              <a:t>nationality</a:t>
            </a:r>
            <a:endParaRPr lang="hr-HR" dirty="0"/>
          </a:p>
        </p:txBody>
      </p:sp>
      <p:sp>
        <p:nvSpPr>
          <p:cNvPr id="4" name="Slide Number Placeholder 3"/>
          <p:cNvSpPr>
            <a:spLocks noGrp="1"/>
          </p:cNvSpPr>
          <p:nvPr>
            <p:ph type="sldNum" sz="quarter" idx="10"/>
          </p:nvPr>
        </p:nvSpPr>
        <p:spPr/>
        <p:txBody>
          <a:bodyPr/>
          <a:lstStyle/>
          <a:p>
            <a:fld id="{CD64834B-4996-4A97-B277-0CC9B1413F9F}" type="slidenum">
              <a:rPr lang="hr-HR" smtClean="0"/>
              <a:pPr/>
              <a:t>10</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17" name="Footer Placeholder 16"/>
          <p:cNvSpPr>
            <a:spLocks noGrp="1"/>
          </p:cNvSpPr>
          <p:nvPr>
            <p:ph type="ftr" sz="quarter" idx="11"/>
          </p:nvPr>
        </p:nvSpPr>
        <p:spPr/>
        <p:txBody>
          <a:bodyPr/>
          <a:lstStyle/>
          <a:p>
            <a:endParaRPr lang="hr-H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ED253B-E5BD-4BE1-9154-0AB3A7A52E1D}" type="slidenum">
              <a:rPr lang="hr-HR" smtClean="0"/>
              <a:pPr/>
              <a:t>‹#›</a:t>
            </a:fld>
            <a:endParaRPr lang="hr-H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ED253B-E5BD-4BE1-9154-0AB3A7A52E1D}" type="slidenum">
              <a:rPr lang="hr-HR" smtClean="0"/>
              <a:pPr/>
              <a:t>‹#›</a:t>
            </a:fld>
            <a:endParaRPr lang="hr-H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5" name="Footer Placeholder 4"/>
          <p:cNvSpPr>
            <a:spLocks noGrp="1"/>
          </p:cNvSpPr>
          <p:nvPr>
            <p:ph type="ftr" sz="quarter" idx="11"/>
          </p:nvPr>
        </p:nvSpPr>
        <p:spPr>
          <a:xfrm>
            <a:off x="800100" y="6172200"/>
            <a:ext cx="4000500" cy="457200"/>
          </a:xfrm>
        </p:spPr>
        <p:txBody>
          <a:bodyPr/>
          <a:lstStyle/>
          <a:p>
            <a:endParaRPr lang="hr-H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ED253B-E5BD-4BE1-9154-0AB3A7A52E1D}"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ED253B-E5BD-4BE1-9154-0AB3A7A52E1D}" type="slidenum">
              <a:rPr lang="hr-HR" smtClean="0"/>
              <a:pPr/>
              <a:t>‹#›</a:t>
            </a:fld>
            <a:endParaRPr lang="hr-H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Perpetua" pitchFamily="18" charset="0"/>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Perpetua" pitchFamily="18" charset="0"/>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0ED253B-E5BD-4BE1-9154-0AB3A7A52E1D}" type="slidenum">
              <a:rPr lang="hr-HR" smtClean="0"/>
              <a:pPr/>
              <a:t>‹#›</a:t>
            </a:fld>
            <a:endParaRPr lang="hr-H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ED253B-E5BD-4BE1-9154-0AB3A7A52E1D}" type="slidenum">
              <a:rPr lang="hr-HR" smtClean="0"/>
              <a:pPr/>
              <a:t>‹#›</a:t>
            </a:fld>
            <a:endParaRPr lang="hr-H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269890-A88B-4E7B-9120-6A52E18286A6}" type="datetimeFigureOut">
              <a:rPr lang="sr-Latn-CS" smtClean="0"/>
              <a:pPr/>
              <a:t>17.11.2014</a:t>
            </a:fld>
            <a:endParaRPr lang="hr-HR"/>
          </a:p>
        </p:txBody>
      </p:sp>
      <p:sp>
        <p:nvSpPr>
          <p:cNvPr id="6" name="Footer Placeholder 5"/>
          <p:cNvSpPr>
            <a:spLocks noGrp="1"/>
          </p:cNvSpPr>
          <p:nvPr>
            <p:ph type="ftr" sz="quarter" idx="11"/>
          </p:nvPr>
        </p:nvSpPr>
        <p:spPr>
          <a:xfrm>
            <a:off x="914400" y="6172200"/>
            <a:ext cx="3886200" cy="457200"/>
          </a:xfrm>
        </p:spPr>
        <p:txBody>
          <a:bodyPr/>
          <a:lstStyle/>
          <a:p>
            <a:endParaRPr lang="hr-HR"/>
          </a:p>
        </p:txBody>
      </p:sp>
      <p:sp>
        <p:nvSpPr>
          <p:cNvPr id="7" name="Slide Number Placeholder 6"/>
          <p:cNvSpPr>
            <a:spLocks noGrp="1"/>
          </p:cNvSpPr>
          <p:nvPr>
            <p:ph type="sldNum" sz="quarter" idx="12"/>
          </p:nvPr>
        </p:nvSpPr>
        <p:spPr>
          <a:xfrm>
            <a:off x="146304" y="6208776"/>
            <a:ext cx="457200" cy="457200"/>
          </a:xfrm>
        </p:spPr>
        <p:txBody>
          <a:bodyPr/>
          <a:lstStyle/>
          <a:p>
            <a:fld id="{40ED253B-E5BD-4BE1-9154-0AB3A7A52E1D}" type="slidenum">
              <a:rPr lang="hr-HR" smtClean="0"/>
              <a:pPr/>
              <a:t>‹#›</a:t>
            </a:fld>
            <a:endParaRPr lang="hr-H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B269890-A88B-4E7B-9120-6A52E18286A6}" type="datetimeFigureOut">
              <a:rPr lang="sr-Latn-CS" smtClean="0"/>
              <a:pPr/>
              <a:t>17.11.2014</a:t>
            </a:fld>
            <a:endParaRPr lang="hr-H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hr-H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Perpetua" pitchFamily="18" charset="0"/>
                <a:ea typeface="+mj-ea"/>
                <a:cs typeface="+mj-cs"/>
              </a:defRPr>
            </a:lvl1pPr>
          </a:lstStyle>
          <a:p>
            <a:fld id="{40ED253B-E5BD-4BE1-9154-0AB3A7A52E1D}" type="slidenum">
              <a:rPr lang="hr-HR" smtClean="0"/>
              <a:pPr/>
              <a:t>‹#›</a:t>
            </a:fld>
            <a:endParaRPr lang="hr-H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Perpetua" pitchFamily="18" charset="0"/>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443310"/>
          </a:xfrm>
        </p:spPr>
        <p:txBody>
          <a:bodyPr>
            <a:normAutofit/>
          </a:bodyPr>
          <a:lstStyle/>
          <a:p>
            <a:r>
              <a:rPr lang="hr-HR" dirty="0" smtClean="0"/>
              <a:t>Rješavanje sporova arbitražom i mirenjem</a:t>
            </a:r>
          </a:p>
          <a:p>
            <a:endParaRPr lang="hr-HR" dirty="0" smtClean="0"/>
          </a:p>
          <a:p>
            <a:r>
              <a:rPr lang="hr-HR" dirty="0" smtClean="0"/>
              <a:t>18. studenog 2014</a:t>
            </a:r>
          </a:p>
          <a:p>
            <a:endParaRPr lang="hr-HR" dirty="0"/>
          </a:p>
          <a:p>
            <a:r>
              <a:rPr lang="hr-HR" dirty="0" err="1" smtClean="0"/>
              <a:t>Asist</a:t>
            </a:r>
            <a:r>
              <a:rPr lang="hr-HR" dirty="0" smtClean="0"/>
              <a:t>. Tena </a:t>
            </a:r>
            <a:r>
              <a:rPr lang="hr-HR" dirty="0" err="1" smtClean="0"/>
              <a:t>Hoško</a:t>
            </a:r>
            <a:endParaRPr lang="hr-HR" dirty="0"/>
          </a:p>
        </p:txBody>
      </p:sp>
      <p:sp>
        <p:nvSpPr>
          <p:cNvPr id="2" name="Title 1"/>
          <p:cNvSpPr>
            <a:spLocks noGrp="1"/>
          </p:cNvSpPr>
          <p:nvPr>
            <p:ph type="ctrTitle"/>
          </p:nvPr>
        </p:nvSpPr>
        <p:spPr/>
        <p:txBody>
          <a:bodyPr>
            <a:normAutofit/>
          </a:bodyPr>
          <a:lstStyle/>
          <a:p>
            <a:r>
              <a:rPr lang="hr-HR" smtClean="0"/>
              <a:t>Arbitražni </a:t>
            </a:r>
            <a:r>
              <a:rPr lang="hr-HR" smtClean="0"/>
              <a:t>postupak i mjerodavno pravo</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Osnivanje arbitražnog tribunala</a:t>
            </a:r>
          </a:p>
        </p:txBody>
      </p:sp>
      <p:sp>
        <p:nvSpPr>
          <p:cNvPr id="3" name="Content Placeholder 2"/>
          <p:cNvSpPr>
            <a:spLocks noGrp="1"/>
          </p:cNvSpPr>
          <p:nvPr>
            <p:ph sz="quarter" idx="1"/>
          </p:nvPr>
        </p:nvSpPr>
        <p:spPr/>
        <p:txBody>
          <a:bodyPr>
            <a:normAutofit fontScale="92500" lnSpcReduction="20000"/>
          </a:bodyPr>
          <a:lstStyle/>
          <a:p>
            <a:pPr lvl="1"/>
            <a:r>
              <a:rPr lang="hr-HR" dirty="0" smtClean="0"/>
              <a:t>Imenovanje arbitara provode:</a:t>
            </a:r>
          </a:p>
          <a:p>
            <a:pPr marL="777240" lvl="1" indent="-457200">
              <a:buFont typeface="+mj-lt"/>
              <a:buAutoNum type="arabicPeriod"/>
            </a:pPr>
            <a:r>
              <a:rPr lang="hr-HR" dirty="0" smtClean="0"/>
              <a:t>Stranke same</a:t>
            </a:r>
          </a:p>
          <a:p>
            <a:pPr marL="777240" lvl="1" indent="-457200">
              <a:buFont typeface="+mj-lt"/>
              <a:buAutoNum type="arabicPeriod"/>
            </a:pPr>
            <a:r>
              <a:rPr lang="hr-HR" dirty="0" smtClean="0"/>
              <a:t>Arbitražna institucija</a:t>
            </a:r>
          </a:p>
          <a:p>
            <a:pPr marL="777240" lvl="1" indent="-457200">
              <a:buFont typeface="+mj-lt"/>
              <a:buAutoNum type="arabicPeriod"/>
            </a:pPr>
            <a:r>
              <a:rPr lang="hr-HR" dirty="0" smtClean="0"/>
              <a:t>Ovlaštenik za imenovanje (osoba koju su stranke imenovale ovlaštenikom ili predsjednik TS ili ŽS u Zagrebu)</a:t>
            </a:r>
          </a:p>
          <a:p>
            <a:pPr lvl="1"/>
            <a:r>
              <a:rPr lang="hr-HR" dirty="0" smtClean="0"/>
              <a:t>Vrijeme potrebno za osnivanje tribunala</a:t>
            </a:r>
          </a:p>
          <a:p>
            <a:pPr lvl="2"/>
            <a:r>
              <a:rPr lang="hr-HR" i="1" dirty="0" smtClean="0"/>
              <a:t>Ad </a:t>
            </a:r>
            <a:r>
              <a:rPr lang="hr-HR" i="1" dirty="0" err="1" smtClean="0"/>
              <a:t>hoc</a:t>
            </a:r>
            <a:r>
              <a:rPr lang="hr-HR" i="1" dirty="0" smtClean="0"/>
              <a:t> </a:t>
            </a:r>
            <a:r>
              <a:rPr lang="hr-HR" dirty="0" smtClean="0"/>
              <a:t>v institucionalna arbitraža</a:t>
            </a:r>
          </a:p>
          <a:p>
            <a:pPr lvl="1"/>
            <a:r>
              <a:rPr lang="hr-HR" dirty="0" smtClean="0"/>
              <a:t>Broj arbitara</a:t>
            </a:r>
          </a:p>
          <a:p>
            <a:pPr lvl="2"/>
            <a:r>
              <a:rPr lang="hr-HR" dirty="0" smtClean="0"/>
              <a:t>Sporazum stranaka</a:t>
            </a:r>
          </a:p>
          <a:p>
            <a:pPr lvl="2"/>
            <a:r>
              <a:rPr lang="hr-HR" dirty="0" smtClean="0"/>
              <a:t>Ako nema sporazuma, tri arbitra prema ZA</a:t>
            </a:r>
          </a:p>
          <a:p>
            <a:pPr lvl="2"/>
            <a:r>
              <a:rPr lang="hr-HR" dirty="0" smtClean="0"/>
              <a:t>Ako nema sporazuma, jedan arbitar za sporove do 100 000 eur (Zagrebačka pravila) </a:t>
            </a:r>
          </a:p>
          <a:p>
            <a:pPr lvl="2">
              <a:buNone/>
            </a:pPr>
            <a:endParaRPr lang="hr-HR" dirty="0" smtClean="0"/>
          </a:p>
          <a:p>
            <a:pPr>
              <a:buNone/>
            </a:pPr>
            <a:r>
              <a:rPr lang="hr-HR" dirty="0" smtClean="0"/>
              <a:t>	</a:t>
            </a:r>
          </a:p>
          <a:p>
            <a:pPr lvl="1"/>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Postupak imenovanja arbitara</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hr-HR" dirty="0" smtClean="0"/>
              <a:t>Sporazum stranaka</a:t>
            </a:r>
          </a:p>
          <a:p>
            <a:pPr marL="514350" indent="-514350">
              <a:buFont typeface="+mj-lt"/>
              <a:buAutoNum type="arabicPeriod"/>
            </a:pPr>
            <a:r>
              <a:rPr lang="hr-HR" dirty="0" smtClean="0"/>
              <a:t>Ako nema sporazuma</a:t>
            </a:r>
          </a:p>
          <a:p>
            <a:pPr marL="777240" lvl="1" indent="-457200">
              <a:buFont typeface="+mj-lt"/>
              <a:buAutoNum type="alphaLcParenR"/>
            </a:pPr>
            <a:r>
              <a:rPr lang="hr-HR" dirty="0" smtClean="0"/>
              <a:t>Stranke same imenuju, tri arbitra</a:t>
            </a:r>
          </a:p>
          <a:p>
            <a:pPr marL="1051560" lvl="2" indent="-457200">
              <a:buFont typeface="+mj-lt"/>
              <a:buAutoNum type="alphaLcParenR"/>
            </a:pPr>
            <a:r>
              <a:rPr lang="vi-VN" dirty="0" smtClean="0"/>
              <a:t>kad arbitražu provode tri arbitra, svaka stranka imenovat će jednoga, a dva tako imenovana arbitra imenovat će trećega, koji će biti predsjednik arbitražnog vijeća</a:t>
            </a:r>
            <a:endParaRPr lang="hr-HR" dirty="0" smtClean="0"/>
          </a:p>
          <a:p>
            <a:pPr marL="777240" lvl="1" indent="-457200">
              <a:buFont typeface="+mj-lt"/>
              <a:buAutoNum type="alphaLcParenR"/>
            </a:pPr>
            <a:r>
              <a:rPr lang="hr-HR" dirty="0" smtClean="0"/>
              <a:t>Ovlaštenik za imenovanje imenuje, tri arbitra</a:t>
            </a:r>
          </a:p>
          <a:p>
            <a:pPr marL="1051560" lvl="2" indent="-457200">
              <a:buFont typeface="+mj-lt"/>
              <a:buAutoNum type="alphaLcParenR"/>
            </a:pPr>
            <a:r>
              <a:rPr lang="vi-VN" dirty="0" smtClean="0"/>
              <a:t>Ako jedna stranka ne imenuje arbitra i o tome ne obavijesti drugu stranku u roku od 30 dana nakon što primi obavijest o imenovanju arbitra i poziv da imenuje arbitra, ili ako se dva arbitra ne sporazumiju u pogledu trećega u roku od 30 dana od imenovanja posljednjega od njih dvojice, imenovanje će na zahtjev stranke obaviti ovlaštenik za imenovanje predviđen u članku 43. stavku 3. ovoga Zakona</a:t>
            </a:r>
            <a:r>
              <a:rPr lang="hr-HR" dirty="0" smtClean="0">
                <a:latin typeface="Perpetua" pitchFamily="18" charset="0"/>
              </a:rPr>
              <a:t> (predsjednik TS ili ŽS u Zagrebu)</a:t>
            </a:r>
            <a:endParaRPr lang="vi-VN" dirty="0" smtClean="0"/>
          </a:p>
          <a:p>
            <a:pPr lvl="1"/>
            <a:endParaRPr lang="hr-HR"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Postupak imenovanja arbitara</a:t>
            </a:r>
            <a:endParaRPr lang="en-US" dirty="0"/>
          </a:p>
        </p:txBody>
      </p:sp>
      <p:sp>
        <p:nvSpPr>
          <p:cNvPr id="3" name="Content Placeholder 2"/>
          <p:cNvSpPr>
            <a:spLocks noGrp="1"/>
          </p:cNvSpPr>
          <p:nvPr>
            <p:ph sz="quarter" idx="1"/>
          </p:nvPr>
        </p:nvSpPr>
        <p:spPr/>
        <p:txBody>
          <a:bodyPr/>
          <a:lstStyle/>
          <a:p>
            <a:pPr marL="457200" lvl="1" indent="-457200">
              <a:spcBef>
                <a:spcPts val="580"/>
              </a:spcBef>
              <a:buClr>
                <a:schemeClr val="accent1"/>
              </a:buClr>
              <a:buFont typeface="+mj-lt"/>
              <a:buAutoNum type="alphaLcParenR"/>
            </a:pPr>
            <a:r>
              <a:rPr lang="hr-HR" dirty="0" smtClean="0"/>
              <a:t>Stranke same imenuju,1 arbitar</a:t>
            </a:r>
          </a:p>
          <a:p>
            <a:pPr marL="731520" lvl="2" indent="-457200">
              <a:spcBef>
                <a:spcPts val="580"/>
              </a:spcBef>
              <a:buClr>
                <a:schemeClr val="accent1"/>
              </a:buClr>
              <a:buFont typeface="+mj-lt"/>
              <a:buAutoNum type="alphaLcParenR"/>
            </a:pPr>
            <a:r>
              <a:rPr lang="hr-HR" sz="2400" dirty="0" smtClean="0"/>
              <a:t>Sporazum stranaka o arbitru</a:t>
            </a:r>
            <a:r>
              <a:rPr lang="vi-VN" sz="2400" dirty="0" smtClean="0"/>
              <a:t> </a:t>
            </a:r>
            <a:endParaRPr lang="hr-HR" sz="2400" dirty="0" smtClean="0"/>
          </a:p>
          <a:p>
            <a:pPr marL="457200" lvl="1" indent="-457200">
              <a:spcBef>
                <a:spcPts val="580"/>
              </a:spcBef>
              <a:buClr>
                <a:schemeClr val="accent1"/>
              </a:buClr>
              <a:buFont typeface="+mj-lt"/>
              <a:buAutoNum type="alphaLcParenR"/>
            </a:pPr>
            <a:r>
              <a:rPr lang="hr-HR" dirty="0" smtClean="0"/>
              <a:t>Ovlaštenik za imenovanje, 1 arbitar</a:t>
            </a:r>
          </a:p>
          <a:p>
            <a:pPr marL="731520" lvl="2" indent="-457200">
              <a:spcBef>
                <a:spcPts val="580"/>
              </a:spcBef>
              <a:buClr>
                <a:schemeClr val="accent1"/>
              </a:buClr>
              <a:buFont typeface="+mj-lt"/>
              <a:buAutoNum type="alphaLcParenR"/>
            </a:pPr>
            <a:r>
              <a:rPr lang="vi-VN" sz="2400" dirty="0" smtClean="0"/>
              <a:t>kad </a:t>
            </a:r>
            <a:r>
              <a:rPr lang="hr-HR" sz="2400" dirty="0" smtClean="0">
                <a:latin typeface="Perpetua" pitchFamily="18" charset="0"/>
              </a:rPr>
              <a:t>arbitražu</a:t>
            </a:r>
            <a:r>
              <a:rPr lang="vi-VN" sz="2400" dirty="0" smtClean="0"/>
              <a:t> provodi arbitar pojedinac, ako se stranke ne sporazume o tome tko će to biti, arbitra pojedinca imenovat će na zahtjev stranke ovlaštenik za imenovanje predviđen u članku 43. stavku 3. ovoga Zakona</a:t>
            </a:r>
            <a:endParaRPr lang="hr-HR" sz="2400" dirty="0" smtClean="0"/>
          </a:p>
          <a:p>
            <a:pPr marL="731520" lvl="2" indent="-457200">
              <a:spcBef>
                <a:spcPts val="580"/>
              </a:spcBef>
              <a:buClr>
                <a:schemeClr val="accent1"/>
              </a:buClr>
            </a:pPr>
            <a:r>
              <a:rPr lang="hr-HR" sz="2400" dirty="0" smtClean="0"/>
              <a:t>Protiv odluke ovlaštenika za imenovanje, stranke nemaju pravo žalbe.</a:t>
            </a:r>
            <a:endParaRPr lang="vi-VN" sz="24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Postupak imenovanja arbitara – ovlaštenik za imenovanje</a:t>
            </a:r>
            <a:endParaRPr lang="en-US" dirty="0"/>
          </a:p>
        </p:txBody>
      </p:sp>
      <p:sp>
        <p:nvSpPr>
          <p:cNvPr id="3" name="Content Placeholder 2"/>
          <p:cNvSpPr>
            <a:spLocks noGrp="1"/>
          </p:cNvSpPr>
          <p:nvPr>
            <p:ph sz="quarter" idx="1"/>
          </p:nvPr>
        </p:nvSpPr>
        <p:spPr/>
        <p:txBody>
          <a:bodyPr>
            <a:normAutofit fontScale="62500" lnSpcReduction="20000"/>
          </a:bodyPr>
          <a:lstStyle/>
          <a:p>
            <a:r>
              <a:rPr lang="vi-VN" sz="3100" dirty="0" smtClean="0"/>
              <a:t>Ako u tijeku postupka imenovanja o kome su se stranke sporazumjele</a:t>
            </a:r>
          </a:p>
          <a:p>
            <a:pPr lvl="1"/>
            <a:r>
              <a:rPr lang="vi-VN" sz="3100" dirty="0" smtClean="0"/>
              <a:t>jedna od stranaka ne postupi u skladu s dogovorenim pravilima, ili</a:t>
            </a:r>
          </a:p>
          <a:p>
            <a:pPr lvl="1"/>
            <a:r>
              <a:rPr lang="vi-VN" sz="3100" dirty="0" smtClean="0"/>
              <a:t>stranke ili arbitri ne uspiju postići sporazum u skladu s pravilima tog postupka, ili</a:t>
            </a:r>
          </a:p>
          <a:p>
            <a:pPr lvl="1"/>
            <a:r>
              <a:rPr lang="vi-VN" sz="3100" dirty="0" smtClean="0"/>
              <a:t>treća osoba, uključujući i neku ustanovu, ne obavi djelatnost koja joj je povjerena u skladu s pravilima tog postupka</a:t>
            </a:r>
            <a:endParaRPr lang="hr-HR" sz="3100" dirty="0" smtClean="0"/>
          </a:p>
          <a:p>
            <a:r>
              <a:rPr lang="vi-VN" sz="3100" dirty="0" smtClean="0"/>
              <a:t> svaka stranka može zahtijevati od ovlaštenika za imenovanje predviđenog u članku 43. stavku 3. ovoga Zakona da poduzme potrebne mjere, osim ako sporazumom o postupku imenovanja nije predviđen neki drugi način na koji će se imenovanje osigurati.</a:t>
            </a:r>
          </a:p>
          <a:p>
            <a:r>
              <a:rPr lang="vi-VN" sz="3100" dirty="0" smtClean="0"/>
              <a:t>Ovlaštenik za imenovanje vodit će računa o </a:t>
            </a:r>
            <a:endParaRPr lang="hr-HR" sz="3100" dirty="0" smtClean="0"/>
          </a:p>
          <a:p>
            <a:pPr lvl="1"/>
            <a:r>
              <a:rPr lang="vi-VN" sz="3100" dirty="0" smtClean="0"/>
              <a:t>kvalifikacijama koje se od arbitara traže na temelju sporazuma stranaka</a:t>
            </a:r>
            <a:r>
              <a:rPr lang="hr-HR" sz="3100" dirty="0" smtClean="0"/>
              <a:t>,</a:t>
            </a:r>
          </a:p>
          <a:p>
            <a:pPr lvl="1"/>
            <a:r>
              <a:rPr lang="vi-VN" sz="3100" dirty="0" smtClean="0"/>
              <a:t>o svemu što bi trebalo osigurati imenovanje nezavisnog i nepristranog arbitra</a:t>
            </a:r>
            <a:r>
              <a:rPr lang="hr-HR" sz="3100" dirty="0" smtClean="0"/>
              <a:t>,</a:t>
            </a:r>
          </a:p>
          <a:p>
            <a:pPr lvl="1"/>
            <a:r>
              <a:rPr lang="vi-VN" sz="3100" dirty="0" smtClean="0"/>
              <a:t> u sporu s međunarodnim obilježjem </a:t>
            </a:r>
            <a:r>
              <a:rPr lang="hr-HR" sz="3100" dirty="0" smtClean="0"/>
              <a:t>i </a:t>
            </a:r>
            <a:r>
              <a:rPr lang="vi-VN" sz="3100" dirty="0" smtClean="0"/>
              <a:t>da je poželjno da za arbitra pojedinca ili predsjednika arbitražnog vijeća bude imenovana osoba koja ima drugo državljanstvo negoli stranke u sporu.</a:t>
            </a:r>
          </a:p>
          <a:p>
            <a:pPr>
              <a:buNone/>
            </a:pPr>
            <a:endParaRPr lang="vi-VN"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54098"/>
          </a:xfrm>
        </p:spPr>
        <p:txBody>
          <a:bodyPr>
            <a:normAutofit fontScale="90000"/>
          </a:bodyPr>
          <a:lstStyle/>
          <a:p>
            <a:pPr algn="ctr"/>
            <a:r>
              <a:rPr lang="hr-HR" dirty="0" smtClean="0"/>
              <a:t>Osnivanje arbitražnog suda</a:t>
            </a:r>
            <a:br>
              <a:rPr lang="hr-HR" dirty="0" smtClean="0"/>
            </a:br>
            <a:r>
              <a:rPr lang="hr-HR" dirty="0" err="1" smtClean="0"/>
              <a:t>Suparničari</a:t>
            </a:r>
            <a:endParaRPr lang="hr-HR" dirty="0"/>
          </a:p>
        </p:txBody>
      </p:sp>
      <p:sp>
        <p:nvSpPr>
          <p:cNvPr id="3" name="Content Placeholder 2"/>
          <p:cNvSpPr>
            <a:spLocks noGrp="1"/>
          </p:cNvSpPr>
          <p:nvPr>
            <p:ph sz="quarter" idx="1"/>
          </p:nvPr>
        </p:nvSpPr>
        <p:spPr>
          <a:xfrm>
            <a:off x="914400" y="1357298"/>
            <a:ext cx="7772400" cy="5214974"/>
          </a:xfrm>
        </p:spPr>
        <p:txBody>
          <a:bodyPr>
            <a:normAutofit/>
          </a:bodyPr>
          <a:lstStyle/>
          <a:p>
            <a:pPr lvl="1"/>
            <a:r>
              <a:rPr lang="hr-HR" dirty="0" smtClean="0"/>
              <a:t>Arbitraža u kojoj su dva tuženika bila primorana izabrati zajedničkog arbitra – francuski Kasacijski sud poništio je pravorijek zbog suprotnosti s javnim poretkom</a:t>
            </a:r>
          </a:p>
          <a:p>
            <a:pPr lvl="2"/>
            <a:r>
              <a:rPr lang="hr-HR" i="1" dirty="0" smtClean="0"/>
              <a:t>Si</a:t>
            </a:r>
            <a:r>
              <a:rPr lang="en-US" i="1" dirty="0" err="1" smtClean="0"/>
              <a:t>emens-Dutco</a:t>
            </a:r>
            <a:r>
              <a:rPr lang="en-US" i="1" dirty="0" smtClean="0"/>
              <a:t> </a:t>
            </a:r>
            <a:r>
              <a:rPr lang="en-US" dirty="0" smtClean="0"/>
              <a:t>decision of the French </a:t>
            </a:r>
            <a:r>
              <a:rPr lang="en-US" dirty="0" err="1" smtClean="0"/>
              <a:t>Cour</a:t>
            </a:r>
            <a:r>
              <a:rPr lang="en-US" dirty="0" smtClean="0"/>
              <a:t> de Cassation (7 January 1992 – XV Yearbook Com. </a:t>
            </a:r>
            <a:r>
              <a:rPr lang="en-US" dirty="0" err="1" smtClean="0"/>
              <a:t>Arb</a:t>
            </a:r>
            <a:r>
              <a:rPr lang="en-US" dirty="0" smtClean="0"/>
              <a:t>. (1992) 124 et seq.) </a:t>
            </a:r>
            <a:endParaRPr lang="hr-HR" dirty="0" smtClean="0"/>
          </a:p>
          <a:p>
            <a:pPr lvl="1"/>
            <a:r>
              <a:rPr lang="hr-HR" dirty="0" smtClean="0"/>
              <a:t>Kao posljedica su neke arbitražne institucije (DIS; ICC) izmijenile svoja pravila na način da, u slučaju nemogućnosti dogovora </a:t>
            </a:r>
            <a:r>
              <a:rPr lang="hr-HR" dirty="0" err="1" smtClean="0"/>
              <a:t>suparničara</a:t>
            </a:r>
            <a:r>
              <a:rPr lang="hr-HR" dirty="0" smtClean="0"/>
              <a:t> oko izbora arbitra, arbitražna institucija imenuje sve arbitre</a:t>
            </a:r>
          </a:p>
          <a:p>
            <a:pPr lvl="1"/>
            <a:r>
              <a:rPr lang="hr-HR" dirty="0" smtClean="0"/>
              <a:t>Isto i prema Zagrebačkim pravilima u slučaju običnih pasivnih </a:t>
            </a:r>
            <a:r>
              <a:rPr lang="hr-HR" dirty="0" err="1" smtClean="0"/>
              <a:t>suparničara</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Arbitri</a:t>
            </a:r>
            <a:endParaRPr lang="en-US" dirty="0"/>
          </a:p>
        </p:txBody>
      </p:sp>
      <p:sp>
        <p:nvSpPr>
          <p:cNvPr id="3" name="Content Placeholder 2"/>
          <p:cNvSpPr>
            <a:spLocks noGrp="1"/>
          </p:cNvSpPr>
          <p:nvPr>
            <p:ph sz="quarter" idx="1"/>
          </p:nvPr>
        </p:nvSpPr>
        <p:spPr/>
        <p:txBody>
          <a:bodyPr>
            <a:normAutofit fontScale="92500" lnSpcReduction="10000"/>
          </a:bodyPr>
          <a:lstStyle/>
          <a:p>
            <a:r>
              <a:rPr lang="hr-HR" dirty="0" smtClean="0"/>
              <a:t>Tko može biti arbitar?</a:t>
            </a:r>
          </a:p>
          <a:p>
            <a:pPr lvl="1"/>
            <a:r>
              <a:rPr lang="hr-HR" dirty="0" smtClean="0"/>
              <a:t>Uvjeti prema ZA</a:t>
            </a:r>
          </a:p>
          <a:p>
            <a:pPr lvl="1"/>
            <a:r>
              <a:rPr lang="hr-HR" dirty="0" smtClean="0"/>
              <a:t>Poslovna sposobnost (nije izričito navedeno u ZA)</a:t>
            </a:r>
          </a:p>
          <a:p>
            <a:pPr lvl="1"/>
            <a:r>
              <a:rPr lang="hr-HR" dirty="0" smtClean="0"/>
              <a:t>Državljanstvo – uvjet samo ako se stranke odgovore</a:t>
            </a:r>
          </a:p>
          <a:p>
            <a:pPr lvl="1"/>
            <a:r>
              <a:rPr lang="hr-HR" dirty="0" smtClean="0"/>
              <a:t>Suci </a:t>
            </a:r>
            <a:r>
              <a:rPr lang="hr-HR" dirty="0" smtClean="0"/>
              <a:t>sudova Republike Hrvatske mogu biti izabrani samo za </a:t>
            </a:r>
            <a:r>
              <a:rPr lang="hr-HR" dirty="0" smtClean="0"/>
              <a:t>predsjednika </a:t>
            </a:r>
            <a:r>
              <a:rPr lang="hr-HR" dirty="0" smtClean="0"/>
              <a:t>arbitražnog vijeća ili za arbitra </a:t>
            </a:r>
            <a:r>
              <a:rPr lang="hr-HR" dirty="0" smtClean="0"/>
              <a:t>pojedinca</a:t>
            </a:r>
          </a:p>
          <a:p>
            <a:pPr lvl="2"/>
            <a:r>
              <a:rPr lang="hr-HR" dirty="0" smtClean="0"/>
              <a:t>Suprotno postupanje je nedovoljan razlog za </a:t>
            </a:r>
            <a:r>
              <a:rPr lang="hr-HR" dirty="0" err="1" smtClean="0"/>
              <a:t>poništaj</a:t>
            </a:r>
            <a:r>
              <a:rPr lang="hr-HR" dirty="0" smtClean="0"/>
              <a:t> – sastav suda mora utjecati na sadržaj pravorijeka (</a:t>
            </a:r>
            <a:r>
              <a:rPr lang="hr-HR" dirty="0" err="1" smtClean="0"/>
              <a:t>čl</a:t>
            </a:r>
            <a:r>
              <a:rPr lang="hr-HR" dirty="0" smtClean="0"/>
              <a:t>. </a:t>
            </a:r>
            <a:r>
              <a:rPr lang="hr-HR" smtClean="0"/>
              <a:t>36/1/e ZA)</a:t>
            </a:r>
            <a:endParaRPr lang="hr-HR" dirty="0" smtClean="0"/>
          </a:p>
          <a:p>
            <a:r>
              <a:rPr lang="hr-HR" dirty="0" smtClean="0"/>
              <a:t>Liste arbitara</a:t>
            </a:r>
          </a:p>
          <a:p>
            <a:r>
              <a:rPr lang="hr-HR" dirty="0" smtClean="0"/>
              <a:t>Izjava o prihvaćanju dužnosti arbitra</a:t>
            </a:r>
          </a:p>
          <a:p>
            <a:pPr lvl="1"/>
            <a:r>
              <a:rPr lang="hr-HR" dirty="0" smtClean="0"/>
              <a:t>Dio postupka osnivanja tribunala</a:t>
            </a:r>
          </a:p>
          <a:p>
            <a:pPr lvl="1"/>
            <a:r>
              <a:rPr lang="hr-HR" dirty="0" smtClean="0"/>
              <a:t>Nakon što stranke izaberu arbitra, on mora prihvatiti dužnost nakon čega dolazi do </a:t>
            </a:r>
            <a:r>
              <a:rPr lang="hr-HR" dirty="0" smtClean="0"/>
              <a:t>imenovanja</a:t>
            </a:r>
            <a:endParaRPr lang="hr-HR"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Prava i obveze arbitara</a:t>
            </a:r>
            <a:endParaRPr lang="en-US" dirty="0"/>
          </a:p>
        </p:txBody>
      </p:sp>
      <p:sp>
        <p:nvSpPr>
          <p:cNvPr id="3" name="Content Placeholder 2"/>
          <p:cNvSpPr>
            <a:spLocks noGrp="1"/>
          </p:cNvSpPr>
          <p:nvPr>
            <p:ph sz="quarter" idx="1"/>
          </p:nvPr>
        </p:nvSpPr>
        <p:spPr/>
        <p:txBody>
          <a:bodyPr>
            <a:normAutofit/>
          </a:bodyPr>
          <a:lstStyle/>
          <a:p>
            <a:r>
              <a:rPr lang="hr-HR" dirty="0" smtClean="0"/>
              <a:t>Prava arbitara:</a:t>
            </a:r>
          </a:p>
          <a:p>
            <a:pPr lvl="1"/>
            <a:r>
              <a:rPr lang="hr-HR" dirty="0" smtClean="0"/>
              <a:t>Naknada troškova i nagrada</a:t>
            </a:r>
          </a:p>
          <a:p>
            <a:pPr lvl="2"/>
            <a:r>
              <a:rPr lang="hr-HR" dirty="0" smtClean="0"/>
              <a:t>Odricanje mora biti izričito</a:t>
            </a:r>
          </a:p>
          <a:p>
            <a:pPr lvl="2"/>
            <a:r>
              <a:rPr lang="hr-HR" dirty="0" smtClean="0"/>
              <a:t>Stranke mogu prihvatiti arbitrov prijedlog iznosa ili će o tome odlučiti predsjednik TS/ŽS u Zg</a:t>
            </a:r>
            <a:r>
              <a:rPr lang="hr-HR" dirty="0" smtClean="0"/>
              <a:t>	</a:t>
            </a:r>
            <a:endParaRPr lang="hr-HR" dirty="0" smtClean="0"/>
          </a:p>
          <a:p>
            <a:pPr lvl="2">
              <a:buNone/>
            </a:pPr>
            <a:endParaRPr lang="hr-HR" dirty="0" smtClean="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Prava i obveze arbitara</a:t>
            </a:r>
            <a:endParaRPr lang="en-US" dirty="0"/>
          </a:p>
        </p:txBody>
      </p:sp>
      <p:sp>
        <p:nvSpPr>
          <p:cNvPr id="3" name="Content Placeholder 2"/>
          <p:cNvSpPr>
            <a:spLocks noGrp="1"/>
          </p:cNvSpPr>
          <p:nvPr>
            <p:ph sz="quarter" idx="1"/>
          </p:nvPr>
        </p:nvSpPr>
        <p:spPr/>
        <p:txBody>
          <a:bodyPr>
            <a:normAutofit lnSpcReduction="10000"/>
          </a:bodyPr>
          <a:lstStyle/>
          <a:p>
            <a:r>
              <a:rPr lang="hr-HR" dirty="0" smtClean="0"/>
              <a:t>Obveze/dužnosti arbitara</a:t>
            </a:r>
          </a:p>
          <a:p>
            <a:pPr lvl="1"/>
            <a:r>
              <a:rPr lang="hr-HR" dirty="0" smtClean="0"/>
              <a:t>Brzina i pravodobnost </a:t>
            </a:r>
            <a:r>
              <a:rPr lang="hr-HR" dirty="0" smtClean="0"/>
              <a:t>postupka</a:t>
            </a:r>
          </a:p>
          <a:p>
            <a:pPr lvl="2"/>
            <a:r>
              <a:rPr lang="hr-HR" dirty="0" smtClean="0"/>
              <a:t>Ako arbitar odugovlači/propušta  ispunjavanje svojih dužnosti, stranke ga mogu sporazumno opozvati</a:t>
            </a:r>
          </a:p>
          <a:p>
            <a:pPr lvl="1"/>
            <a:r>
              <a:rPr lang="hr-HR" dirty="0" smtClean="0"/>
              <a:t>Obrazložen pravorijek (i dostava ako je riječ o </a:t>
            </a:r>
            <a:r>
              <a:rPr lang="hr-HR" i="1" dirty="0" smtClean="0"/>
              <a:t>ad </a:t>
            </a:r>
            <a:r>
              <a:rPr lang="hr-HR" i="1" dirty="0" err="1" smtClean="0"/>
              <a:t>hoc</a:t>
            </a:r>
            <a:r>
              <a:rPr lang="hr-HR" i="1" dirty="0" smtClean="0"/>
              <a:t> </a:t>
            </a:r>
            <a:r>
              <a:rPr lang="hr-HR" dirty="0" smtClean="0"/>
              <a:t>arbitraži)</a:t>
            </a:r>
          </a:p>
          <a:p>
            <a:pPr lvl="1"/>
            <a:r>
              <a:rPr lang="hr-HR" dirty="0" smtClean="0"/>
              <a:t>Dužnosti tijekom postupka (određivanje jezika, mjesta arbitraže, upravljanje postupkom…)</a:t>
            </a:r>
          </a:p>
          <a:p>
            <a:pPr lvl="1"/>
            <a:r>
              <a:rPr lang="hr-HR" dirty="0" smtClean="0"/>
              <a:t>Neovisnost i nepristranost</a:t>
            </a:r>
          </a:p>
          <a:p>
            <a:pPr lvl="2"/>
            <a:r>
              <a:rPr lang="hr-HR" dirty="0" smtClean="0"/>
              <a:t>“Osoba </a:t>
            </a:r>
            <a:r>
              <a:rPr lang="hr-HR" dirty="0" smtClean="0"/>
              <a:t>kojoj se netko obrati radi imenovanja za arbitra dužna je iznijeti sve okolnosti koje bi mogle dati povoda za osnovanu sumnju u njezinu </a:t>
            </a:r>
            <a:r>
              <a:rPr lang="hr-HR" dirty="0" smtClean="0"/>
              <a:t>nezavisnost </a:t>
            </a:r>
            <a:r>
              <a:rPr lang="hr-HR" dirty="0" smtClean="0"/>
              <a:t>ili nepristranost. Nakon imenovanja i u tijeku postupka arbitar je dužan bez odlaganja iznijeti strankama takve okolnosti osim ako ih je o njima već ranije obavijestio</a:t>
            </a:r>
            <a:r>
              <a:rPr lang="hr-HR" dirty="0" smtClean="0"/>
              <a:t>.” (</a:t>
            </a:r>
            <a:r>
              <a:rPr lang="hr-HR" dirty="0" err="1" smtClean="0"/>
              <a:t>Čl</a:t>
            </a:r>
            <a:r>
              <a:rPr lang="hr-HR" dirty="0" smtClean="0"/>
              <a:t>. 12/1 ZA)</a:t>
            </a:r>
          </a:p>
          <a:p>
            <a:pPr lvl="1"/>
            <a:endParaRPr lang="hr-HR" dirty="0" smtClean="0"/>
          </a:p>
          <a:p>
            <a:pPr lvl="2"/>
            <a:endParaRPr lang="hr-HR" dirty="0" smtClean="0"/>
          </a:p>
          <a:p>
            <a:pPr lvl="1"/>
            <a:endParaRPr lang="hr-HR"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Izuzeće arbitra- </a:t>
            </a:r>
            <a:r>
              <a:rPr lang="hr-HR" dirty="0" err="1" smtClean="0"/>
              <a:t>čl</a:t>
            </a:r>
            <a:r>
              <a:rPr lang="hr-HR" dirty="0" smtClean="0"/>
              <a:t>. 12 ZA</a:t>
            </a:r>
            <a:endParaRPr lang="en-US" dirty="0"/>
          </a:p>
        </p:txBody>
      </p:sp>
      <p:sp>
        <p:nvSpPr>
          <p:cNvPr id="3" name="Content Placeholder 2"/>
          <p:cNvSpPr>
            <a:spLocks noGrp="1"/>
          </p:cNvSpPr>
          <p:nvPr>
            <p:ph sz="quarter" idx="1"/>
          </p:nvPr>
        </p:nvSpPr>
        <p:spPr/>
        <p:txBody>
          <a:bodyPr/>
          <a:lstStyle/>
          <a:p>
            <a:r>
              <a:rPr lang="hr-HR" dirty="0" smtClean="0"/>
              <a:t>Izuzeće se može tražiti:</a:t>
            </a:r>
          </a:p>
          <a:p>
            <a:pPr lvl="1"/>
            <a:r>
              <a:rPr lang="hr-HR" dirty="0" smtClean="0"/>
              <a:t> U slučaju sumnje u nezavisnost i nepristranost arbitra</a:t>
            </a:r>
          </a:p>
          <a:p>
            <a:pPr lvl="1"/>
            <a:r>
              <a:rPr lang="hr-HR" dirty="0" smtClean="0"/>
              <a:t>Zbog nedostatka kvalifikacije o kojima su se stranke sporazumjele</a:t>
            </a:r>
          </a:p>
          <a:p>
            <a:pPr lvl="1"/>
            <a:r>
              <a:rPr lang="hr-HR" dirty="0" smtClean="0"/>
              <a:t>Zbog nepravodobnosti i sporosti u vođenju postupka</a:t>
            </a:r>
            <a:endParaRPr lang="en-US" dirty="0" smtClean="0"/>
          </a:p>
          <a:p>
            <a:r>
              <a:rPr lang="hr-HR" dirty="0" smtClean="0"/>
              <a:t>“Stranka </a:t>
            </a:r>
            <a:r>
              <a:rPr lang="hr-HR" dirty="0" smtClean="0"/>
              <a:t>može tražiti izuzeće arbitra koga je imenovala ili u čijem je imenovanju sudjelovala samo ako je razlog za izuzeće nastao ili je stranka za </a:t>
            </a:r>
            <a:r>
              <a:rPr lang="hr-HR" dirty="0" smtClean="0"/>
              <a:t>njega </a:t>
            </a:r>
            <a:r>
              <a:rPr lang="hr-HR" dirty="0" smtClean="0"/>
              <a:t>saznala tek nakon što je arbitar imenovan</a:t>
            </a:r>
            <a:r>
              <a:rPr lang="hr-HR"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Izuzeće arbitra- </a:t>
            </a:r>
            <a:r>
              <a:rPr lang="hr-HR" dirty="0" err="1" smtClean="0"/>
              <a:t>čl</a:t>
            </a:r>
            <a:r>
              <a:rPr lang="hr-HR" dirty="0" smtClean="0"/>
              <a:t>. 12 </a:t>
            </a:r>
            <a:r>
              <a:rPr lang="hr-HR" dirty="0" smtClean="0"/>
              <a:t>ZA - Postupak</a:t>
            </a:r>
            <a:endParaRPr lang="en-US" dirty="0"/>
          </a:p>
        </p:txBody>
      </p:sp>
      <p:sp>
        <p:nvSpPr>
          <p:cNvPr id="3" name="Content Placeholder 2"/>
          <p:cNvSpPr>
            <a:spLocks noGrp="1"/>
          </p:cNvSpPr>
          <p:nvPr>
            <p:ph sz="quarter" idx="1"/>
          </p:nvPr>
        </p:nvSpPr>
        <p:spPr/>
        <p:txBody>
          <a:bodyPr/>
          <a:lstStyle/>
          <a:p>
            <a:r>
              <a:rPr lang="hr-HR" dirty="0" smtClean="0"/>
              <a:t>Sporazum stranaka</a:t>
            </a:r>
          </a:p>
          <a:p>
            <a:r>
              <a:rPr lang="hr-HR" dirty="0" smtClean="0"/>
              <a:t>Ako sporazuma nema:</a:t>
            </a:r>
          </a:p>
          <a:p>
            <a:pPr lvl="1"/>
            <a:r>
              <a:rPr lang="hr-HR" dirty="0" smtClean="0"/>
              <a:t>Zahtjev tribunalu u roku 15 dana (subjektivni rok)</a:t>
            </a:r>
          </a:p>
          <a:p>
            <a:pPr lvl="1"/>
            <a:r>
              <a:rPr lang="hr-HR" dirty="0" smtClean="0"/>
              <a:t>Ako se arbitar ne povuče ili ako se druga strana ne složi sa zahtjevom, odluku donosi arbitražni sud</a:t>
            </a:r>
          </a:p>
          <a:p>
            <a:pPr lvl="1"/>
            <a:r>
              <a:rPr lang="hr-HR" dirty="0" smtClean="0"/>
              <a:t>U slučaju odbijanja izuzeća – stranka može tražiti da o tome odluči predsjednik TS/ŽS </a:t>
            </a:r>
            <a:endParaRPr lang="en-US" dirty="0" smtClean="0"/>
          </a:p>
          <a:p>
            <a:r>
              <a:rPr lang="hr-HR" dirty="0" smtClean="0"/>
              <a:t>Praksa USRH</a:t>
            </a:r>
          </a:p>
          <a:p>
            <a:endParaRPr lang="hr-H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Sadržaj prezentacije</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Načela postupka</a:t>
            </a:r>
          </a:p>
          <a:p>
            <a:r>
              <a:rPr lang="hr-HR" dirty="0" smtClean="0"/>
              <a:t>Početak arbitražnog postupka</a:t>
            </a:r>
          </a:p>
          <a:p>
            <a:r>
              <a:rPr lang="hr-HR" dirty="0" smtClean="0"/>
              <a:t>Tužba i odgovor na tužbu</a:t>
            </a:r>
          </a:p>
          <a:p>
            <a:r>
              <a:rPr lang="hr-HR" dirty="0" smtClean="0"/>
              <a:t>Osnivanje arbitražnog </a:t>
            </a:r>
            <a:r>
              <a:rPr lang="hr-HR" dirty="0" smtClean="0"/>
              <a:t>suda</a:t>
            </a:r>
          </a:p>
          <a:p>
            <a:r>
              <a:rPr lang="hr-HR" dirty="0" smtClean="0"/>
              <a:t>Arbitri</a:t>
            </a:r>
            <a:endParaRPr lang="hr-HR" dirty="0" smtClean="0"/>
          </a:p>
          <a:p>
            <a:r>
              <a:rPr lang="hr-HR" dirty="0" smtClean="0"/>
              <a:t>Ovlasti i obveze </a:t>
            </a:r>
            <a:r>
              <a:rPr lang="hr-HR" dirty="0" smtClean="0"/>
              <a:t>arbitara</a:t>
            </a:r>
            <a:endParaRPr lang="hr-HR" dirty="0" smtClean="0"/>
          </a:p>
          <a:p>
            <a:r>
              <a:rPr lang="hr-HR" dirty="0" smtClean="0"/>
              <a:t>Nadležnost </a:t>
            </a:r>
            <a:r>
              <a:rPr lang="hr-HR" dirty="0" smtClean="0"/>
              <a:t>arbitražnog </a:t>
            </a:r>
            <a:r>
              <a:rPr lang="hr-HR" dirty="0" smtClean="0"/>
              <a:t>suda</a:t>
            </a:r>
            <a:endParaRPr lang="en-US" dirty="0" smtClean="0"/>
          </a:p>
          <a:p>
            <a:r>
              <a:rPr lang="hr-HR" dirty="0" smtClean="0"/>
              <a:t>A</a:t>
            </a:r>
            <a:r>
              <a:rPr lang="hr-HR" dirty="0" smtClean="0"/>
              <a:t>rbitražni postupak</a:t>
            </a:r>
          </a:p>
          <a:p>
            <a:r>
              <a:rPr lang="hr-HR" dirty="0" smtClean="0"/>
              <a:t>Uloga suda tijekom arbitražnog postupka</a:t>
            </a:r>
            <a:endParaRPr lang="en-US" dirty="0" smtClean="0"/>
          </a:p>
          <a:p>
            <a:r>
              <a:rPr lang="hr-HR" dirty="0" smtClean="0"/>
              <a:t>Privremene </a:t>
            </a:r>
            <a:r>
              <a:rPr lang="hr-HR" dirty="0" smtClean="0"/>
              <a:t>mjere</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Autofit/>
          </a:bodyPr>
          <a:lstStyle/>
          <a:p>
            <a:r>
              <a:rPr lang="hr-HR" sz="3200" dirty="0" smtClean="0"/>
              <a:t>Izuzeće arbitra i pravo na pravično suđenje - praksa </a:t>
            </a:r>
            <a:r>
              <a:rPr lang="hr-HR" sz="3200" dirty="0" smtClean="0"/>
              <a:t>USRH (</a:t>
            </a:r>
            <a:r>
              <a:rPr lang="hr-HR" sz="3200" dirty="0" smtClean="0"/>
              <a:t>U-III/3000/2007)</a:t>
            </a:r>
            <a:endParaRPr lang="en-US" sz="3200" dirty="0"/>
          </a:p>
        </p:txBody>
      </p:sp>
      <p:sp>
        <p:nvSpPr>
          <p:cNvPr id="3" name="Content Placeholder 2"/>
          <p:cNvSpPr>
            <a:spLocks noGrp="1"/>
          </p:cNvSpPr>
          <p:nvPr>
            <p:ph sz="quarter" idx="1"/>
          </p:nvPr>
        </p:nvSpPr>
        <p:spPr>
          <a:xfrm>
            <a:off x="971600" y="1052736"/>
            <a:ext cx="7772400" cy="4823048"/>
          </a:xfrm>
        </p:spPr>
        <p:txBody>
          <a:bodyPr>
            <a:noAutofit/>
          </a:bodyPr>
          <a:lstStyle/>
          <a:p>
            <a:pPr algn="just"/>
            <a:r>
              <a:rPr lang="hr-HR" sz="1800" dirty="0" smtClean="0"/>
              <a:t>“Za Ustavni sud nije prihvatljiva ni argumentacija podnositelja u ustavnoj tužbi kako je prilikom davanja  izjave arbitar propustio navesti sve  relevantne podatke (koje i kakve poslove je obavljao, u  kojem vremenskom razdoblju te koliko je za te poslove bio  plaćen). To stoga, jer je prema ocjeni Ustavnog suda  podnositelj imao priliku prije nego se suglasio s  imenovanjem arbitrom, zatražiti te  podatke, a što podnositelj nije učinio već to </a:t>
            </a:r>
            <a:r>
              <a:rPr lang="hr-HR" sz="1800" dirty="0" smtClean="0"/>
              <a:t>č</a:t>
            </a:r>
            <a:r>
              <a:rPr lang="hr-HR" sz="1800" dirty="0" smtClean="0"/>
              <a:t>ini tek sada u  ustavnoj tužbi, odnosno tek nakon što je očito  nezadovoljan ishodom arbitražnog postupka i donesenim  pravorijekom.</a:t>
            </a:r>
          </a:p>
          <a:p>
            <a:pPr algn="just"/>
            <a:r>
              <a:rPr lang="hr-HR" sz="1800" dirty="0" smtClean="0"/>
              <a:t> Slijedom navedenog, a polazeći od utvrđenja u točki 3. obrazloženja ove odluke, ocjena je Ustavnog suda da osporenim pravorijekom Sudišta, podnositelju nije povrijeđeno ustavno pravo zajamčeno člankom 29.  stavkom 1. Ustava odnosno ustavno pravo da mu  zakonom ustanovljeni neovisni i nepristrani sud pravično i u razumnom roku odluci o njegovim pravima i obvezama. </a:t>
            </a:r>
            <a:r>
              <a:rPr lang="hr-HR" sz="1800" b="1" dirty="0" smtClean="0"/>
              <a:t>Naime, podnositelj tek u postupku pred Ustavnim sudom  po prvi puta ističe prigovor arbitrove nepristranosti pri čemu navodi općenite i neargumentirane razloge zbog kojih smatra da arbitar u provedenom arbitražnom postupku nije bio nepristran, a odbijanjem dokaznih prijedloga obiju stranaka u postupku od strane arbitrarnog vijeća suglasno mjerodavnim odredbama Zakona o arbitraži, ZPP-a i Pravilnika, podnositelj ustavne tužbe nije stavljen u neravnopravan položaj u provedenom postupku u odnosu na tuženika.</a:t>
            </a:r>
            <a:r>
              <a:rPr lang="hr-HR" sz="1800" dirty="0" smtClean="0"/>
              <a:t>”</a:t>
            </a:r>
          </a:p>
          <a:p>
            <a:pPr algn="just"/>
            <a:endParaRPr lang="hr-HR"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Neobavljanje dužnosti arbitra</a:t>
            </a:r>
            <a:endParaRPr lang="en-US" dirty="0"/>
          </a:p>
        </p:txBody>
      </p:sp>
      <p:sp>
        <p:nvSpPr>
          <p:cNvPr id="3" name="Content Placeholder 2"/>
          <p:cNvSpPr>
            <a:spLocks noGrp="1"/>
          </p:cNvSpPr>
          <p:nvPr>
            <p:ph sz="quarter" idx="1"/>
          </p:nvPr>
        </p:nvSpPr>
        <p:spPr/>
        <p:txBody>
          <a:bodyPr/>
          <a:lstStyle/>
          <a:p>
            <a:r>
              <a:rPr lang="hr-HR" dirty="0" smtClean="0"/>
              <a:t>Nemogućnost obavljanja dužnosti zbog </a:t>
            </a:r>
          </a:p>
          <a:p>
            <a:pPr lvl="1"/>
            <a:r>
              <a:rPr lang="hr-HR" dirty="0" smtClean="0"/>
              <a:t>Pravnih (</a:t>
            </a:r>
            <a:r>
              <a:rPr lang="hr-HR" dirty="0" err="1" smtClean="0"/>
              <a:t>npr</a:t>
            </a:r>
            <a:r>
              <a:rPr lang="hr-HR" dirty="0" smtClean="0"/>
              <a:t>. pristranost, ograničenje poslovne sposobnosti…)</a:t>
            </a:r>
          </a:p>
          <a:p>
            <a:pPr lvl="1"/>
            <a:r>
              <a:rPr lang="hr-HR" dirty="0" smtClean="0"/>
              <a:t>Stvarnih razloga (</a:t>
            </a:r>
            <a:r>
              <a:rPr lang="hr-HR" dirty="0" err="1" smtClean="0"/>
              <a:t>npr</a:t>
            </a:r>
            <a:r>
              <a:rPr lang="hr-HR" dirty="0" smtClean="0"/>
              <a:t>. bolest, smrt…)</a:t>
            </a:r>
          </a:p>
          <a:p>
            <a:r>
              <a:rPr lang="hr-HR" dirty="0" smtClean="0"/>
              <a:t>Prestanak obavljanja dužnosti:</a:t>
            </a:r>
          </a:p>
          <a:p>
            <a:pPr lvl="1"/>
            <a:r>
              <a:rPr lang="hr-HR" dirty="0" smtClean="0"/>
              <a:t>Povlačenjem</a:t>
            </a:r>
          </a:p>
          <a:p>
            <a:pPr lvl="1"/>
            <a:r>
              <a:rPr lang="hr-HR" dirty="0" smtClean="0"/>
              <a:t>Sporazum stranaka</a:t>
            </a:r>
          </a:p>
          <a:p>
            <a:pPr lvl="1"/>
            <a:r>
              <a:rPr lang="hr-HR" dirty="0" smtClean="0"/>
              <a:t>Odlukom predsjednika TS/ŽS </a:t>
            </a:r>
          </a:p>
          <a:p>
            <a:pPr>
              <a:buNone/>
            </a:pPr>
            <a:endParaRPr lang="hr-HR" dirty="0" smtClean="0"/>
          </a:p>
          <a:p>
            <a:pPr lvl="1">
              <a:buNone/>
            </a:pPr>
            <a:endParaRPr lang="hr-H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Nadležnost arbitražnog suda</a:t>
            </a:r>
            <a:endParaRPr lang="en-US" dirty="0"/>
          </a:p>
        </p:txBody>
      </p:sp>
      <p:sp>
        <p:nvSpPr>
          <p:cNvPr id="3" name="Content Placeholder 2"/>
          <p:cNvSpPr>
            <a:spLocks noGrp="1"/>
          </p:cNvSpPr>
          <p:nvPr>
            <p:ph sz="quarter" idx="1"/>
          </p:nvPr>
        </p:nvSpPr>
        <p:spPr/>
        <p:txBody>
          <a:bodyPr>
            <a:normAutofit fontScale="92500" lnSpcReduction="10000"/>
          </a:bodyPr>
          <a:lstStyle/>
          <a:p>
            <a:r>
              <a:rPr lang="hr-HR" dirty="0" err="1" smtClean="0"/>
              <a:t>Kompetenz</a:t>
            </a:r>
            <a:r>
              <a:rPr lang="hr-HR" dirty="0" smtClean="0"/>
              <a:t>-</a:t>
            </a:r>
            <a:r>
              <a:rPr lang="hr-HR" dirty="0" err="1" smtClean="0"/>
              <a:t>Kompetenz</a:t>
            </a:r>
            <a:r>
              <a:rPr lang="hr-HR" dirty="0" smtClean="0"/>
              <a:t> problem</a:t>
            </a:r>
          </a:p>
          <a:p>
            <a:r>
              <a:rPr lang="hr-HR" dirty="0" smtClean="0"/>
              <a:t>Ovlast arbitražnog suda da odluči je li </a:t>
            </a:r>
            <a:r>
              <a:rPr lang="hr-HR" b="1" dirty="0" smtClean="0"/>
              <a:t>nadležan</a:t>
            </a:r>
            <a:r>
              <a:rPr lang="hr-HR" dirty="0" smtClean="0"/>
              <a:t> te </a:t>
            </a:r>
            <a:r>
              <a:rPr lang="hr-HR" b="1" dirty="0" smtClean="0"/>
              <a:t>postoji</a:t>
            </a:r>
            <a:r>
              <a:rPr lang="hr-HR" dirty="0" smtClean="0"/>
              <a:t> li arbitražni ugovor i je li </a:t>
            </a:r>
            <a:r>
              <a:rPr lang="hr-HR" b="1" dirty="0" smtClean="0"/>
              <a:t>valjan</a:t>
            </a:r>
          </a:p>
          <a:p>
            <a:pPr lvl="1"/>
            <a:r>
              <a:rPr lang="hr-HR" dirty="0" smtClean="0"/>
              <a:t>“Arbitražni </a:t>
            </a:r>
            <a:r>
              <a:rPr lang="hr-HR" dirty="0" smtClean="0"/>
              <a:t>sud može odlučivati o svojoj nadležnosti, uključujući i odlučivanje o svakom prigovoru o postojanju ili valjanosti ugovora o arbitraži</a:t>
            </a:r>
            <a:r>
              <a:rPr lang="hr-HR" dirty="0" smtClean="0"/>
              <a:t>.” </a:t>
            </a:r>
            <a:r>
              <a:rPr lang="hr-HR" dirty="0" smtClean="0"/>
              <a:t>(</a:t>
            </a:r>
            <a:r>
              <a:rPr lang="hr-HR" dirty="0" err="1" smtClean="0"/>
              <a:t>Čl</a:t>
            </a:r>
            <a:r>
              <a:rPr lang="hr-HR" dirty="0" smtClean="0"/>
              <a:t>. 15/1 ZA)</a:t>
            </a:r>
            <a:endParaRPr lang="hr-HR" b="1" dirty="0" smtClean="0"/>
          </a:p>
          <a:p>
            <a:r>
              <a:rPr lang="hr-HR" b="1" dirty="0" smtClean="0"/>
              <a:t>Pozitivan i negativan učinak</a:t>
            </a:r>
          </a:p>
          <a:p>
            <a:r>
              <a:rPr lang="hr-HR" dirty="0" err="1" smtClean="0"/>
              <a:t>Separabilnost</a:t>
            </a:r>
            <a:r>
              <a:rPr lang="hr-HR" dirty="0" smtClean="0"/>
              <a:t> arbitražnog ugovora od glavnog ugovora je ključna</a:t>
            </a:r>
          </a:p>
          <a:p>
            <a:pPr lvl="1"/>
            <a:r>
              <a:rPr lang="hr-HR" dirty="0" smtClean="0"/>
              <a:t> </a:t>
            </a:r>
            <a:r>
              <a:rPr lang="hr-HR" dirty="0" smtClean="0"/>
              <a:t>”U </a:t>
            </a:r>
            <a:r>
              <a:rPr lang="hr-HR" dirty="0" smtClean="0"/>
              <a:t>tu će se svrhu arbitražna klauzula koja je sastavni dio nekog ugovora smatrati kao sporazum nezavisan od ostalih odredaba tog ugovora. Odluka arbitražnog suda o tome da je taj ugovor ništav sama po sebi ne znači da ni arbitražna klauzula nije valjana</a:t>
            </a:r>
            <a:r>
              <a:rPr lang="hr-HR" dirty="0" smtClean="0"/>
              <a:t>.” (</a:t>
            </a:r>
            <a:r>
              <a:rPr lang="hr-HR" dirty="0" err="1" smtClean="0"/>
              <a:t>Čl</a:t>
            </a:r>
            <a:r>
              <a:rPr lang="hr-HR" dirty="0" smtClean="0"/>
              <a:t>. 15/1 ZA)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Nadležnost arbitražnog suda</a:t>
            </a:r>
            <a:endParaRPr lang="en-US" dirty="0"/>
          </a:p>
        </p:txBody>
      </p:sp>
      <p:sp>
        <p:nvSpPr>
          <p:cNvPr id="3" name="Content Placeholder 2"/>
          <p:cNvSpPr>
            <a:spLocks noGrp="1"/>
          </p:cNvSpPr>
          <p:nvPr>
            <p:ph sz="quarter" idx="1"/>
          </p:nvPr>
        </p:nvSpPr>
        <p:spPr/>
        <p:txBody>
          <a:bodyPr>
            <a:noAutofit/>
          </a:bodyPr>
          <a:lstStyle/>
          <a:p>
            <a:r>
              <a:rPr lang="hr-HR" sz="1800" dirty="0" smtClean="0"/>
              <a:t>Prigovor – istaknuti u odgovoru na tužbu ili čim predmet </a:t>
            </a:r>
            <a:r>
              <a:rPr lang="hr-HR" sz="1800" dirty="0" smtClean="0"/>
              <a:t>za koji se tvrdi da prelazi djelokrug </a:t>
            </a:r>
            <a:r>
              <a:rPr lang="hr-HR" sz="1800" dirty="0" smtClean="0"/>
              <a:t>ovlaštenja arbitara bude </a:t>
            </a:r>
            <a:r>
              <a:rPr lang="hr-HR" sz="1800" dirty="0" smtClean="0"/>
              <a:t>iznesen u arbitražnom </a:t>
            </a:r>
            <a:r>
              <a:rPr lang="hr-HR" sz="1800" dirty="0" smtClean="0"/>
              <a:t>postupku</a:t>
            </a:r>
          </a:p>
          <a:p>
            <a:pPr lvl="1"/>
            <a:r>
              <a:rPr lang="hr-HR" sz="1800" dirty="0" smtClean="0"/>
              <a:t>TSZG P-4442/06 “Kako </a:t>
            </a:r>
            <a:r>
              <a:rPr lang="hr-HR" sz="1800" dirty="0" smtClean="0"/>
              <a:t>su rokovi za isticanje prednjih prigovora iz </a:t>
            </a:r>
            <a:r>
              <a:rPr lang="hr-HR" sz="1800" dirty="0" err="1" smtClean="0"/>
              <a:t>čl</a:t>
            </a:r>
            <a:r>
              <a:rPr lang="hr-HR" sz="1800" dirty="0" smtClean="0"/>
              <a:t>. 15. st. 2. Zakona o arbitraži </a:t>
            </a:r>
            <a:r>
              <a:rPr lang="hr-HR" sz="1800" dirty="0" err="1" smtClean="0"/>
              <a:t>prekluzivni</a:t>
            </a:r>
            <a:r>
              <a:rPr lang="hr-HR" sz="1800" dirty="0" smtClean="0"/>
              <a:t>, to tuženik nije ovlašten u ovom parničnom postupku isticati takav prigovor.</a:t>
            </a:r>
          </a:p>
          <a:p>
            <a:pPr lvl="1">
              <a:buNone/>
            </a:pPr>
            <a:r>
              <a:rPr lang="hr-HR" sz="1800" dirty="0" smtClean="0"/>
              <a:t>	Na </a:t>
            </a:r>
            <a:r>
              <a:rPr lang="hr-HR" sz="1800" dirty="0" smtClean="0"/>
              <a:t>tužitelju je teret dokaza da ugovor o arbitraži nije bio sklopljen ili da ugovor o arbitraži nije bio valjan, odnosno za tvrdnju da arbitražni sud nije bio nadležan ili da je prekoračio granice ovlaštenja. Kako tužitelj nije dokazao prednje tvrdnje, a bio je to dužan učiniti, valjalo je odbiti tužbeni zahtjev zbog nepostojanja u tužbi naznačenih razloga za </a:t>
            </a:r>
            <a:r>
              <a:rPr lang="hr-HR" sz="1800" dirty="0" err="1" smtClean="0"/>
              <a:t>poništaj</a:t>
            </a:r>
            <a:r>
              <a:rPr lang="hr-HR" sz="1800" dirty="0" smtClean="0"/>
              <a:t> </a:t>
            </a:r>
            <a:r>
              <a:rPr lang="hr-HR" sz="1800" dirty="0" smtClean="0"/>
              <a:t>pravorijeka”</a:t>
            </a:r>
          </a:p>
          <a:p>
            <a:pPr lvl="1"/>
            <a:r>
              <a:rPr lang="hr-HR" sz="1800" dirty="0" smtClean="0"/>
              <a:t>VTSRH </a:t>
            </a:r>
            <a:r>
              <a:rPr lang="hr-HR" sz="1800" dirty="0" err="1" smtClean="0"/>
              <a:t>Pž</a:t>
            </a:r>
            <a:r>
              <a:rPr lang="hr-HR" sz="1800" dirty="0" smtClean="0"/>
              <a:t>-5730/04-3</a:t>
            </a:r>
            <a:r>
              <a:rPr lang="hr-HR" sz="1800" i="1" dirty="0" smtClean="0"/>
              <a:t> </a:t>
            </a:r>
            <a:r>
              <a:rPr lang="hr-HR" sz="1800" dirty="0" smtClean="0"/>
              <a:t>„</a:t>
            </a:r>
            <a:r>
              <a:rPr lang="hr-HR" sz="1800" dirty="0" smtClean="0"/>
              <a:t>S obzirom na sve navedeno ovaj sud smatra da je tuženik pravovremeno istaknuo prigovor apsolutne nenadležnosti suda podneskom od 6. rujna 2002. godine, jer su sve dotadašnje radnje bile usmjerene na odlučivanje o prijedlozima stranaka za donošenje mjera osiguranja za koji postupak je bio nadležan prvostupanjski sud</a:t>
            </a:r>
            <a:r>
              <a:rPr lang="hr-HR" sz="1800" dirty="0" smtClean="0"/>
              <a:t>.“</a:t>
            </a:r>
          </a:p>
          <a:p>
            <a:r>
              <a:rPr lang="hr-HR" sz="1800" dirty="0" smtClean="0"/>
              <a:t>Odluka</a:t>
            </a:r>
          </a:p>
          <a:p>
            <a:pPr lvl="1"/>
            <a:r>
              <a:rPr lang="hr-HR" sz="1800" dirty="0" smtClean="0"/>
              <a:t>U odluci o biti spora</a:t>
            </a:r>
          </a:p>
          <a:p>
            <a:pPr lvl="1"/>
            <a:r>
              <a:rPr lang="hr-HR" sz="1800" dirty="0" smtClean="0"/>
              <a:t>Kao prethodno pitanje – žalba TS ili ŽS moguća, a postupak je hitan</a:t>
            </a: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Nadležnost arbitražnog </a:t>
            </a:r>
            <a:r>
              <a:rPr lang="hr-HR" dirty="0" smtClean="0"/>
              <a:t>suda – postupanje državnog suda – </a:t>
            </a:r>
            <a:r>
              <a:rPr lang="hr-HR" dirty="0" err="1" smtClean="0"/>
              <a:t>čl</a:t>
            </a:r>
            <a:r>
              <a:rPr lang="hr-HR" dirty="0" smtClean="0"/>
              <a:t>. 42. ZA</a:t>
            </a:r>
            <a:endParaRPr lang="en-US" dirty="0"/>
          </a:p>
        </p:txBody>
      </p:sp>
      <p:sp>
        <p:nvSpPr>
          <p:cNvPr id="3" name="Content Placeholder 2"/>
          <p:cNvSpPr>
            <a:spLocks noGrp="1"/>
          </p:cNvSpPr>
          <p:nvPr>
            <p:ph sz="quarter" idx="1"/>
          </p:nvPr>
        </p:nvSpPr>
        <p:spPr/>
        <p:txBody>
          <a:bodyPr>
            <a:normAutofit fontScale="40000" lnSpcReduction="20000"/>
          </a:bodyPr>
          <a:lstStyle/>
          <a:p>
            <a:r>
              <a:rPr lang="vi-VN" sz="4200" dirty="0" smtClean="0"/>
              <a:t>(1) Ako su stranke za rješavanje određenog spora ugovorile arbitražu, sud kome je podnesena tužba u istom sporu i među istim strankama na prigovor tuženika oglasit će se nenadležnim, ukinut će provedene radnje u postupku i odbaciti tužbu osim ako nađe da ugovor o arbitraži nije valjan (članak 6.), da je prestao važiti ili da se ne može ispuniti.</a:t>
            </a:r>
          </a:p>
          <a:p>
            <a:pPr lvl="1"/>
            <a:r>
              <a:rPr lang="hr-HR" sz="4200" dirty="0" err="1" smtClean="0"/>
              <a:t>Čl</a:t>
            </a:r>
            <a:r>
              <a:rPr lang="hr-HR" sz="4200" dirty="0" smtClean="0"/>
              <a:t>, 2/3 NYK</a:t>
            </a:r>
          </a:p>
          <a:p>
            <a:pPr lvl="1"/>
            <a:r>
              <a:rPr lang="hr-HR" sz="4200" dirty="0" smtClean="0"/>
              <a:t>Sud države ugovornice kojemu je podnesen na rješavanje spor po nekom pitanju o kojem su stranke zaključile ugovor u smislu ovog člana, uputit će stranke na arbitražu, na </a:t>
            </a:r>
            <a:r>
              <a:rPr lang="hr-HR" sz="4200" dirty="0" err="1" smtClean="0"/>
              <a:t>zahjtev</a:t>
            </a:r>
            <a:r>
              <a:rPr lang="hr-HR" sz="4200" dirty="0" smtClean="0"/>
              <a:t> jedne od njih, osim ako ustanovi da je taj ugovor nevaljan, da je bez učinka ili da se ne može ispuniti. </a:t>
            </a:r>
            <a:endParaRPr lang="hr-HR" sz="4200" dirty="0" smtClean="0"/>
          </a:p>
          <a:p>
            <a:r>
              <a:rPr lang="vi-VN" sz="4200" dirty="0" smtClean="0"/>
              <a:t>(</a:t>
            </a:r>
            <a:r>
              <a:rPr lang="vi-VN" sz="4200" dirty="0" smtClean="0"/>
              <a:t>2) Prigovor iz stavka 1. ovoga članka tuženik može staviti pred sudom najkasnije na pripremnom ročištu, a ako se pripremno ročište ne održava, onda na glavnoj raspravi prilikom upuštanja u raspravljanje o glavnoj stvari, sve dok ne završi svoj odgovor na tužbu.</a:t>
            </a:r>
          </a:p>
          <a:p>
            <a:r>
              <a:rPr lang="vi-VN" sz="4200" dirty="0" smtClean="0"/>
              <a:t>(3) Ako je tužba u smislu odredbe stavka 1. ovoga članka podnesena sudu, arbitražni postupak može se ipak pokrenuti ili se može nastaviti ako je ranije </a:t>
            </a:r>
            <a:r>
              <a:rPr lang="vi-VN" sz="4200" dirty="0" smtClean="0"/>
              <a:t>pokrenut</a:t>
            </a:r>
            <a:r>
              <a:rPr lang="vi-VN" sz="4200" dirty="0" smtClean="0"/>
              <a:t>, a pravorijek se može donijeti i dok je parnica pred sudom još u tijeku</a:t>
            </a:r>
            <a:r>
              <a:rPr lang="vi-VN" sz="4200" dirty="0" smtClean="0"/>
              <a:t>.</a:t>
            </a:r>
            <a:endParaRPr lang="vi-VN" sz="42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Nadležnost arbitražnog </a:t>
            </a:r>
            <a:r>
              <a:rPr lang="hr-HR" dirty="0" smtClean="0"/>
              <a:t>suda – sudska praksa</a:t>
            </a:r>
            <a:endParaRPr lang="en-US" dirty="0"/>
          </a:p>
        </p:txBody>
      </p:sp>
      <p:sp>
        <p:nvSpPr>
          <p:cNvPr id="3" name="Content Placeholder 2"/>
          <p:cNvSpPr>
            <a:spLocks noGrp="1"/>
          </p:cNvSpPr>
          <p:nvPr>
            <p:ph sz="quarter" idx="1"/>
          </p:nvPr>
        </p:nvSpPr>
        <p:spPr/>
        <p:txBody>
          <a:bodyPr>
            <a:normAutofit fontScale="70000" lnSpcReduction="20000"/>
          </a:bodyPr>
          <a:lstStyle/>
          <a:p>
            <a:r>
              <a:rPr lang="hr-HR" dirty="0" smtClean="0"/>
              <a:t> USRH U-III-669/2003</a:t>
            </a:r>
          </a:p>
          <a:p>
            <a:pPr algn="just"/>
            <a:r>
              <a:rPr lang="hr-HR" dirty="0" smtClean="0"/>
              <a:t>“Rješavajući u konkretnom slučaju o prigovoru nadležnosti kao o prethodnom pitanju, Arbitrarni sud u Zagrebu donio je osporeni zaključak kojim se oglasio nenadležnim i to nakon što se u istom predmetu nenadležnim oglasio i Trgovački sud u Zagrebu. Ustavni sud u tom smislu utvrđuje da su podnositelji dovedeni u pravnu situaciju da za odlučivanje o njihovim pravima i obvezama na području Republike Hrvatske nije nadležno nijedno tijelo, a da protiv osporenog zaključka istodobno nemaju pravo isticanja žalbe niti bilo kojeg drugog sredstva pravne zaštite nijednom tijelu državne vlasti u Republici Hrvatskoj. </a:t>
            </a:r>
          </a:p>
          <a:p>
            <a:pPr algn="just"/>
            <a:r>
              <a:rPr lang="hr-HR" dirty="0" smtClean="0"/>
              <a:t>12. Slijedom navedenog, zbog bitnih nedostataka u obrazloženju osporenog zaključka, Ustavni sud je utvrdio da je podnositelju povrijeđeno ustavno pravo zajamčeno odredbom članka 29. stavka 1. Ustava, prema kojemu svatko ima pravo da zakonom ustanovljeni neovisni i nepristrani sud pravično i u razumnom roku odluči o njegovim pravima i obvezama </a:t>
            </a:r>
            <a:r>
              <a:rPr lang="hr-HR" b="1" dirty="0" smtClean="0"/>
              <a:t>jer je osporenim zaključkom podnositelju onemogućen pristup sudu na području Republike Hrvatske, a da za to nisu dani valjano obrazloženi razlozi, ocjenjujući ih s aspekta zaštite ustavnih prava podnositelja</a:t>
            </a:r>
            <a:r>
              <a:rPr lang="hr-HR" dirty="0" smtClean="0"/>
              <a:t>.”</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Nadležnost arbitražnog suda – sudska praksa</a:t>
            </a:r>
            <a:endParaRPr lang="en-US" dirty="0"/>
          </a:p>
        </p:txBody>
      </p:sp>
      <p:sp>
        <p:nvSpPr>
          <p:cNvPr id="3" name="Content Placeholder 2"/>
          <p:cNvSpPr>
            <a:spLocks noGrp="1"/>
          </p:cNvSpPr>
          <p:nvPr>
            <p:ph sz="quarter" idx="1"/>
          </p:nvPr>
        </p:nvSpPr>
        <p:spPr/>
        <p:txBody>
          <a:bodyPr>
            <a:normAutofit fontScale="70000" lnSpcReduction="20000"/>
          </a:bodyPr>
          <a:lstStyle/>
          <a:p>
            <a:r>
              <a:rPr lang="hr-HR" dirty="0" smtClean="0"/>
              <a:t>VTSRH </a:t>
            </a:r>
            <a:r>
              <a:rPr lang="en-US" dirty="0" smtClean="0"/>
              <a:t>XXVIII Pž-1702/07-3</a:t>
            </a:r>
            <a:r>
              <a:rPr lang="hr-HR" dirty="0" smtClean="0"/>
              <a:t> </a:t>
            </a:r>
          </a:p>
          <a:p>
            <a:r>
              <a:rPr lang="hr-HR" dirty="0" smtClean="0"/>
              <a:t>“U ovom postupku je sporno je li ugovor o arbitraži prestao vrijediti s obzirom da je odredbom članka 9. stavak 4. Sporazuma propisano da Sporazum stupa na snagu kada ga odobri Vlada Republike Hrvatske u smislu članka 3. Zakona o privatizaciji, a ako ga Vlada ne odobri u roku od 20 dana od dana njegovog sklapanja (potpisivanja), „Sporazum prestaje vrijediti i biti na bilo koji način obvezujući za stranke, te se ima smatrati da nije ni sklopljen“. “</a:t>
            </a:r>
          </a:p>
          <a:p>
            <a:r>
              <a:rPr lang="hr-HR" dirty="0" smtClean="0"/>
              <a:t>“Prema </a:t>
            </a:r>
            <a:r>
              <a:rPr lang="hr-HR" dirty="0" smtClean="0"/>
              <a:t>tome, ugovor o arbitraži kojeg su stranke sklopile odredbom članka 9. stavak 2. </a:t>
            </a:r>
            <a:r>
              <a:rPr lang="hr-HR" dirty="0" smtClean="0"/>
              <a:t>Sporazuma </a:t>
            </a:r>
            <a:r>
              <a:rPr lang="hr-HR" dirty="0" smtClean="0"/>
              <a:t>sklopljen je sukladno članku 6. stavak 1. rečenica 2., te članka 6. stavak 2. </a:t>
            </a:r>
            <a:r>
              <a:rPr lang="hr-HR" dirty="0" smtClean="0"/>
              <a:t>rečenica </a:t>
            </a:r>
            <a:r>
              <a:rPr lang="hr-HR" dirty="0" smtClean="0"/>
              <a:t>2. Zakona o arbitraži i taj je ugovor nezavisan od ostalih odredaba Sporazuma kojeg </a:t>
            </a:r>
            <a:r>
              <a:rPr lang="hr-HR" dirty="0" smtClean="0"/>
              <a:t>su </a:t>
            </a:r>
            <a:r>
              <a:rPr lang="hr-HR" dirty="0" smtClean="0"/>
              <a:t>sklopili predlagatelj, </a:t>
            </a:r>
            <a:r>
              <a:rPr lang="hr-HR" dirty="0" err="1" smtClean="0"/>
              <a:t>protustranka</a:t>
            </a:r>
            <a:r>
              <a:rPr lang="hr-HR" dirty="0" smtClean="0"/>
              <a:t> i DOM HOLDING. Budući da, za razliku od ostalih </a:t>
            </a:r>
            <a:r>
              <a:rPr lang="hr-HR" dirty="0" smtClean="0"/>
              <a:t>odredaba </a:t>
            </a:r>
            <a:r>
              <a:rPr lang="hr-HR" dirty="0" smtClean="0"/>
              <a:t>Sporazuma, ugovora o arbitraži ne propisuje nikakav uvjet za njegovo stupanje na </a:t>
            </a:r>
            <a:r>
              <a:rPr lang="hr-HR" dirty="0" smtClean="0"/>
              <a:t>snagu</a:t>
            </a:r>
            <a:r>
              <a:rPr lang="hr-HR" dirty="0" smtClean="0"/>
              <a:t>, to je postojanje i valjanost ugovor o arbitraži neovisno od valjanosti i uvjeta za </a:t>
            </a:r>
            <a:r>
              <a:rPr lang="hr-HR" dirty="0" smtClean="0"/>
              <a:t>stupanje </a:t>
            </a:r>
            <a:r>
              <a:rPr lang="hr-HR" dirty="0" smtClean="0"/>
              <a:t>na snagu ostalih odredaba Sporazuma. Upravo zbog toga, odredba članka 9. stavak 4. </a:t>
            </a:r>
            <a:r>
              <a:rPr lang="hr-HR" dirty="0" smtClean="0"/>
              <a:t>Sporazuma </a:t>
            </a:r>
            <a:r>
              <a:rPr lang="hr-HR" dirty="0" smtClean="0"/>
              <a:t>kojom je propisano da Sporazum stupa na snagu nakon odobrenja Vlade </a:t>
            </a:r>
            <a:r>
              <a:rPr lang="hr-HR" dirty="0" smtClean="0"/>
              <a:t>Republike </a:t>
            </a:r>
            <a:r>
              <a:rPr lang="hr-HR" dirty="0" smtClean="0"/>
              <a:t>Hrvatske odnosno da Sporazum prestaje vrijediti nakon proteka roka od 20 dana od </a:t>
            </a:r>
            <a:r>
              <a:rPr lang="hr-HR" dirty="0" smtClean="0"/>
              <a:t>dana </a:t>
            </a:r>
            <a:r>
              <a:rPr lang="hr-HR" dirty="0" smtClean="0"/>
              <a:t>sklapanja (potpisivanja) ako ga Vlada u tom roku ne odobri, nema nikakvog utjecaja na </a:t>
            </a:r>
            <a:r>
              <a:rPr lang="hr-HR" dirty="0" smtClean="0"/>
              <a:t>valjanost </a:t>
            </a:r>
            <a:r>
              <a:rPr lang="hr-HR" dirty="0" smtClean="0"/>
              <a:t>i stupanja na snagu odnosno prestanak važenja ugovora o arbitraži kako to pogrešno </a:t>
            </a:r>
            <a:r>
              <a:rPr lang="hr-HR" dirty="0" smtClean="0"/>
              <a:t>smatra </a:t>
            </a:r>
            <a:r>
              <a:rPr lang="hr-HR" dirty="0" smtClean="0"/>
              <a:t>žalitelj</a:t>
            </a:r>
            <a:r>
              <a:rPr lang="hr-HR" dirty="0" smtClean="0"/>
              <a:t>.”</a:t>
            </a:r>
            <a:endParaRPr lang="hr-HR"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Nadležnost arbitražnog suda – sudska praksa</a:t>
            </a:r>
            <a:endParaRPr lang="en-US" dirty="0"/>
          </a:p>
        </p:txBody>
      </p:sp>
      <p:sp>
        <p:nvSpPr>
          <p:cNvPr id="3" name="Content Placeholder 2"/>
          <p:cNvSpPr>
            <a:spLocks noGrp="1"/>
          </p:cNvSpPr>
          <p:nvPr>
            <p:ph sz="quarter" idx="1"/>
          </p:nvPr>
        </p:nvSpPr>
        <p:spPr/>
        <p:txBody>
          <a:bodyPr>
            <a:normAutofit fontScale="92500" lnSpcReduction="20000"/>
          </a:bodyPr>
          <a:lstStyle/>
          <a:p>
            <a:r>
              <a:rPr lang="hr-HR" dirty="0" smtClean="0"/>
              <a:t>VTSRH</a:t>
            </a:r>
            <a:r>
              <a:rPr lang="hr-HR" i="1" dirty="0" smtClean="0"/>
              <a:t> </a:t>
            </a:r>
            <a:r>
              <a:rPr lang="hr-HR" i="1" dirty="0" err="1" smtClean="0"/>
              <a:t>Pž</a:t>
            </a:r>
            <a:r>
              <a:rPr lang="hr-HR" i="1" dirty="0" smtClean="0"/>
              <a:t>-2586/05-3 </a:t>
            </a:r>
            <a:endParaRPr lang="hr-HR" i="1" dirty="0" smtClean="0"/>
          </a:p>
          <a:p>
            <a:r>
              <a:rPr lang="hr-HR" dirty="0" smtClean="0"/>
              <a:t> </a:t>
            </a:r>
            <a:r>
              <a:rPr lang="hr-HR" dirty="0" smtClean="0"/>
              <a:t>„</a:t>
            </a:r>
            <a:r>
              <a:rPr lang="hr-HR" b="1" dirty="0" smtClean="0"/>
              <a:t>Pošto je prvostupanjski sud donio rješenje kojim se oglasio stvarno nenadležnim, mada nije izvršio uvid u Ugovor  i arbitražnu klauzulu (jer se ugovor u spisu niti ne nalazi) i sam utvrdio da li su ispunjeni uvjeti da se oglasi stvarno nenadležnim, </a:t>
            </a:r>
            <a:r>
              <a:rPr lang="hr-HR" dirty="0" smtClean="0"/>
              <a:t>to će u nastavku postupka izvršiti uvid u ugovor odnosno arbitražnu klauzulu, te ako utvrdi da su ispunjeni uvjeti  iz </a:t>
            </a:r>
            <a:r>
              <a:rPr lang="hr-HR" dirty="0" err="1" smtClean="0"/>
              <a:t>čl</a:t>
            </a:r>
            <a:r>
              <a:rPr lang="hr-HR" dirty="0" smtClean="0"/>
              <a:t>. 42. Zakona o arbitraži, oglasit će se nenadležnim, ukinuti provedene radnje u postupku i tužbu će odbaciti sukladno </a:t>
            </a:r>
            <a:r>
              <a:rPr lang="hr-HR" dirty="0" err="1" smtClean="0"/>
              <a:t>čl</a:t>
            </a:r>
            <a:r>
              <a:rPr lang="hr-HR" dirty="0" smtClean="0"/>
              <a:t>. 16. st. 2. ZPP-a, kojim je određeno, da kad sud u tijeku postupka, do pravomoćnosti odluke, utvrdi da za rješavanje spora nije nadležan sud, nego kakav drugi domaći organ, oglasit će se nenadležnim, ukinuti provedene radnje u postupku i tužbu odbaciti.“</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dirty="0" smtClean="0"/>
              <a:t>Arbitražni postupak</a:t>
            </a:r>
            <a:endParaRPr lang="hr-HR" dirty="0"/>
          </a:p>
        </p:txBody>
      </p:sp>
      <p:sp>
        <p:nvSpPr>
          <p:cNvPr id="3" name="Content Placeholder 2"/>
          <p:cNvSpPr>
            <a:spLocks noGrp="1"/>
          </p:cNvSpPr>
          <p:nvPr>
            <p:ph sz="quarter" idx="1"/>
          </p:nvPr>
        </p:nvSpPr>
        <p:spPr/>
        <p:txBody>
          <a:bodyPr>
            <a:normAutofit fontScale="92500" lnSpcReduction="10000"/>
          </a:bodyPr>
          <a:lstStyle/>
          <a:p>
            <a:pPr algn="just"/>
            <a:r>
              <a:rPr lang="hr-HR" dirty="0" smtClean="0"/>
              <a:t>Autonomija stranaka je okosnica postupka</a:t>
            </a:r>
          </a:p>
          <a:p>
            <a:pPr algn="just"/>
            <a:r>
              <a:rPr lang="hr-HR" dirty="0" smtClean="0"/>
              <a:t>Granica stranačke volje je u prinudnim propisima ZA</a:t>
            </a:r>
          </a:p>
          <a:p>
            <a:pPr algn="just"/>
            <a:r>
              <a:rPr lang="hr-HR" dirty="0" smtClean="0"/>
              <a:t>Pravo mjerodavno za postupak</a:t>
            </a:r>
          </a:p>
          <a:p>
            <a:pPr lvl="1" algn="just"/>
            <a:r>
              <a:rPr lang="hr-HR" dirty="0" err="1" smtClean="0"/>
              <a:t>Lex</a:t>
            </a:r>
            <a:r>
              <a:rPr lang="hr-HR" dirty="0" smtClean="0"/>
              <a:t> arbitri – </a:t>
            </a:r>
            <a:r>
              <a:rPr lang="hr-HR" dirty="0" smtClean="0"/>
              <a:t>pravo mjesta arbitraže</a:t>
            </a:r>
            <a:endParaRPr lang="hr-HR" dirty="0" smtClean="0"/>
          </a:p>
          <a:p>
            <a:pPr lvl="1" algn="just"/>
            <a:r>
              <a:rPr lang="vi-VN" dirty="0" smtClean="0"/>
              <a:t>Sporazum stranaka – stranke same odrede ili upute na određena pravila, zakon ili na drugi prikladan način</a:t>
            </a:r>
          </a:p>
          <a:p>
            <a:pPr lvl="1" algn="just"/>
            <a:r>
              <a:rPr lang="vi-VN" dirty="0" smtClean="0"/>
              <a:t>Ako sporazuma </a:t>
            </a:r>
            <a:r>
              <a:rPr lang="vi-VN" dirty="0" smtClean="0"/>
              <a:t>nema, arbitražni sud može, </a:t>
            </a:r>
            <a:r>
              <a:rPr lang="vi-VN" u="sng" dirty="0" smtClean="0"/>
              <a:t>ako to nije u pro­tivnosti s odredbama ovoga Zakona</a:t>
            </a:r>
            <a:r>
              <a:rPr lang="vi-VN" dirty="0" smtClean="0"/>
              <a:t>, provoditi postupak na način koji smatra </a:t>
            </a:r>
            <a:r>
              <a:rPr lang="vi-VN" dirty="0" smtClean="0"/>
              <a:t>prikladnim</a:t>
            </a:r>
            <a:r>
              <a:rPr lang="vi-VN" dirty="0" smtClean="0"/>
              <a:t>. Ovlaštenja arbitražnog suda uključuju i ovlaštenje da pravila postupka odrede samostalno ili upućivanjem na određena pravila, zakon ili na drugi </a:t>
            </a:r>
            <a:r>
              <a:rPr lang="vi-VN" dirty="0" smtClean="0"/>
              <a:t>prikladan </a:t>
            </a:r>
            <a:r>
              <a:rPr lang="vi-VN" dirty="0" smtClean="0"/>
              <a:t>način te ovlaštenje za odlučivanje o dopustivosti, važnosti i dokaznoj snazi predloženih i izvedenih dokaza.</a:t>
            </a:r>
          </a:p>
          <a:p>
            <a:pPr lvl="1"/>
            <a:endParaRPr lang="hr-HR" dirty="0" smtClean="0"/>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Mjesto arbitraže – </a:t>
            </a:r>
            <a:r>
              <a:rPr lang="hr-HR" dirty="0" err="1" smtClean="0"/>
              <a:t>čl</a:t>
            </a:r>
            <a:r>
              <a:rPr lang="hr-HR" dirty="0" smtClean="0"/>
              <a:t>. 19. ZA</a:t>
            </a:r>
            <a:endParaRPr lang="en-US" dirty="0"/>
          </a:p>
        </p:txBody>
      </p:sp>
      <p:sp>
        <p:nvSpPr>
          <p:cNvPr id="3" name="Content Placeholder 2"/>
          <p:cNvSpPr>
            <a:spLocks noGrp="1"/>
          </p:cNvSpPr>
          <p:nvPr>
            <p:ph sz="quarter" idx="1"/>
          </p:nvPr>
        </p:nvSpPr>
        <p:spPr/>
        <p:txBody>
          <a:bodyPr/>
          <a:lstStyle/>
          <a:p>
            <a:r>
              <a:rPr lang="hr-HR" dirty="0" smtClean="0"/>
              <a:t>Sporazum stranaka</a:t>
            </a:r>
          </a:p>
          <a:p>
            <a:r>
              <a:rPr lang="hr-HR" dirty="0" smtClean="0"/>
              <a:t>Arbitražni sud vodeći računa </a:t>
            </a:r>
            <a:r>
              <a:rPr lang="pl-PL" dirty="0" smtClean="0"/>
              <a:t>o okolnostima spora, uključujući i pogodnost određenog </a:t>
            </a:r>
            <a:r>
              <a:rPr lang="pl-PL" dirty="0" smtClean="0"/>
              <a:t>mjesta </a:t>
            </a:r>
            <a:r>
              <a:rPr lang="pl-PL" dirty="0" smtClean="0"/>
              <a:t>za </a:t>
            </a:r>
            <a:r>
              <a:rPr lang="pl-PL" dirty="0" smtClean="0"/>
              <a:t>stranke</a:t>
            </a:r>
          </a:p>
          <a:p>
            <a:r>
              <a:rPr lang="pl-PL" dirty="0" smtClean="0"/>
              <a:t>Mjesto označeno u pravorijeku kao mjesto njegova donošenja</a:t>
            </a:r>
          </a:p>
          <a:p>
            <a:r>
              <a:rPr lang="pl-PL" dirty="0" smtClean="0"/>
              <a:t>Mjesto arbitraže v mjesto gdje se odvija arbitraža</a:t>
            </a:r>
          </a:p>
          <a:p>
            <a:pPr lvl="1"/>
            <a:r>
              <a:rPr lang="hr-HR" dirty="0" smtClean="0"/>
              <a:t>“</a:t>
            </a:r>
            <a:r>
              <a:rPr lang="vi-VN" dirty="0" smtClean="0"/>
              <a:t>Ako </a:t>
            </a:r>
            <a:r>
              <a:rPr lang="vi-VN" dirty="0" smtClean="0"/>
              <a:t>se stranke o tome nisu drukčije sporazumjele, nezavisno od </a:t>
            </a:r>
            <a:r>
              <a:rPr lang="vi-VN" dirty="0" smtClean="0"/>
              <a:t>odredaba </a:t>
            </a:r>
            <a:r>
              <a:rPr lang="vi-VN" dirty="0" smtClean="0"/>
              <a:t>stavka 1. i 2. ovoga članka, arbitražni sud može se radi savjetovanja iz­među svojih članova, saslušanja svjedoka, vještaka ili stranaka, radi pregleda robe ili isprava sastajati u bilo kome mjestu koje smatra prikladnim</a:t>
            </a:r>
            <a:r>
              <a:rPr lang="vi-VN" dirty="0" smtClean="0"/>
              <a:t>.</a:t>
            </a:r>
            <a:r>
              <a:rPr lang="hr-HR"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Načela postupka</a:t>
            </a:r>
            <a:endParaRPr lang="en-US" dirty="0"/>
          </a:p>
        </p:txBody>
      </p:sp>
      <p:sp>
        <p:nvSpPr>
          <p:cNvPr id="3" name="Content Placeholder 2"/>
          <p:cNvSpPr>
            <a:spLocks noGrp="1"/>
          </p:cNvSpPr>
          <p:nvPr>
            <p:ph sz="quarter" idx="1"/>
          </p:nvPr>
        </p:nvSpPr>
        <p:spPr/>
        <p:txBody>
          <a:bodyPr>
            <a:normAutofit lnSpcReduction="10000"/>
          </a:bodyPr>
          <a:lstStyle/>
          <a:p>
            <a:pPr algn="just"/>
            <a:r>
              <a:rPr lang="hr-HR" dirty="0" smtClean="0"/>
              <a:t>Načelo </a:t>
            </a:r>
            <a:r>
              <a:rPr lang="hr-HR" dirty="0" err="1" smtClean="0"/>
              <a:t>dispozitivnosti</a:t>
            </a:r>
            <a:r>
              <a:rPr lang="hr-HR" dirty="0" smtClean="0"/>
              <a:t> (</a:t>
            </a:r>
            <a:r>
              <a:rPr lang="hr-HR" dirty="0" err="1" smtClean="0"/>
              <a:t>čl</a:t>
            </a:r>
            <a:r>
              <a:rPr lang="hr-HR" dirty="0" smtClean="0"/>
              <a:t>. 18/1 ZA)</a:t>
            </a:r>
          </a:p>
          <a:p>
            <a:pPr lvl="1" algn="just"/>
            <a:r>
              <a:rPr lang="vi-VN" dirty="0" smtClean="0"/>
              <a:t>Ako to nije u protivnosti s odredbama ovoga Zakona, stranke se mogu sporazumjeti o pravilima postupka kojih će se arbitražni sud pridržavati ili tako da ih same odrede ili upući­vanjem na određena pravila, zakon ili na drugi prikladan način.</a:t>
            </a:r>
            <a:endParaRPr lang="hr-HR" dirty="0" smtClean="0"/>
          </a:p>
          <a:p>
            <a:pPr algn="just"/>
            <a:r>
              <a:rPr lang="hr-HR" dirty="0" smtClean="0"/>
              <a:t>Načelo ekonomičnosti (</a:t>
            </a:r>
            <a:r>
              <a:rPr lang="hr-HR" dirty="0" err="1" smtClean="0"/>
              <a:t>čl</a:t>
            </a:r>
            <a:r>
              <a:rPr lang="hr-HR" dirty="0" smtClean="0"/>
              <a:t>. 11/2 ZA)</a:t>
            </a:r>
          </a:p>
          <a:p>
            <a:pPr marL="548640" lvl="2" indent="-274320" algn="just">
              <a:spcBef>
                <a:spcPts val="580"/>
              </a:spcBef>
              <a:buClr>
                <a:schemeClr val="accent1"/>
              </a:buClr>
            </a:pPr>
            <a:r>
              <a:rPr lang="hr-HR" sz="2400" dirty="0" smtClean="0"/>
              <a:t>Arbitar je dužan arbitražu voditi primjerenom brzinom i pravodobno poduzimati radnje u postupku te se brinuti da se izbjegne svako odugovlačenje postupka.</a:t>
            </a:r>
          </a:p>
          <a:p>
            <a:pPr algn="just"/>
            <a:r>
              <a:rPr lang="hr-HR" dirty="0" smtClean="0"/>
              <a:t>Načelo ravnopravnosti stranaka (</a:t>
            </a:r>
            <a:r>
              <a:rPr lang="hr-HR" dirty="0" err="1" smtClean="0"/>
              <a:t>čl</a:t>
            </a:r>
            <a:r>
              <a:rPr lang="hr-HR" dirty="0" smtClean="0"/>
              <a:t>. 17/1 ZA)</a:t>
            </a:r>
          </a:p>
          <a:p>
            <a:pPr lvl="1" algn="just"/>
            <a:r>
              <a:rPr lang="hr-HR" dirty="0" smtClean="0"/>
              <a:t>Stranke su ravnopravne u postupku pred arbitražnim sudom.</a:t>
            </a:r>
          </a:p>
          <a:p>
            <a:pPr algn="just"/>
            <a:endParaRPr lang="hr-HR" dirty="0" smtClean="0"/>
          </a:p>
          <a:p>
            <a:pPr lvl="1" algn="just"/>
            <a:endParaRPr lang="hr-HR"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Jezik arbitraže – </a:t>
            </a:r>
            <a:r>
              <a:rPr lang="hr-HR" dirty="0" err="1" smtClean="0"/>
              <a:t>Čl</a:t>
            </a:r>
            <a:r>
              <a:rPr lang="hr-HR" dirty="0" smtClean="0"/>
              <a:t>. 21. ZA</a:t>
            </a:r>
            <a:endParaRPr lang="en-US" dirty="0"/>
          </a:p>
        </p:txBody>
      </p:sp>
      <p:sp>
        <p:nvSpPr>
          <p:cNvPr id="3" name="Content Placeholder 2"/>
          <p:cNvSpPr>
            <a:spLocks noGrp="1"/>
          </p:cNvSpPr>
          <p:nvPr>
            <p:ph sz="quarter" idx="1"/>
          </p:nvPr>
        </p:nvSpPr>
        <p:spPr/>
        <p:txBody>
          <a:bodyPr>
            <a:normAutofit/>
          </a:bodyPr>
          <a:lstStyle/>
          <a:p>
            <a:pPr algn="just"/>
            <a:r>
              <a:rPr lang="hr-HR" sz="2400" dirty="0" smtClean="0"/>
              <a:t>Sporazum stranaka</a:t>
            </a:r>
          </a:p>
          <a:p>
            <a:pPr algn="just"/>
            <a:r>
              <a:rPr lang="hr-HR" sz="2400" dirty="0" smtClean="0">
                <a:latin typeface="Perpetua" pitchFamily="18" charset="0"/>
              </a:rPr>
              <a:t>Arbitražni sud</a:t>
            </a:r>
          </a:p>
          <a:p>
            <a:pPr algn="just"/>
            <a:r>
              <a:rPr lang="hr-HR" sz="2400" dirty="0" smtClean="0"/>
              <a:t>“</a:t>
            </a:r>
            <a:r>
              <a:rPr lang="vi-VN" sz="2400" dirty="0" smtClean="0"/>
              <a:t>Do </a:t>
            </a:r>
            <a:r>
              <a:rPr lang="vi-VN" sz="2400" dirty="0" smtClean="0"/>
              <a:t>utvrđivanja jezika postupka, tužba, odgovor na tužbu i ostali </a:t>
            </a:r>
            <a:r>
              <a:rPr lang="vi-VN" sz="2400" dirty="0" smtClean="0"/>
              <a:t>podnesci </a:t>
            </a:r>
            <a:r>
              <a:rPr lang="vi-VN" sz="2400" dirty="0" smtClean="0"/>
              <a:t>mogu se podnijeti na jeziku glavnog ugovora, jeziku ugovora o arbitraži ili na hrvatskom jeziku</a:t>
            </a:r>
            <a:r>
              <a:rPr lang="vi-VN" sz="2400" dirty="0" smtClean="0"/>
              <a:t>.</a:t>
            </a:r>
            <a:r>
              <a:rPr lang="hr-HR" sz="2400" dirty="0" smtClean="0"/>
              <a:t>”</a:t>
            </a:r>
          </a:p>
          <a:p>
            <a:pPr algn="just"/>
            <a:r>
              <a:rPr lang="hr-HR" sz="2400" dirty="0" smtClean="0"/>
              <a:t>“Ako </a:t>
            </a:r>
            <a:r>
              <a:rPr lang="hr-HR" sz="2400" dirty="0" smtClean="0"/>
              <a:t>se ni stranke ni arbitri ne uspiju sporazumjeti o jeziku arbitraže, jezik arbitraže bit će hrvatski jezik</a:t>
            </a:r>
            <a:r>
              <a:rPr lang="hr-HR" sz="2400" dirty="0" smtClean="0"/>
              <a:t>.”</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Usmeni i pismeni </a:t>
            </a:r>
            <a:r>
              <a:rPr lang="hr-HR" dirty="0" smtClean="0"/>
              <a:t>postupak – </a:t>
            </a:r>
            <a:r>
              <a:rPr lang="hr-HR" dirty="0" err="1" smtClean="0"/>
              <a:t>Čl</a:t>
            </a:r>
            <a:r>
              <a:rPr lang="hr-HR" dirty="0" smtClean="0"/>
              <a:t>. 23. ZA</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hr-HR" dirty="0" smtClean="0"/>
              <a:t>Usmeni postupak:</a:t>
            </a:r>
          </a:p>
          <a:p>
            <a:pPr lvl="1" algn="just"/>
            <a:r>
              <a:rPr lang="hr-HR" dirty="0" smtClean="0"/>
              <a:t>Sporazum stranaka</a:t>
            </a:r>
          </a:p>
          <a:p>
            <a:pPr lvl="1" algn="just"/>
            <a:r>
              <a:rPr lang="hr-HR" dirty="0" smtClean="0"/>
              <a:t>Odluka arbitražnog suda</a:t>
            </a:r>
          </a:p>
          <a:p>
            <a:pPr lvl="1" algn="just"/>
            <a:r>
              <a:rPr lang="hr-HR" dirty="0" smtClean="0"/>
              <a:t>Osim ako su se stranke sporazumjele da neće biti usmene rasprave, </a:t>
            </a:r>
            <a:r>
              <a:rPr lang="hr-HR" dirty="0" smtClean="0"/>
              <a:t>arbitražni </a:t>
            </a:r>
            <a:r>
              <a:rPr lang="hr-HR" dirty="0" smtClean="0"/>
              <a:t>sud će u prikladnom stadiju postupka održati takvu </a:t>
            </a:r>
            <a:r>
              <a:rPr lang="hr-HR" dirty="0" smtClean="0"/>
              <a:t>raspravu</a:t>
            </a:r>
          </a:p>
          <a:p>
            <a:pPr lvl="1" algn="just"/>
            <a:r>
              <a:rPr lang="hr-HR" dirty="0" smtClean="0"/>
              <a:t>Stranke treba pravovremeno obavijestiti o svakom ročiš­tu ili sastanku arbitražnog suda koji se održavaju radi pregleda robe, drugih stvari ili isprava.</a:t>
            </a:r>
            <a:r>
              <a:rPr lang="hr-HR" dirty="0" smtClean="0"/>
              <a:t> </a:t>
            </a:r>
            <a:r>
              <a:rPr lang="hr-HR" dirty="0" smtClean="0"/>
              <a:t>ako to zatraži jedna od stranaka</a:t>
            </a:r>
            <a:r>
              <a:rPr lang="hr-HR" dirty="0" smtClean="0"/>
              <a:t>.</a:t>
            </a:r>
          </a:p>
          <a:p>
            <a:pPr lvl="1" algn="just"/>
            <a:r>
              <a:rPr lang="hr-HR" dirty="0" smtClean="0"/>
              <a:t>“Ako </a:t>
            </a:r>
            <a:r>
              <a:rPr lang="vi-VN" dirty="0" smtClean="0"/>
              <a:t>bilo </a:t>
            </a:r>
            <a:r>
              <a:rPr lang="vi-VN" dirty="0" smtClean="0"/>
              <a:t>koja stranka ne dođe na ročište ili ne podnese dokazne isprave u određenom roku, arbitražni sud može nastaviti postupak i donijeti pravorijek na temelju rezultata postupka i dokaza kojima raspolaže</a:t>
            </a:r>
            <a:r>
              <a:rPr lang="vi-VN" dirty="0" smtClean="0"/>
              <a:t>.</a:t>
            </a:r>
            <a:r>
              <a:rPr lang="hr-HR" dirty="0" smtClean="0"/>
              <a:t>” (</a:t>
            </a:r>
            <a:r>
              <a:rPr lang="hr-HR" dirty="0" err="1" smtClean="0"/>
              <a:t>Čl</a:t>
            </a:r>
            <a:r>
              <a:rPr lang="hr-HR" dirty="0" smtClean="0"/>
              <a:t>. 24/4)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Svjedoci – </a:t>
            </a:r>
            <a:r>
              <a:rPr lang="hr-HR" dirty="0" err="1" smtClean="0"/>
              <a:t>čl</a:t>
            </a:r>
            <a:r>
              <a:rPr lang="hr-HR" dirty="0" smtClean="0"/>
              <a:t>. 25. ZA</a:t>
            </a:r>
            <a:endParaRPr lang="en-US" dirty="0"/>
          </a:p>
        </p:txBody>
      </p:sp>
      <p:sp>
        <p:nvSpPr>
          <p:cNvPr id="3" name="Content Placeholder 2"/>
          <p:cNvSpPr>
            <a:spLocks noGrp="1"/>
          </p:cNvSpPr>
          <p:nvPr>
            <p:ph sz="quarter" idx="1"/>
          </p:nvPr>
        </p:nvSpPr>
        <p:spPr/>
        <p:txBody>
          <a:bodyPr/>
          <a:lstStyle/>
          <a:p>
            <a:r>
              <a:rPr lang="vi-VN" dirty="0" smtClean="0"/>
              <a:t>1) Svjedoci se u pravilu saslušavaju na glavnoj raspravi.</a:t>
            </a:r>
          </a:p>
          <a:p>
            <a:r>
              <a:rPr lang="vi-VN" dirty="0" smtClean="0"/>
              <a:t>(2) Ako na to pristanu, svjedoci se mogu saslušavati i izvan glavne </a:t>
            </a:r>
            <a:r>
              <a:rPr lang="vi-VN" dirty="0" smtClean="0"/>
              <a:t>rasprave</a:t>
            </a:r>
            <a:r>
              <a:rPr lang="vi-VN" dirty="0" smtClean="0"/>
              <a:t>, a arbitražni sud može od svjedoka zatražiti da u određenom roku pismeno odgovore na postavljena pitanja.</a:t>
            </a:r>
          </a:p>
          <a:p>
            <a:r>
              <a:rPr lang="vi-VN" dirty="0" smtClean="0"/>
              <a:t>(3) Svjedoci se saslušavaju bez polaganja zakletve.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Vještaci – </a:t>
            </a:r>
            <a:r>
              <a:rPr lang="hr-HR" dirty="0" err="1" smtClean="0"/>
              <a:t>Čl</a:t>
            </a:r>
            <a:r>
              <a:rPr lang="hr-HR" dirty="0" smtClean="0"/>
              <a:t>. 26. ZA</a:t>
            </a:r>
            <a:endParaRPr lang="en-US" dirty="0"/>
          </a:p>
        </p:txBody>
      </p:sp>
      <p:sp>
        <p:nvSpPr>
          <p:cNvPr id="3" name="Content Placeholder 2"/>
          <p:cNvSpPr>
            <a:spLocks noGrp="1"/>
          </p:cNvSpPr>
          <p:nvPr>
            <p:ph sz="quarter" idx="1"/>
          </p:nvPr>
        </p:nvSpPr>
        <p:spPr/>
        <p:txBody>
          <a:bodyPr>
            <a:normAutofit fontScale="85000" lnSpcReduction="20000"/>
          </a:bodyPr>
          <a:lstStyle/>
          <a:p>
            <a:r>
              <a:rPr lang="vi-VN" dirty="0" smtClean="0"/>
              <a:t>(1)  Ako se stranke nisu drukčije sporazumjele, arbitražni sud može:</a:t>
            </a:r>
          </a:p>
          <a:p>
            <a:pPr lvl="1"/>
            <a:r>
              <a:rPr lang="vi-VN" dirty="0" smtClean="0"/>
              <a:t>1) imenovati jednog ili više vještaka od kojih će zatražiti nalaz o </a:t>
            </a:r>
            <a:r>
              <a:rPr lang="vi-VN" dirty="0" smtClean="0"/>
              <a:t>činjenicama </a:t>
            </a:r>
            <a:r>
              <a:rPr lang="vi-VN" dirty="0" smtClean="0"/>
              <a:t>koje će utvrđivati i mišljenje o pitanjima koja će razmatrati,</a:t>
            </a:r>
          </a:p>
          <a:p>
            <a:pPr lvl="1"/>
            <a:r>
              <a:rPr lang="vi-VN" dirty="0" smtClean="0"/>
              <a:t>2) zahtijevati od stranke da vještaku dade sve važne informacije, da mu preda važne isprave, robu ili druge stvari radi pregleda.</a:t>
            </a:r>
          </a:p>
          <a:p>
            <a:r>
              <a:rPr lang="vi-VN" dirty="0" smtClean="0"/>
              <a:t>(2) Ako se stranke drukčije ne sporazume, ili ako to zahtijeva jedna od stranaka, ili ako arbitražni sud smatra potrebnim, vještak je dužan, pošto podnese pisani i/ili usmeni izvještaj, sudjelovati na ročištu na kome će strankama biti omogućeno da mu postavljaju pitanja i da dovedu druge vještake radi iskazivanja o spornim pitanjima.</a:t>
            </a:r>
          </a:p>
          <a:p>
            <a:r>
              <a:rPr lang="vi-VN" dirty="0" smtClean="0"/>
              <a:t>(3) Na izuzeće vještaka primjenjivat će se na odgovarajući način odredbe članka 12. stavka 1. - 6. ovoga Zakona.</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82594"/>
          </a:xfrm>
        </p:spPr>
        <p:txBody>
          <a:bodyPr>
            <a:normAutofit fontScale="90000"/>
          </a:bodyPr>
          <a:lstStyle/>
          <a:p>
            <a:pPr algn="ctr"/>
            <a:r>
              <a:rPr lang="hr-HR" dirty="0" smtClean="0"/>
              <a:t>Uloga suda tijekom arbitražnog postupka</a:t>
            </a:r>
            <a:endParaRPr lang="hr-HR" dirty="0"/>
          </a:p>
        </p:txBody>
      </p:sp>
      <p:sp>
        <p:nvSpPr>
          <p:cNvPr id="3" name="Content Placeholder 2"/>
          <p:cNvSpPr>
            <a:spLocks noGrp="1"/>
          </p:cNvSpPr>
          <p:nvPr>
            <p:ph sz="quarter" idx="1"/>
          </p:nvPr>
        </p:nvSpPr>
        <p:spPr>
          <a:xfrm>
            <a:off x="914400" y="857232"/>
            <a:ext cx="7772400" cy="5500726"/>
          </a:xfrm>
        </p:spPr>
        <p:txBody>
          <a:bodyPr>
            <a:normAutofit fontScale="92500" lnSpcReduction="10000"/>
          </a:bodyPr>
          <a:lstStyle/>
          <a:p>
            <a:pPr algn="just"/>
            <a:r>
              <a:rPr lang="vi-VN" dirty="0" smtClean="0"/>
              <a:t>U stvarima na koje se odnosi ovaj Zakon sud može poduzimati </a:t>
            </a:r>
            <a:r>
              <a:rPr lang="vi-VN" dirty="0" smtClean="0"/>
              <a:t>određene </a:t>
            </a:r>
            <a:r>
              <a:rPr lang="vi-VN" dirty="0" smtClean="0"/>
              <a:t>radnje u vezi s arbitražnim postupkom samo kad je to ovim Zakonom predviđeno</a:t>
            </a:r>
            <a:r>
              <a:rPr lang="vi-VN" dirty="0" smtClean="0"/>
              <a:t>.</a:t>
            </a:r>
            <a:r>
              <a:rPr lang="hr-HR" dirty="0" smtClean="0"/>
              <a:t> (</a:t>
            </a:r>
            <a:r>
              <a:rPr lang="hr-HR" dirty="0" err="1" smtClean="0"/>
              <a:t>Čl</a:t>
            </a:r>
            <a:r>
              <a:rPr lang="hr-HR" dirty="0" smtClean="0"/>
              <a:t>. 41/1 ZA)</a:t>
            </a:r>
          </a:p>
          <a:p>
            <a:r>
              <a:rPr lang="hr-HR" dirty="0" smtClean="0"/>
              <a:t>Prije donošenja pravorijeka</a:t>
            </a:r>
            <a:endParaRPr lang="hr-HR" dirty="0" smtClean="0"/>
          </a:p>
          <a:p>
            <a:pPr lvl="2"/>
            <a:r>
              <a:rPr lang="hr-HR" dirty="0" smtClean="0"/>
              <a:t>Imenovanje arbitara</a:t>
            </a:r>
            <a:endParaRPr lang="en-US" dirty="0" smtClean="0"/>
          </a:p>
          <a:p>
            <a:pPr lvl="2"/>
            <a:r>
              <a:rPr lang="hr-HR" dirty="0" smtClean="0"/>
              <a:t>Izuzeće arbitara</a:t>
            </a:r>
            <a:endParaRPr lang="en-US" dirty="0" smtClean="0"/>
          </a:p>
          <a:p>
            <a:pPr lvl="2"/>
            <a:r>
              <a:rPr lang="hr-HR" dirty="0" smtClean="0"/>
              <a:t>Imenovanje zamjenskog arbitra</a:t>
            </a:r>
            <a:endParaRPr lang="en-US" dirty="0" smtClean="0"/>
          </a:p>
          <a:p>
            <a:pPr lvl="2"/>
            <a:r>
              <a:rPr lang="hr-HR" dirty="0" smtClean="0"/>
              <a:t>Odlučivanje o žalbi na odluku o nenadležnosti</a:t>
            </a:r>
            <a:endParaRPr lang="hr-HR" dirty="0" smtClean="0"/>
          </a:p>
          <a:p>
            <a:pPr lvl="2"/>
            <a:r>
              <a:rPr lang="hr-HR" dirty="0" smtClean="0"/>
              <a:t>Izvođenje dokaza</a:t>
            </a:r>
            <a:endParaRPr lang="hr-HR" dirty="0" smtClean="0"/>
          </a:p>
          <a:p>
            <a:pPr lvl="2"/>
            <a:r>
              <a:rPr lang="hr-HR" dirty="0" smtClean="0"/>
              <a:t>Privremene mjere</a:t>
            </a:r>
          </a:p>
          <a:p>
            <a:pPr lvl="2"/>
            <a:r>
              <a:rPr lang="hr-HR" dirty="0" smtClean="0"/>
              <a:t>Odluka o nagradi arbitara</a:t>
            </a:r>
            <a:endParaRPr lang="en-US" dirty="0" smtClean="0"/>
          </a:p>
          <a:p>
            <a:pPr lvl="1"/>
            <a:r>
              <a:rPr lang="hr-HR" dirty="0" smtClean="0"/>
              <a:t>Nakon donošenja pravorijeka</a:t>
            </a:r>
            <a:endParaRPr lang="hr-HR" dirty="0" smtClean="0"/>
          </a:p>
          <a:p>
            <a:pPr lvl="2"/>
            <a:r>
              <a:rPr lang="hr-HR" dirty="0" smtClean="0"/>
              <a:t>Dostava pravorijeka</a:t>
            </a:r>
            <a:endParaRPr lang="hr-HR" dirty="0" smtClean="0"/>
          </a:p>
          <a:p>
            <a:pPr lvl="2"/>
            <a:r>
              <a:rPr lang="hr-HR" dirty="0" smtClean="0"/>
              <a:t>Ovjera i polaganje pravorijeka</a:t>
            </a:r>
            <a:endParaRPr lang="hr-HR" dirty="0" smtClean="0"/>
          </a:p>
          <a:p>
            <a:pPr lvl="2"/>
            <a:r>
              <a:rPr lang="hr-HR" dirty="0" smtClean="0"/>
              <a:t>Tužba za </a:t>
            </a:r>
            <a:r>
              <a:rPr lang="hr-HR" dirty="0" err="1" smtClean="0"/>
              <a:t>poništaj</a:t>
            </a:r>
            <a:r>
              <a:rPr lang="hr-HR" dirty="0" smtClean="0"/>
              <a:t> pravorijeka</a:t>
            </a:r>
          </a:p>
          <a:p>
            <a:pPr lvl="2"/>
            <a:r>
              <a:rPr lang="hr-HR" dirty="0" smtClean="0"/>
              <a:t>Priznanje i ovrha pravorijeka</a:t>
            </a:r>
            <a:endParaRPr lang="hr-HR" dirty="0" smtClean="0"/>
          </a:p>
          <a:p>
            <a:pPr lvl="1"/>
            <a:endParaRPr lang="hr-HR" dirty="0" smtClean="0"/>
          </a:p>
          <a:p>
            <a:endParaRPr lang="hr-H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Privremene mjere </a:t>
            </a:r>
            <a:endParaRPr lang="hr-HR" dirty="0"/>
          </a:p>
        </p:txBody>
      </p:sp>
      <p:sp>
        <p:nvSpPr>
          <p:cNvPr id="3" name="Content Placeholder 2"/>
          <p:cNvSpPr>
            <a:spLocks noGrp="1"/>
          </p:cNvSpPr>
          <p:nvPr>
            <p:ph sz="quarter" idx="1"/>
          </p:nvPr>
        </p:nvSpPr>
        <p:spPr/>
        <p:txBody>
          <a:bodyPr>
            <a:normAutofit fontScale="85000" lnSpcReduction="20000"/>
          </a:bodyPr>
          <a:lstStyle/>
          <a:p>
            <a:r>
              <a:rPr lang="hr-HR" dirty="0" smtClean="0"/>
              <a:t>Može ih izdati sud - </a:t>
            </a:r>
            <a:r>
              <a:rPr lang="hr-HR" dirty="0" err="1" smtClean="0"/>
              <a:t>čl</a:t>
            </a:r>
            <a:r>
              <a:rPr lang="hr-HR" dirty="0" smtClean="0"/>
              <a:t>. 44. ZA</a:t>
            </a:r>
          </a:p>
          <a:p>
            <a:pPr lvl="1"/>
            <a:r>
              <a:rPr lang="hr-HR" dirty="0" smtClean="0"/>
              <a:t>S</a:t>
            </a:r>
            <a:r>
              <a:rPr lang="vi-VN" dirty="0" smtClean="0"/>
              <a:t>tranka </a:t>
            </a:r>
            <a:r>
              <a:rPr lang="vi-VN" dirty="0" smtClean="0"/>
              <a:t>u arbitražnom postupku može se obratiti sudu radi određivanja privremenih mjera osiguranja tražbine. Zahtjev jedne od stranaka upućen sudu pri­je ili u tijeku arbitraže za određivanje privremenih mjera osiguranja tražbine i od­ređivanje takvih mjera nije u nesuglasju s ugovorom o arbitraži.</a:t>
            </a:r>
            <a:endParaRPr lang="hr-HR" dirty="0" smtClean="0"/>
          </a:p>
          <a:p>
            <a:r>
              <a:rPr lang="hr-HR" dirty="0" smtClean="0"/>
              <a:t>I arbitražni sud – ČL. 16. ZA</a:t>
            </a:r>
          </a:p>
          <a:p>
            <a:pPr lvl="1" algn="just"/>
            <a:r>
              <a:rPr lang="hr-HR" dirty="0" smtClean="0"/>
              <a:t>“</a:t>
            </a:r>
            <a:r>
              <a:rPr lang="vi-VN" dirty="0" smtClean="0"/>
              <a:t>(1</a:t>
            </a:r>
            <a:r>
              <a:rPr lang="vi-VN" dirty="0" smtClean="0"/>
              <a:t>) Ako se stranke nisu drukčije sporazumjele, arbitražni sud može, na zahtjev jedne od stranaka, privremenom mjerom osiguranja naložiti bilo kojoj stranci da poduzme određenu mjeru koju arbitražni sud smatra potrebnom s </a:t>
            </a:r>
            <a:r>
              <a:rPr lang="vi-VN" dirty="0" smtClean="0"/>
              <a:t>obzirom </a:t>
            </a:r>
            <a:r>
              <a:rPr lang="vi-VN" dirty="0" smtClean="0"/>
              <a:t>na predmet spora. Arbitražni sud može zatražiti od bilo koje stranke da </a:t>
            </a:r>
            <a:r>
              <a:rPr lang="vi-VN" dirty="0" smtClean="0"/>
              <a:t>dade </a:t>
            </a:r>
            <a:r>
              <a:rPr lang="vi-VN" dirty="0" smtClean="0"/>
              <a:t>odgovarajuće osiguranje u vezi </a:t>
            </a:r>
            <a:r>
              <a:rPr lang="vi-VN" dirty="0" smtClean="0"/>
              <a:t>s takvom </a:t>
            </a:r>
            <a:r>
              <a:rPr lang="vi-VN" dirty="0" smtClean="0"/>
              <a:t>mjerom.</a:t>
            </a:r>
          </a:p>
          <a:p>
            <a:pPr lvl="1" algn="just"/>
            <a:r>
              <a:rPr lang="vi-VN" dirty="0" smtClean="0"/>
              <a:t>(2) Ako stranka na koju se privremene mjere odnose dobrovoljno ne </a:t>
            </a:r>
            <a:r>
              <a:rPr lang="vi-VN" dirty="0" smtClean="0"/>
              <a:t>pristane </a:t>
            </a:r>
            <a:r>
              <a:rPr lang="vi-VN" dirty="0" smtClean="0"/>
              <a:t>na njihovo poduzimanje, stranka na čiji su prijedlog te mjere određene </a:t>
            </a:r>
            <a:r>
              <a:rPr lang="vi-VN" dirty="0" smtClean="0"/>
              <a:t>može </a:t>
            </a:r>
            <a:r>
              <a:rPr lang="vi-VN" dirty="0" smtClean="0"/>
              <a:t>se </a:t>
            </a:r>
            <a:r>
              <a:rPr lang="vi-VN" dirty="0" smtClean="0"/>
              <a:t>obratiti</a:t>
            </a:r>
            <a:r>
              <a:rPr lang="hr-HR" dirty="0" smtClean="0"/>
              <a:t> </a:t>
            </a:r>
            <a:r>
              <a:rPr lang="vi-VN" dirty="0" smtClean="0"/>
              <a:t>nadležnom </a:t>
            </a:r>
            <a:r>
              <a:rPr lang="vi-VN" dirty="0" smtClean="0"/>
              <a:t>sudu radi njihovoga prisilnog provođenja</a:t>
            </a:r>
            <a:r>
              <a:rPr lang="vi-VN" dirty="0" smtClean="0"/>
              <a:t>.</a:t>
            </a:r>
            <a:r>
              <a:rPr lang="hr-HR" dirty="0" smtClean="0"/>
              <a:t>”</a:t>
            </a:r>
            <a:endParaRPr lang="vi-VN" dirty="0" smtClean="0"/>
          </a:p>
          <a:p>
            <a:endParaRPr lang="vi-VN" dirty="0" smtClean="0"/>
          </a:p>
          <a:p>
            <a:pPr lvl="2"/>
            <a:endParaRPr lang="hr-H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Privremene mjere </a:t>
            </a:r>
            <a:r>
              <a:rPr lang="hr-HR" dirty="0" smtClean="0"/>
              <a:t>– sudska praksa</a:t>
            </a:r>
            <a:endParaRPr lang="en-US" dirty="0"/>
          </a:p>
        </p:txBody>
      </p:sp>
      <p:sp>
        <p:nvSpPr>
          <p:cNvPr id="3" name="Content Placeholder 2"/>
          <p:cNvSpPr>
            <a:spLocks noGrp="1"/>
          </p:cNvSpPr>
          <p:nvPr>
            <p:ph sz="quarter" idx="1"/>
          </p:nvPr>
        </p:nvSpPr>
        <p:spPr/>
        <p:txBody>
          <a:bodyPr>
            <a:normAutofit fontScale="77500" lnSpcReduction="20000"/>
          </a:bodyPr>
          <a:lstStyle/>
          <a:p>
            <a:r>
              <a:rPr lang="hr-HR" dirty="0" smtClean="0"/>
              <a:t>VSRH </a:t>
            </a:r>
            <a:r>
              <a:rPr lang="hr-HR" dirty="0" err="1" smtClean="0"/>
              <a:t>Gr</a:t>
            </a:r>
            <a:r>
              <a:rPr lang="hr-HR" dirty="0" smtClean="0"/>
              <a:t>-726/01-2</a:t>
            </a:r>
            <a:r>
              <a:rPr lang="hr-HR" b="1" dirty="0" smtClean="0"/>
              <a:t> </a:t>
            </a:r>
            <a:endParaRPr lang="hr-HR" b="1" dirty="0" smtClean="0"/>
          </a:p>
          <a:p>
            <a:r>
              <a:rPr lang="hr-HR" dirty="0" smtClean="0"/>
              <a:t> </a:t>
            </a:r>
            <a:r>
              <a:rPr lang="hr-HR" dirty="0" smtClean="0"/>
              <a:t>„Ovo zbog toga jer je odredbom </a:t>
            </a:r>
            <a:r>
              <a:rPr lang="hr-HR" dirty="0" err="1" smtClean="0"/>
              <a:t>čl</a:t>
            </a:r>
            <a:r>
              <a:rPr lang="hr-HR" dirty="0" smtClean="0"/>
              <a:t>. 12. Zakona o izmjenama i dopunama Zakona o sudovima ("Narodne novine", broj 129/00), mijenjana </a:t>
            </a:r>
            <a:r>
              <a:rPr lang="hr-HR" dirty="0" err="1" smtClean="0"/>
              <a:t>toč</a:t>
            </a:r>
            <a:r>
              <a:rPr lang="hr-HR" dirty="0" smtClean="0"/>
              <a:t>. 2. u </a:t>
            </a:r>
            <a:r>
              <a:rPr lang="hr-HR" dirty="0" err="1" smtClean="0"/>
              <a:t>čl</a:t>
            </a:r>
            <a:r>
              <a:rPr lang="hr-HR" dirty="0" smtClean="0"/>
              <a:t>. 19. Zakona o sudovima i propisano da trgovački sudovi određuju mjere osiguranja u predmetima u kojima su nadležni suditi.</a:t>
            </a:r>
          </a:p>
          <a:p>
            <a:r>
              <a:rPr lang="hr-HR" dirty="0" smtClean="0"/>
              <a:t>U </a:t>
            </a:r>
            <a:r>
              <a:rPr lang="hr-HR" dirty="0" err="1" smtClean="0"/>
              <a:t>čl</a:t>
            </a:r>
            <a:r>
              <a:rPr lang="hr-HR" dirty="0" smtClean="0"/>
              <a:t>. 43. </a:t>
            </a:r>
            <a:r>
              <a:rPr lang="hr-HR" dirty="0" err="1" smtClean="0"/>
              <a:t>toč</a:t>
            </a:r>
            <a:r>
              <a:rPr lang="hr-HR" dirty="0" smtClean="0"/>
              <a:t>. 6. Zakona o arbitraži ("Narodne novine", broj 88/01), se navodi da odredbe toga članka ne utječu na primjenu odredaba Ovršnog zakona o nadležnosti za odlučivanje o privremenim mjerama i njihovoj provedbi, dok prema odredbi </a:t>
            </a:r>
            <a:r>
              <a:rPr lang="hr-HR" dirty="0" err="1" smtClean="0"/>
              <a:t>čl</a:t>
            </a:r>
            <a:r>
              <a:rPr lang="hr-HR" dirty="0" smtClean="0"/>
              <a:t>. 44. istoga Zakona "stranka u arbitražnom postupku može se obratiti sudu radi određivanja privremenih mjera osiguranja tražbine".</a:t>
            </a:r>
          </a:p>
          <a:p>
            <a:r>
              <a:rPr lang="hr-HR" b="1" dirty="0" smtClean="0"/>
              <a:t>S obzirom da se u ovom slučaju radi o određivanju privremene mjere osiguranja potraživanja iz spora povodom ugovorne obveze na prijenos dionica, dakle, spora u vezi raspolaganja članstvom i članskim pravima, to je za postupanje u ovom predmetu stvarno nadležan trgovački sud, u smislu citirane </a:t>
            </a:r>
            <a:r>
              <a:rPr lang="hr-HR" b="1" dirty="0" err="1" smtClean="0"/>
              <a:t>novelirane</a:t>
            </a:r>
            <a:r>
              <a:rPr lang="hr-HR" b="1" dirty="0" smtClean="0"/>
              <a:t> zakonske odredbe (</a:t>
            </a:r>
            <a:r>
              <a:rPr lang="hr-HR" b="1" dirty="0" err="1" smtClean="0"/>
              <a:t>čl</a:t>
            </a:r>
            <a:r>
              <a:rPr lang="hr-HR" b="1" dirty="0" smtClean="0"/>
              <a:t>. 19. </a:t>
            </a:r>
            <a:r>
              <a:rPr lang="hr-HR" b="1" dirty="0" err="1" smtClean="0"/>
              <a:t>toč</a:t>
            </a:r>
            <a:r>
              <a:rPr lang="hr-HR" b="1" dirty="0" smtClean="0"/>
              <a:t>. 7. Zakona o sudovima).“</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dirty="0" smtClean="0"/>
              <a:t>Mjerodavno pravo u arbitraži</a:t>
            </a:r>
            <a:endParaRPr lang="en-US" dirty="0"/>
          </a:p>
        </p:txBody>
      </p:sp>
      <p:sp>
        <p:nvSpPr>
          <p:cNvPr id="3" name="Content Placeholder 2"/>
          <p:cNvSpPr>
            <a:spLocks noGrp="1"/>
          </p:cNvSpPr>
          <p:nvPr>
            <p:ph sz="quarter" idx="1"/>
          </p:nvPr>
        </p:nvSpPr>
        <p:spPr/>
        <p:txBody>
          <a:bodyPr>
            <a:normAutofit/>
          </a:bodyPr>
          <a:lstStyle/>
          <a:p>
            <a:r>
              <a:rPr lang="hr-HR" dirty="0" smtClean="0"/>
              <a:t>Pravo mjerodavno za bit spora– </a:t>
            </a:r>
            <a:r>
              <a:rPr lang="hr-HR" i="1" dirty="0" err="1" smtClean="0"/>
              <a:t>lex</a:t>
            </a:r>
            <a:r>
              <a:rPr lang="hr-HR" i="1" dirty="0" smtClean="0"/>
              <a:t> </a:t>
            </a:r>
            <a:r>
              <a:rPr lang="hr-HR" i="1" dirty="0" err="1" smtClean="0"/>
              <a:t>causae</a:t>
            </a:r>
            <a:endParaRPr lang="hr-HR" i="1" dirty="0" smtClean="0"/>
          </a:p>
          <a:p>
            <a:r>
              <a:rPr lang="hr-HR" dirty="0" smtClean="0"/>
              <a:t>Pravo mjerodavno za posebna pitanja – sposobnost, </a:t>
            </a:r>
            <a:r>
              <a:rPr lang="hr-HR" dirty="0" err="1" smtClean="0"/>
              <a:t>stečaj.</a:t>
            </a:r>
            <a:r>
              <a:rPr lang="hr-HR" dirty="0" smtClean="0"/>
              <a:t>.</a:t>
            </a:r>
            <a:endParaRPr lang="hr-HR" dirty="0" smtClean="0"/>
          </a:p>
          <a:p>
            <a:r>
              <a:rPr lang="hr-HR" dirty="0" smtClean="0"/>
              <a:t>Pravo mjerodavno za ugovor o arbitraži</a:t>
            </a:r>
            <a:endParaRPr lang="hr-HR" dirty="0" smtClean="0"/>
          </a:p>
          <a:p>
            <a:r>
              <a:rPr lang="hr-HR" dirty="0" smtClean="0"/>
              <a:t>Pravo mjerodavno za postupak</a:t>
            </a:r>
            <a:endParaRPr lang="hr-HR" dirty="0" smtClean="0"/>
          </a:p>
          <a:p>
            <a:pPr lvl="1"/>
            <a:r>
              <a:rPr lang="hr-HR" i="1" dirty="0" err="1" smtClean="0"/>
              <a:t>Lex</a:t>
            </a:r>
            <a:r>
              <a:rPr lang="hr-HR" i="1" dirty="0" smtClean="0"/>
              <a:t> </a:t>
            </a:r>
            <a:r>
              <a:rPr lang="hr-HR" i="1" dirty="0" smtClean="0"/>
              <a:t>arbitri – </a:t>
            </a:r>
            <a:r>
              <a:rPr lang="hr-HR" dirty="0" smtClean="0"/>
              <a:t>ZA (i pravila postupka)</a:t>
            </a:r>
          </a:p>
          <a:p>
            <a:pPr lvl="2"/>
            <a:r>
              <a:rPr lang="hr-HR" dirty="0" smtClean="0"/>
              <a:t>ZA je mjerodavan za sve arbitraže s mjestom u RH</a:t>
            </a:r>
          </a:p>
          <a:p>
            <a:pPr lvl="2"/>
            <a:r>
              <a:rPr lang="hr-HR" dirty="0" smtClean="0"/>
              <a:t>ZA dopušta strankama da same odaberu pravila postupka dok god nisu suprotna prisilnim propisima (ravnopravnost stranaka, ali i pravila o obliku arbitražnog ugovora, </a:t>
            </a:r>
            <a:r>
              <a:rPr lang="hr-HR" dirty="0" err="1" smtClean="0"/>
              <a:t>poništaju</a:t>
            </a:r>
            <a:r>
              <a:rPr lang="hr-HR" dirty="0" smtClean="0"/>
              <a:t> </a:t>
            </a:r>
            <a:r>
              <a:rPr lang="hr-HR" dirty="0" err="1" smtClean="0"/>
              <a:t>etc</a:t>
            </a:r>
            <a:r>
              <a:rPr lang="hr-HR" dirty="0" smtClean="0"/>
              <a:t>.)</a:t>
            </a:r>
            <a:endParaRPr lang="hr-HR" dirty="0" smtClean="0"/>
          </a:p>
          <a:p>
            <a:pPr lvl="1"/>
            <a:r>
              <a:rPr lang="hr-HR" dirty="0" smtClean="0"/>
              <a:t>Priznanje i ovrha – pravo mjesta gdje se priznanje i ovrha traže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Pravo mjerodavno za bit spora– </a:t>
            </a:r>
            <a:r>
              <a:rPr lang="hr-HR" i="1" dirty="0" err="1" smtClean="0"/>
              <a:t>lex</a:t>
            </a:r>
            <a:r>
              <a:rPr lang="hr-HR" i="1" dirty="0" smtClean="0"/>
              <a:t> </a:t>
            </a:r>
            <a:r>
              <a:rPr lang="hr-HR" i="1" dirty="0" err="1" smtClean="0"/>
              <a:t>causae</a:t>
            </a:r>
            <a:endParaRPr lang="hr-HR" i="1" dirty="0" smtClean="0"/>
          </a:p>
        </p:txBody>
      </p:sp>
      <p:sp>
        <p:nvSpPr>
          <p:cNvPr id="3" name="Content Placeholder 2"/>
          <p:cNvSpPr>
            <a:spLocks noGrp="1"/>
          </p:cNvSpPr>
          <p:nvPr>
            <p:ph sz="quarter" idx="1"/>
          </p:nvPr>
        </p:nvSpPr>
        <p:spPr/>
        <p:txBody>
          <a:bodyPr>
            <a:normAutofit/>
          </a:bodyPr>
          <a:lstStyle/>
          <a:p>
            <a:r>
              <a:rPr lang="hr-HR" dirty="0" smtClean="0"/>
              <a:t>Stranačka volja – </a:t>
            </a:r>
            <a:r>
              <a:rPr lang="hr-HR" dirty="0" err="1" smtClean="0"/>
              <a:t>renvoi</a:t>
            </a:r>
            <a:r>
              <a:rPr lang="hr-HR" dirty="0" smtClean="0"/>
              <a:t> je isključen</a:t>
            </a:r>
          </a:p>
          <a:p>
            <a:pPr marL="548640" lvl="2" indent="-274320">
              <a:spcBef>
                <a:spcPts val="580"/>
              </a:spcBef>
              <a:buClr>
                <a:schemeClr val="accent1"/>
              </a:buClr>
            </a:pPr>
            <a:r>
              <a:rPr lang="hr-HR" i="1" dirty="0" smtClean="0"/>
              <a:t>E</a:t>
            </a:r>
            <a:r>
              <a:rPr lang="fr-FR" i="1" dirty="0" smtClean="0"/>
              <a:t>x aequo et </a:t>
            </a:r>
            <a:r>
              <a:rPr lang="fr-FR" i="1" dirty="0" err="1" smtClean="0"/>
              <a:t>bono</a:t>
            </a:r>
            <a:r>
              <a:rPr lang="fr-FR" i="1" dirty="0" smtClean="0"/>
              <a:t> </a:t>
            </a:r>
            <a:r>
              <a:rPr lang="hr-HR" dirty="0" smtClean="0"/>
              <a:t>ili</a:t>
            </a:r>
            <a:r>
              <a:rPr lang="fr-FR" i="1" dirty="0" smtClean="0"/>
              <a:t> en qualité d’amiable </a:t>
            </a:r>
            <a:r>
              <a:rPr lang="fr-FR" i="1" dirty="0" smtClean="0"/>
              <a:t>compositeur</a:t>
            </a:r>
            <a:endParaRPr lang="hr-HR" i="1" dirty="0" smtClean="0"/>
          </a:p>
          <a:p>
            <a:r>
              <a:rPr lang="hr-HR" dirty="0" smtClean="0"/>
              <a:t>Odluka arbitražnog suda</a:t>
            </a:r>
          </a:p>
          <a:p>
            <a:pPr lvl="1"/>
            <a:r>
              <a:rPr lang="hr-HR" dirty="0" smtClean="0"/>
              <a:t>Metode biranja mjerodavnog prava::</a:t>
            </a:r>
          </a:p>
          <a:p>
            <a:pPr lvl="2"/>
            <a:r>
              <a:rPr lang="hr-HR" dirty="0" smtClean="0"/>
              <a:t>Odabir kolizijskih pravila (UMZ)</a:t>
            </a:r>
          </a:p>
          <a:p>
            <a:pPr lvl="2"/>
            <a:r>
              <a:rPr lang="hr-HR" dirty="0" smtClean="0"/>
              <a:t>Opća načela </a:t>
            </a:r>
            <a:r>
              <a:rPr lang="hr-HR" dirty="0" err="1" smtClean="0"/>
              <a:t>MPPa</a:t>
            </a:r>
            <a:endParaRPr lang="hr-HR" dirty="0" smtClean="0"/>
          </a:p>
          <a:p>
            <a:pPr lvl="2"/>
            <a:r>
              <a:rPr lang="hr-HR" dirty="0" smtClean="0"/>
              <a:t>Izravno – odabirom </a:t>
            </a:r>
            <a:r>
              <a:rPr lang="hr-HR" dirty="0" smtClean="0"/>
              <a:t>mjerodavnog materijalnog </a:t>
            </a:r>
            <a:r>
              <a:rPr lang="hr-HR" dirty="0" smtClean="0"/>
              <a:t>prava</a:t>
            </a:r>
          </a:p>
          <a:p>
            <a:pPr lvl="2"/>
            <a:r>
              <a:rPr lang="hr-HR" dirty="0" smtClean="0"/>
              <a:t>Najuža veza (ZA)</a:t>
            </a:r>
          </a:p>
          <a:p>
            <a:pPr marL="274320" lvl="1" indent="-274320">
              <a:spcBef>
                <a:spcPts val="580"/>
              </a:spcBef>
              <a:buClr>
                <a:schemeClr val="accent1"/>
              </a:buClr>
            </a:pPr>
            <a:r>
              <a:rPr lang="hr-HR" dirty="0" smtClean="0"/>
              <a:t>Uvijek: </a:t>
            </a:r>
            <a:r>
              <a:rPr lang="hr-HR" dirty="0" smtClean="0"/>
              <a:t>U svakom slučaju arbitražni sud odlučit će u skladu s odredbama </a:t>
            </a:r>
            <a:r>
              <a:rPr lang="hr-HR" dirty="0" smtClean="0"/>
              <a:t>ugovora </a:t>
            </a:r>
            <a:r>
              <a:rPr lang="hr-HR" dirty="0" smtClean="0"/>
              <a:t>te će uzeti u obzir mjerodavne običaje</a:t>
            </a:r>
            <a:r>
              <a:rPr lang="hr-HR" dirty="0" smtClean="0"/>
              <a:t>.</a:t>
            </a:r>
          </a:p>
          <a:p>
            <a:pPr marL="274320" lvl="1" indent="-274320">
              <a:spcBef>
                <a:spcPts val="580"/>
              </a:spcBef>
              <a:buClr>
                <a:schemeClr val="accent1"/>
              </a:buClr>
            </a:pPr>
            <a:r>
              <a:rPr lang="hr-HR" dirty="0" smtClean="0"/>
              <a:t>Moguće je izabrati i nedržavno pravo – </a:t>
            </a:r>
            <a:r>
              <a:rPr lang="hr-HR" i="1" dirty="0" err="1" smtClean="0"/>
              <a:t>lex</a:t>
            </a:r>
            <a:r>
              <a:rPr lang="hr-HR" i="1" dirty="0" smtClean="0"/>
              <a:t> </a:t>
            </a:r>
            <a:r>
              <a:rPr lang="hr-HR" i="1" dirty="0" err="1" smtClean="0"/>
              <a:t>mercatoria</a:t>
            </a:r>
            <a:endParaRPr lang="hr-HR" i="1"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Načela postupka</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hr-HR" dirty="0" smtClean="0"/>
              <a:t>Načelo kontradiktornosti</a:t>
            </a:r>
          </a:p>
          <a:p>
            <a:pPr lvl="1" algn="just"/>
            <a:r>
              <a:rPr lang="hr-HR" dirty="0" smtClean="0"/>
              <a:t>Strankama treba omogućiti da se izjasne o navodima i zahtjevima protivne stranke. (</a:t>
            </a:r>
            <a:r>
              <a:rPr lang="hr-HR" dirty="0" err="1" smtClean="0"/>
              <a:t>čl</a:t>
            </a:r>
            <a:r>
              <a:rPr lang="hr-HR" dirty="0" smtClean="0"/>
              <a:t>. 17/2 ZA)</a:t>
            </a:r>
          </a:p>
          <a:p>
            <a:pPr lvl="1" algn="just"/>
            <a:r>
              <a:rPr lang="hr-HR" dirty="0" smtClean="0"/>
              <a:t>Sve podneske, isprave ili druge informacije koje jedna stranka preda arbitražnom sudu dostavit će se drugoj stranci. Strankama će se dostaviti svaki izvještaj vještaka ili dokazna isprava na kojoj bi arbitražni sud mogao zasnovati svoju odluku. (</a:t>
            </a:r>
            <a:r>
              <a:rPr lang="hr-HR" dirty="0" err="1" smtClean="0"/>
              <a:t>čl</a:t>
            </a:r>
            <a:r>
              <a:rPr lang="hr-HR" dirty="0" smtClean="0"/>
              <a:t>. 23/4 ZA)</a:t>
            </a:r>
          </a:p>
          <a:p>
            <a:pPr algn="just"/>
            <a:r>
              <a:rPr lang="hr-HR" dirty="0" smtClean="0"/>
              <a:t>Načelo otvorenog suđenja (</a:t>
            </a:r>
            <a:r>
              <a:rPr lang="hr-HR" dirty="0" err="1" smtClean="0"/>
              <a:t>čl</a:t>
            </a:r>
            <a:r>
              <a:rPr lang="hr-HR" dirty="0" smtClean="0"/>
              <a:t>. 17/2 ZA)</a:t>
            </a:r>
          </a:p>
          <a:p>
            <a:pPr lvl="1" algn="just"/>
            <a:r>
              <a:rPr lang="hr-HR" dirty="0" smtClean="0"/>
              <a:t>U mjeri u kojoj je to potrebno i moguće, arbitri će, u svrhu ostvarenja odredaba stavka 1. i 2. ovoga članka, nastojati strankama iznijeti svoja shvaćanja te dati prikladna objašnjenja kako bi se zajedno sa strankama razmotrila sva od­lučna </a:t>
            </a:r>
            <a:r>
              <a:rPr lang="hr-HR" dirty="0" err="1" smtClean="0"/>
              <a:t>činje</a:t>
            </a:r>
            <a:r>
              <a:rPr lang="hr-HR" dirty="0" smtClean="0"/>
              <a:t>­</a:t>
            </a:r>
            <a:r>
              <a:rPr lang="hr-HR" dirty="0" err="1" smtClean="0"/>
              <a:t>nična</a:t>
            </a:r>
            <a:r>
              <a:rPr lang="hr-HR" dirty="0" smtClean="0"/>
              <a:t> i pravna pitanja spora. Načelo usmenosti (</a:t>
            </a:r>
            <a:r>
              <a:rPr lang="hr-HR" dirty="0" err="1" smtClean="0"/>
              <a:t>čl</a:t>
            </a:r>
            <a:r>
              <a:rPr lang="hr-HR" dirty="0" smtClean="0"/>
              <a:t>. 23 ZA)</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Načela postupka</a:t>
            </a:r>
            <a:endParaRPr lang="en-US" dirty="0"/>
          </a:p>
        </p:txBody>
      </p:sp>
      <p:sp>
        <p:nvSpPr>
          <p:cNvPr id="3" name="Content Placeholder 2"/>
          <p:cNvSpPr>
            <a:spLocks noGrp="1"/>
          </p:cNvSpPr>
          <p:nvPr>
            <p:ph sz="quarter" idx="1"/>
          </p:nvPr>
        </p:nvSpPr>
        <p:spPr/>
        <p:txBody>
          <a:bodyPr/>
          <a:lstStyle/>
          <a:p>
            <a:pPr algn="just"/>
            <a:r>
              <a:rPr lang="hr-HR" dirty="0" smtClean="0"/>
              <a:t>Načelo (isključenja) javnosti, načelo tajnosti (</a:t>
            </a:r>
            <a:r>
              <a:rPr lang="hr-HR" dirty="0" err="1" smtClean="0"/>
              <a:t>čl</a:t>
            </a:r>
            <a:r>
              <a:rPr lang="hr-HR" dirty="0" smtClean="0"/>
              <a:t>. 23/5 ZA)</a:t>
            </a:r>
          </a:p>
          <a:p>
            <a:pPr lvl="1" algn="just"/>
            <a:r>
              <a:rPr lang="hr-HR" dirty="0" smtClean="0"/>
              <a:t>Ako se stranke drukčije ne sporazume, arbitražni postupak nije javan.</a:t>
            </a:r>
            <a:endParaRPr lang="en-US" dirty="0" smtClean="0"/>
          </a:p>
          <a:p>
            <a:pPr algn="just"/>
            <a:r>
              <a:rPr lang="hr-HR" dirty="0" smtClean="0"/>
              <a:t>Načelo usmenosti – ograničeno (</a:t>
            </a:r>
            <a:r>
              <a:rPr lang="hr-HR" dirty="0" err="1" smtClean="0"/>
              <a:t>čl</a:t>
            </a:r>
            <a:r>
              <a:rPr lang="hr-HR" dirty="0" smtClean="0"/>
              <a:t>. 23/1 ZA)</a:t>
            </a:r>
          </a:p>
          <a:p>
            <a:pPr lvl="1" algn="just"/>
            <a:r>
              <a:rPr lang="vi-VN" dirty="0" smtClean="0"/>
              <a:t> Ako se stranke nisu drukčije sporazumjele, arbitražni sud odlučit će hoće li zakazati i održati raspravu radi izvođenja dokaza ili radi usmenog </a:t>
            </a:r>
            <a:r>
              <a:rPr lang="vi-VN" dirty="0" smtClean="0"/>
              <a:t>raspravljanja</a:t>
            </a:r>
            <a:r>
              <a:rPr lang="vi-VN" dirty="0" smtClean="0"/>
              <a:t>, ili će se postupak voditi na temelju isprava.</a:t>
            </a:r>
            <a:r>
              <a:rPr lang="hr-HR"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Početak arbitražnog postupka</a:t>
            </a:r>
            <a:endParaRPr lang="en-US" dirty="0"/>
          </a:p>
        </p:txBody>
      </p:sp>
      <p:sp>
        <p:nvSpPr>
          <p:cNvPr id="3" name="Content Placeholder 2"/>
          <p:cNvSpPr>
            <a:spLocks noGrp="1"/>
          </p:cNvSpPr>
          <p:nvPr>
            <p:ph sz="quarter" idx="1"/>
          </p:nvPr>
        </p:nvSpPr>
        <p:spPr/>
        <p:txBody>
          <a:bodyPr>
            <a:normAutofit fontScale="92500"/>
          </a:bodyPr>
          <a:lstStyle/>
          <a:p>
            <a:r>
              <a:rPr lang="hr-HR" dirty="0" smtClean="0"/>
              <a:t>Sporazum stranaka</a:t>
            </a:r>
          </a:p>
          <a:p>
            <a:r>
              <a:rPr lang="hr-HR" dirty="0" smtClean="0"/>
              <a:t>Ako sporazuma nema</a:t>
            </a:r>
          </a:p>
          <a:p>
            <a:pPr lvl="1"/>
            <a:r>
              <a:rPr lang="hr-HR" dirty="0" smtClean="0"/>
              <a:t>Institucionalna arbitraža– onog dana kad ta arbitražna ustanova primi tužbu,</a:t>
            </a:r>
          </a:p>
          <a:p>
            <a:pPr lvl="1"/>
            <a:r>
              <a:rPr lang="hr-HR" dirty="0" smtClean="0"/>
              <a:t>Ad </a:t>
            </a:r>
            <a:r>
              <a:rPr lang="hr-HR" dirty="0" err="1" smtClean="0"/>
              <a:t>hoc</a:t>
            </a:r>
            <a:r>
              <a:rPr lang="hr-HR" dirty="0" smtClean="0"/>
              <a:t> arbitraža - onoga dana kad tuženik primi:</a:t>
            </a:r>
          </a:p>
          <a:p>
            <a:pPr lvl="2"/>
            <a:r>
              <a:rPr lang="hr-HR" dirty="0" smtClean="0"/>
              <a:t>obavijest o tome da je protivna stranka imenovala arbitra ili predložila arbitra pojedinca</a:t>
            </a:r>
          </a:p>
          <a:p>
            <a:pPr lvl="2"/>
            <a:r>
              <a:rPr lang="hr-HR" dirty="0" smtClean="0"/>
              <a:t> poziv da imenuje drugoga arbitra ili da se izjasni o predloženom arbitru pojedincu </a:t>
            </a:r>
          </a:p>
          <a:p>
            <a:pPr lvl="2"/>
            <a:r>
              <a:rPr lang="hr-HR" dirty="0" smtClean="0"/>
              <a:t>tužbu kojom se spor iznosi pred arbitražni sud</a:t>
            </a:r>
          </a:p>
          <a:p>
            <a:r>
              <a:rPr lang="hr-HR" dirty="0" smtClean="0"/>
              <a:t>Stranke mogu ugovoriti neki </a:t>
            </a:r>
            <a:r>
              <a:rPr lang="hr-HR" dirty="0" err="1" smtClean="0"/>
              <a:t>predarbitražni</a:t>
            </a:r>
            <a:r>
              <a:rPr lang="hr-HR" dirty="0" smtClean="0"/>
              <a:t> postupak kao uvjet za pokretanje arbitražnog postupka (mirenje, </a:t>
            </a:r>
            <a:r>
              <a:rPr lang="hr-HR" dirty="0" err="1" smtClean="0"/>
              <a:t>fact</a:t>
            </a:r>
            <a:r>
              <a:rPr lang="hr-HR" dirty="0" smtClean="0"/>
              <a:t> </a:t>
            </a:r>
            <a:r>
              <a:rPr lang="hr-HR" dirty="0" err="1" smtClean="0"/>
              <a:t>finding</a:t>
            </a:r>
            <a:r>
              <a:rPr lang="hr-HR"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Tužba i odgovor na tužbu</a:t>
            </a:r>
            <a:endParaRPr lang="en-US" dirty="0"/>
          </a:p>
        </p:txBody>
      </p:sp>
      <p:sp>
        <p:nvSpPr>
          <p:cNvPr id="3" name="Content Placeholder 2"/>
          <p:cNvSpPr>
            <a:spLocks noGrp="1"/>
          </p:cNvSpPr>
          <p:nvPr>
            <p:ph sz="quarter" idx="1"/>
          </p:nvPr>
        </p:nvSpPr>
        <p:spPr/>
        <p:txBody>
          <a:bodyPr>
            <a:normAutofit fontScale="85000" lnSpcReduction="20000"/>
          </a:bodyPr>
          <a:lstStyle/>
          <a:p>
            <a:r>
              <a:rPr lang="hr-HR" dirty="0" smtClean="0"/>
              <a:t>Sporazum stranaka</a:t>
            </a:r>
          </a:p>
          <a:p>
            <a:r>
              <a:rPr lang="hr-HR" dirty="0" smtClean="0"/>
              <a:t>Ako ga nema:</a:t>
            </a:r>
          </a:p>
          <a:p>
            <a:pPr lvl="1"/>
            <a:r>
              <a:rPr lang="hr-HR" dirty="0" smtClean="0"/>
              <a:t>Tužitelj u tužbi treba iznijeti </a:t>
            </a:r>
            <a:r>
              <a:rPr lang="hr-HR" b="1" dirty="0" smtClean="0"/>
              <a:t>činjenične tvrdnje </a:t>
            </a:r>
            <a:r>
              <a:rPr lang="hr-HR" dirty="0" smtClean="0"/>
              <a:t>na kojima temelji svoje zahtjeve, </a:t>
            </a:r>
            <a:r>
              <a:rPr lang="hr-HR" b="1" dirty="0" smtClean="0"/>
              <a:t>sporna pitanja </a:t>
            </a:r>
            <a:r>
              <a:rPr lang="hr-HR" dirty="0" smtClean="0"/>
              <a:t>i </a:t>
            </a:r>
            <a:r>
              <a:rPr lang="hr-HR" b="1" dirty="0" smtClean="0"/>
              <a:t>tužbeni zahtjev</a:t>
            </a:r>
            <a:endParaRPr lang="hr-HR" dirty="0" smtClean="0"/>
          </a:p>
          <a:p>
            <a:pPr lvl="1"/>
            <a:r>
              <a:rPr lang="hr-HR" dirty="0" smtClean="0"/>
              <a:t>Tuženik u odgovoru na tužbu treba iznijeti </a:t>
            </a:r>
            <a:r>
              <a:rPr lang="hr-HR" b="1" dirty="0" smtClean="0"/>
              <a:t>svoju obranu u pogledu tih tužiteljevih navoda, prijedloga i zahtjeva</a:t>
            </a:r>
            <a:endParaRPr lang="hr-HR" dirty="0" smtClean="0"/>
          </a:p>
          <a:p>
            <a:r>
              <a:rPr lang="hr-HR" dirty="0" smtClean="0"/>
              <a:t>Zagrebačka pravila (</a:t>
            </a:r>
            <a:r>
              <a:rPr lang="hr-HR" dirty="0" err="1" smtClean="0"/>
              <a:t>čl</a:t>
            </a:r>
            <a:r>
              <a:rPr lang="hr-HR" dirty="0" smtClean="0"/>
              <a:t>. 13)</a:t>
            </a:r>
          </a:p>
          <a:p>
            <a:r>
              <a:rPr lang="hr-HR" dirty="0" smtClean="0"/>
              <a:t>Tužba mora sadržavati:</a:t>
            </a:r>
          </a:p>
          <a:p>
            <a:pPr lvl="1"/>
            <a:r>
              <a:rPr lang="en-US" dirty="0" smtClean="0"/>
              <a:t>a) </a:t>
            </a:r>
            <a:r>
              <a:rPr lang="en-US" dirty="0" err="1" smtClean="0"/>
              <a:t>imena</a:t>
            </a:r>
            <a:r>
              <a:rPr lang="en-US" dirty="0" smtClean="0"/>
              <a:t> </a:t>
            </a:r>
            <a:r>
              <a:rPr lang="en-US" dirty="0" err="1" smtClean="0"/>
              <a:t>i</a:t>
            </a:r>
            <a:r>
              <a:rPr lang="en-US" dirty="0" smtClean="0"/>
              <a:t> </a:t>
            </a:r>
            <a:r>
              <a:rPr lang="en-US" dirty="0" err="1" smtClean="0"/>
              <a:t>adrese</a:t>
            </a:r>
            <a:r>
              <a:rPr lang="en-US" dirty="0" smtClean="0"/>
              <a:t> </a:t>
            </a:r>
            <a:r>
              <a:rPr lang="en-US" dirty="0" err="1" smtClean="0"/>
              <a:t>stranaka</a:t>
            </a:r>
            <a:r>
              <a:rPr lang="en-US" dirty="0" smtClean="0"/>
              <a:t>,</a:t>
            </a:r>
          </a:p>
          <a:p>
            <a:pPr lvl="1"/>
            <a:r>
              <a:rPr lang="en-US" dirty="0" smtClean="0"/>
              <a:t>b) </a:t>
            </a:r>
            <a:r>
              <a:rPr lang="en-US" dirty="0" err="1" smtClean="0"/>
              <a:t>tužbeni</a:t>
            </a:r>
            <a:r>
              <a:rPr lang="en-US" dirty="0" smtClean="0"/>
              <a:t> </a:t>
            </a:r>
            <a:r>
              <a:rPr lang="en-US" dirty="0" err="1" smtClean="0"/>
              <a:t>zahtjev</a:t>
            </a:r>
            <a:r>
              <a:rPr lang="en-US" dirty="0" smtClean="0"/>
              <a:t>,</a:t>
            </a:r>
          </a:p>
          <a:p>
            <a:pPr lvl="1"/>
            <a:r>
              <a:rPr lang="pt-BR" dirty="0" smtClean="0"/>
              <a:t>c) navode o činjenicama na kojima se zasniva tužbeni</a:t>
            </a:r>
            <a:r>
              <a:rPr lang="hr-HR" dirty="0" smtClean="0"/>
              <a:t> </a:t>
            </a:r>
            <a:r>
              <a:rPr lang="en-US" dirty="0" err="1" smtClean="0"/>
              <a:t>zahtjev</a:t>
            </a:r>
            <a:r>
              <a:rPr lang="en-US" dirty="0" smtClean="0"/>
              <a:t>,</a:t>
            </a:r>
          </a:p>
          <a:p>
            <a:pPr lvl="1"/>
            <a:r>
              <a:rPr lang="en-US" dirty="0" smtClean="0"/>
              <a:t>d) </a:t>
            </a:r>
            <a:r>
              <a:rPr lang="en-US" dirty="0" err="1" smtClean="0"/>
              <a:t>navode</a:t>
            </a:r>
            <a:r>
              <a:rPr lang="en-US" dirty="0" smtClean="0"/>
              <a:t> </a:t>
            </a:r>
            <a:r>
              <a:rPr lang="en-US" dirty="0" err="1" smtClean="0"/>
              <a:t>i</a:t>
            </a:r>
            <a:r>
              <a:rPr lang="en-US" dirty="0" smtClean="0"/>
              <a:t> </a:t>
            </a:r>
            <a:r>
              <a:rPr lang="en-US" dirty="0" err="1" smtClean="0"/>
              <a:t>prijedloge</a:t>
            </a:r>
            <a:r>
              <a:rPr lang="en-US" dirty="0" smtClean="0"/>
              <a:t> o </a:t>
            </a:r>
            <a:r>
              <a:rPr lang="en-US" dirty="0" err="1" smtClean="0"/>
              <a:t>dokazima</a:t>
            </a:r>
            <a:r>
              <a:rPr lang="en-US" dirty="0" smtClean="0"/>
              <a:t>,</a:t>
            </a:r>
          </a:p>
          <a:p>
            <a:pPr lvl="1"/>
            <a:r>
              <a:rPr lang="en-US" dirty="0" smtClean="0"/>
              <a:t>e) </a:t>
            </a:r>
            <a:r>
              <a:rPr lang="en-US" dirty="0" err="1" smtClean="0"/>
              <a:t>navode</a:t>
            </a:r>
            <a:r>
              <a:rPr lang="en-US" dirty="0" smtClean="0"/>
              <a:t> o </a:t>
            </a:r>
            <a:r>
              <a:rPr lang="en-US" dirty="0" err="1" smtClean="0"/>
              <a:t>arbitražnom</a:t>
            </a:r>
            <a:r>
              <a:rPr lang="en-US" dirty="0" smtClean="0"/>
              <a:t> </a:t>
            </a:r>
            <a:r>
              <a:rPr lang="en-US" dirty="0" err="1" smtClean="0"/>
              <a:t>sporazumu</a:t>
            </a:r>
            <a:r>
              <a:rPr lang="en-US" dirty="0" smtClean="0"/>
              <a:t>, </a:t>
            </a:r>
            <a:r>
              <a:rPr lang="en-US" dirty="0" err="1" smtClean="0"/>
              <a:t>ako</a:t>
            </a:r>
            <a:r>
              <a:rPr lang="en-US" dirty="0" smtClean="0"/>
              <a:t> je </a:t>
            </a:r>
            <a:r>
              <a:rPr lang="en-US" dirty="0" err="1" smtClean="0"/>
              <a:t>sklopljen</a:t>
            </a:r>
            <a:r>
              <a:rPr lang="en-US" dirty="0" smtClean="0"/>
              <a:t>,</a:t>
            </a:r>
          </a:p>
          <a:p>
            <a:pPr lvl="1"/>
            <a:r>
              <a:rPr lang="pt-BR" dirty="0" smtClean="0"/>
              <a:t>f) navode o imenovanju arbitra,</a:t>
            </a:r>
          </a:p>
          <a:p>
            <a:pPr lvl="1"/>
            <a:r>
              <a:rPr lang="pl-PL" dirty="0" smtClean="0"/>
              <a:t>g) oznaku vrijednosti predmeta spora.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Tužba i odgovor na tužbu</a:t>
            </a:r>
            <a:endParaRPr lang="en-US" dirty="0"/>
          </a:p>
        </p:txBody>
      </p:sp>
      <p:sp>
        <p:nvSpPr>
          <p:cNvPr id="3" name="Content Placeholder 2"/>
          <p:cNvSpPr>
            <a:spLocks noGrp="1"/>
          </p:cNvSpPr>
          <p:nvPr>
            <p:ph sz="quarter" idx="1"/>
          </p:nvPr>
        </p:nvSpPr>
        <p:spPr/>
        <p:txBody>
          <a:bodyPr/>
          <a:lstStyle/>
          <a:p>
            <a:r>
              <a:rPr lang="hr-HR" dirty="0" smtClean="0"/>
              <a:t>Izmjena tužbe</a:t>
            </a:r>
          </a:p>
          <a:p>
            <a:pPr marL="548640" lvl="2" indent="-274320">
              <a:spcBef>
                <a:spcPts val="580"/>
              </a:spcBef>
              <a:buClr>
                <a:schemeClr val="accent1"/>
              </a:buClr>
            </a:pPr>
            <a:r>
              <a:rPr lang="hr-HR" sz="2400" dirty="0" smtClean="0"/>
              <a:t>Ako se stranke nisu drukčije sporazumjele, svaka stranka može u tijeku postupka izmijeniti ili dopuniti svoju tužbu ili odgovor na tužbu, osim ako arbitražni sud smatra da nije svrhovito dopustiti takve izmjene, vodeći računa o odugovlačenju koje bi moglo uzrokovati njihovo zakašnjelo poduzimanje.</a:t>
            </a:r>
            <a:endParaRPr lang="en-US" sz="2400" dirty="0" smtClean="0"/>
          </a:p>
          <a:p>
            <a:r>
              <a:rPr lang="hr-HR" dirty="0" smtClean="0"/>
              <a:t>Povlačenje tužbe</a:t>
            </a:r>
          </a:p>
          <a:p>
            <a:pPr lvl="1"/>
            <a:r>
              <a:rPr lang="hr-HR" dirty="0" smtClean="0"/>
              <a:t>Uz suglasnost tuženika, osim ako arbitražni sud smatra da tuženik ima opravdani pravni interes da se donese konačni pravorijek o sporu.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Nedostaci tužbe i odgovora na tužbu</a:t>
            </a:r>
            <a:endParaRPr lang="en-US" dirty="0"/>
          </a:p>
        </p:txBody>
      </p:sp>
      <p:sp>
        <p:nvSpPr>
          <p:cNvPr id="3" name="Content Placeholder 2"/>
          <p:cNvSpPr>
            <a:spLocks noGrp="1"/>
          </p:cNvSpPr>
          <p:nvPr>
            <p:ph sz="quarter" idx="1"/>
          </p:nvPr>
        </p:nvSpPr>
        <p:spPr/>
        <p:txBody>
          <a:bodyPr>
            <a:normAutofit/>
          </a:bodyPr>
          <a:lstStyle/>
          <a:p>
            <a:r>
              <a:rPr lang="vi-VN" dirty="0" smtClean="0"/>
              <a:t>Ako se stranke nisu drukčije sporazumjele te ako, bez navođenja opravdanih razloga:</a:t>
            </a:r>
          </a:p>
          <a:p>
            <a:r>
              <a:rPr lang="vi-VN" dirty="0" smtClean="0"/>
              <a:t>1) tužitelj ne podnese svoju tužbu u skladu s odredbama članka 22. stavka 1. ovoga Zakona, arbitražni sud </a:t>
            </a:r>
            <a:r>
              <a:rPr lang="vi-VN" b="1" dirty="0" smtClean="0"/>
              <a:t>obustavit će postupak</a:t>
            </a:r>
            <a:r>
              <a:rPr lang="vi-VN" dirty="0" smtClean="0"/>
              <a:t>,</a:t>
            </a:r>
          </a:p>
          <a:p>
            <a:r>
              <a:rPr lang="vi-VN" dirty="0" smtClean="0"/>
              <a:t>2) tuženik ne podnese svoj odgovor na tužbu u skladu s odredbama članka 22. stavka 1. ovoga Zakona, arbitražni sud će nastaviti postupak, </a:t>
            </a:r>
            <a:r>
              <a:rPr lang="vi-VN" b="1" dirty="0" smtClean="0"/>
              <a:t>ali se neće smatrati da samo propuštanje znači priznanje tužiteljevih navoda</a:t>
            </a:r>
            <a:endParaRPr lang="vi-VN"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2542</TotalTime>
  <Words>3719</Words>
  <Application>Microsoft Office PowerPoint</Application>
  <PresentationFormat>On-screen Show (4:3)</PresentationFormat>
  <Paragraphs>273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Equity</vt:lpstr>
      <vt:lpstr>Arbitražni postupak i mjerodavno pravo</vt:lpstr>
      <vt:lpstr>Sadržaj prezentacije</vt:lpstr>
      <vt:lpstr>Načela postupka</vt:lpstr>
      <vt:lpstr>Načela postupka</vt:lpstr>
      <vt:lpstr>Načela postupka</vt:lpstr>
      <vt:lpstr>Početak arbitražnog postupka</vt:lpstr>
      <vt:lpstr>Tužba i odgovor na tužbu</vt:lpstr>
      <vt:lpstr>Tužba i odgovor na tužbu</vt:lpstr>
      <vt:lpstr>Nedostaci tužbe i odgovora na tužbu</vt:lpstr>
      <vt:lpstr>Osnivanje arbitražnog tribunala</vt:lpstr>
      <vt:lpstr>Postupak imenovanja arbitara</vt:lpstr>
      <vt:lpstr>Postupak imenovanja arbitara</vt:lpstr>
      <vt:lpstr>Postupak imenovanja arbitara – ovlaštenik za imenovanje</vt:lpstr>
      <vt:lpstr>Osnivanje arbitražnog suda Suparničari</vt:lpstr>
      <vt:lpstr>Arbitri</vt:lpstr>
      <vt:lpstr>Prava i obveze arbitara</vt:lpstr>
      <vt:lpstr>Prava i obveze arbitara</vt:lpstr>
      <vt:lpstr>Izuzeće arbitra- čl. 12 ZA</vt:lpstr>
      <vt:lpstr>Izuzeće arbitra- čl. 12 ZA - Postupak</vt:lpstr>
      <vt:lpstr>Izuzeće arbitra i pravo na pravično suđenje - praksa USRH (U-III/3000/2007)</vt:lpstr>
      <vt:lpstr>Neobavljanje dužnosti arbitra</vt:lpstr>
      <vt:lpstr>Nadležnost arbitražnog suda</vt:lpstr>
      <vt:lpstr>Nadležnost arbitražnog suda</vt:lpstr>
      <vt:lpstr>Nadležnost arbitražnog suda – postupanje državnog suda – čl. 42. ZA</vt:lpstr>
      <vt:lpstr>Nadležnost arbitražnog suda – sudska praksa</vt:lpstr>
      <vt:lpstr>Nadležnost arbitražnog suda – sudska praksa</vt:lpstr>
      <vt:lpstr>Nadležnost arbitražnog suda – sudska praksa</vt:lpstr>
      <vt:lpstr>Arbitražni postupak</vt:lpstr>
      <vt:lpstr>Mjesto arbitraže – čl. 19. ZA</vt:lpstr>
      <vt:lpstr>Jezik arbitraže – Čl. 21. ZA</vt:lpstr>
      <vt:lpstr>Usmeni i pismeni postupak – Čl. 23. ZA</vt:lpstr>
      <vt:lpstr>Svjedoci – čl. 25. ZA</vt:lpstr>
      <vt:lpstr>Vještaci – Čl. 26. ZA</vt:lpstr>
      <vt:lpstr>Uloga suda tijekom arbitražnog postupka</vt:lpstr>
      <vt:lpstr>Privremene mjere </vt:lpstr>
      <vt:lpstr>Privremene mjere – sudska praksa</vt:lpstr>
      <vt:lpstr>Mjerodavno pravo u arbitraži</vt:lpstr>
      <vt:lpstr>Pravo mjerodavno za bit spora– lex causae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Settlement of Disputes Through Arbitration and Mediation</dc:title>
  <dc:creator>TENA</dc:creator>
  <cp:lastModifiedBy>TENA</cp:lastModifiedBy>
  <cp:revision>123</cp:revision>
  <dcterms:created xsi:type="dcterms:W3CDTF">2013-10-28T08:57:35Z</dcterms:created>
  <dcterms:modified xsi:type="dcterms:W3CDTF">2014-11-17T15:43:36Z</dcterms:modified>
</cp:coreProperties>
</file>