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68" r:id="rId14"/>
    <p:sldId id="269" r:id="rId15"/>
    <p:sldId id="270" r:id="rId16"/>
    <p:sldId id="271" r:id="rId17"/>
    <p:sldId id="272" r:id="rId18"/>
    <p:sldId id="273" r:id="rId19"/>
    <p:sldId id="274" r:id="rId20"/>
    <p:sldId id="275" r:id="rId21"/>
    <p:sldId id="276" r:id="rId22"/>
    <p:sldId id="298" r:id="rId23"/>
    <p:sldId id="278" r:id="rId24"/>
    <p:sldId id="297" r:id="rId25"/>
    <p:sldId id="279" r:id="rId26"/>
    <p:sldId id="281" r:id="rId27"/>
    <p:sldId id="282" r:id="rId28"/>
    <p:sldId id="283" r:id="rId29"/>
    <p:sldId id="284" r:id="rId30"/>
    <p:sldId id="285" r:id="rId31"/>
    <p:sldId id="286" r:id="rId32"/>
    <p:sldId id="287" r:id="rId33"/>
    <p:sldId id="288" r:id="rId34"/>
    <p:sldId id="289" r:id="rId35"/>
    <p:sldId id="290" r:id="rId36"/>
    <p:sldId id="295" r:id="rId37"/>
    <p:sldId id="291" r:id="rId38"/>
    <p:sldId id="296" r:id="rId39"/>
    <p:sldId id="293" r:id="rId40"/>
    <p:sldId id="294"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11/8/2018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11/8/2018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t>Administrative</a:t>
            </a:r>
            <a:r>
              <a:rPr lang="hr-HR" dirty="0" smtClean="0"/>
              <a:t> </a:t>
            </a:r>
            <a:r>
              <a:rPr lang="hr-HR" dirty="0" err="1" smtClean="0"/>
              <a:t>ethics</a:t>
            </a:r>
            <a:endParaRPr lang="en-US" dirty="0"/>
          </a:p>
        </p:txBody>
      </p:sp>
      <p:sp>
        <p:nvSpPr>
          <p:cNvPr id="3" name="Subtitle 2"/>
          <p:cNvSpPr>
            <a:spLocks noGrp="1"/>
          </p:cNvSpPr>
          <p:nvPr>
            <p:ph type="subTitle" idx="1"/>
          </p:nvPr>
        </p:nvSpPr>
        <p:spPr/>
        <p:txBody>
          <a:bodyPr/>
          <a:lstStyle/>
          <a:p>
            <a:r>
              <a:rPr lang="hr-HR" dirty="0" err="1" smtClean="0"/>
              <a:t>Unit</a:t>
            </a:r>
            <a:r>
              <a:rPr lang="hr-HR" dirty="0" smtClean="0"/>
              <a:t> 15</a:t>
            </a:r>
            <a:endParaRPr lang="en-US" dirty="0"/>
          </a:p>
        </p:txBody>
      </p:sp>
    </p:spTree>
    <p:extLst>
      <p:ext uri="{BB962C8B-B14F-4D97-AF65-F5344CB8AC3E}">
        <p14:creationId xmlns:p14="http://schemas.microsoft.com/office/powerpoint/2010/main" val="1870232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r>
              <a:rPr lang="hr-HR" dirty="0" smtClean="0"/>
              <a:t> </a:t>
            </a:r>
            <a:r>
              <a:rPr lang="hr-HR" dirty="0" err="1" smtClean="0"/>
              <a:t>requirements</a:t>
            </a:r>
            <a:r>
              <a:rPr lang="hr-HR" dirty="0" smtClean="0"/>
              <a:t> </a:t>
            </a:r>
            <a:r>
              <a:rPr lang="hr-HR" dirty="0" err="1" smtClean="0"/>
              <a:t>of</a:t>
            </a:r>
            <a:r>
              <a:rPr lang="hr-HR" dirty="0" smtClean="0"/>
              <a:t> </a:t>
            </a:r>
            <a:r>
              <a:rPr lang="hr-HR" dirty="0" err="1" smtClean="0"/>
              <a:t>administrative</a:t>
            </a:r>
            <a:r>
              <a:rPr lang="hr-HR" dirty="0" smtClean="0"/>
              <a:t> </a:t>
            </a:r>
            <a:r>
              <a:rPr lang="hr-HR" dirty="0" err="1" smtClean="0"/>
              <a:t>ethics</a:t>
            </a:r>
            <a:endParaRPr lang="en-US" dirty="0"/>
          </a:p>
        </p:txBody>
      </p:sp>
      <p:sp>
        <p:nvSpPr>
          <p:cNvPr id="3" name="Content Placeholder 2"/>
          <p:cNvSpPr>
            <a:spLocks noGrp="1"/>
          </p:cNvSpPr>
          <p:nvPr>
            <p:ph idx="1"/>
          </p:nvPr>
        </p:nvSpPr>
        <p:spPr/>
        <p:txBody>
          <a:bodyPr/>
          <a:lstStyle/>
          <a:p>
            <a:r>
              <a:rPr lang="en-GB" dirty="0"/>
              <a:t>Public administrators should </a:t>
            </a:r>
            <a:r>
              <a:rPr lang="en-GB" dirty="0" smtClean="0"/>
              <a:t>not</a:t>
            </a:r>
            <a:r>
              <a:rPr lang="hr-HR" dirty="0" smtClean="0"/>
              <a:t>: </a:t>
            </a:r>
          </a:p>
          <a:p>
            <a:r>
              <a:rPr lang="en-GB" dirty="0" smtClean="0"/>
              <a:t>lie</a:t>
            </a:r>
            <a:r>
              <a:rPr lang="en-GB" dirty="0"/>
              <a:t>, </a:t>
            </a:r>
            <a:endParaRPr lang="hr-HR" dirty="0" smtClean="0"/>
          </a:p>
          <a:p>
            <a:r>
              <a:rPr lang="en-GB" dirty="0" smtClean="0"/>
              <a:t>withhold </a:t>
            </a:r>
            <a:r>
              <a:rPr lang="en-GB" dirty="0"/>
              <a:t>information, or </a:t>
            </a:r>
            <a:endParaRPr lang="hr-HR" dirty="0" smtClean="0"/>
          </a:p>
          <a:p>
            <a:r>
              <a:rPr lang="en-GB" dirty="0" smtClean="0"/>
              <a:t>put </a:t>
            </a:r>
            <a:r>
              <a:rPr lang="en-GB" dirty="0"/>
              <a:t>their own interests above serving the public. </a:t>
            </a:r>
            <a:endParaRPr lang="hr-HR" dirty="0"/>
          </a:p>
          <a:p>
            <a:endParaRPr lang="en-US" dirty="0"/>
          </a:p>
        </p:txBody>
      </p:sp>
    </p:spTree>
    <p:extLst>
      <p:ext uri="{BB962C8B-B14F-4D97-AF65-F5344CB8AC3E}">
        <p14:creationId xmlns:p14="http://schemas.microsoft.com/office/powerpoint/2010/main" val="4284044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Administrative</a:t>
            </a:r>
            <a:r>
              <a:rPr lang="hr-HR" dirty="0" smtClean="0"/>
              <a:t> </a:t>
            </a:r>
            <a:r>
              <a:rPr lang="hr-HR" dirty="0" err="1" smtClean="0"/>
              <a:t>ethics</a:t>
            </a:r>
            <a:endParaRPr lang="en-US" dirty="0"/>
          </a:p>
        </p:txBody>
      </p:sp>
      <p:sp>
        <p:nvSpPr>
          <p:cNvPr id="3" name="Content Placeholder 2"/>
          <p:cNvSpPr>
            <a:spLocks noGrp="1"/>
          </p:cNvSpPr>
          <p:nvPr>
            <p:ph idx="1"/>
          </p:nvPr>
        </p:nvSpPr>
        <p:spPr/>
        <p:txBody>
          <a:bodyPr>
            <a:normAutofit/>
          </a:bodyPr>
          <a:lstStyle/>
          <a:p>
            <a:r>
              <a:rPr lang="en-GB" dirty="0"/>
              <a:t>They should be </a:t>
            </a:r>
            <a:r>
              <a:rPr lang="en-GB" b="1" dirty="0"/>
              <a:t>accountable</a:t>
            </a:r>
            <a:r>
              <a:rPr lang="en-GB" dirty="0"/>
              <a:t> to their superiors and to the public. </a:t>
            </a:r>
            <a:endParaRPr lang="hr-HR" dirty="0" smtClean="0"/>
          </a:p>
          <a:p>
            <a:r>
              <a:rPr lang="hr-HR" dirty="0"/>
              <a:t>W</a:t>
            </a:r>
            <a:r>
              <a:rPr lang="en-GB" dirty="0" err="1" smtClean="0"/>
              <a:t>ithout</a:t>
            </a:r>
            <a:r>
              <a:rPr lang="en-GB" dirty="0" smtClean="0"/>
              <a:t> </a:t>
            </a:r>
            <a:r>
              <a:rPr lang="en-GB" dirty="0"/>
              <a:t>even considering ethical theories or philosophy, it is possible to elaborate an extensive list of standards of right and wrong that prescribe what public servants ought to do based on a sense of duty. </a:t>
            </a:r>
            <a:endParaRPr lang="en-US" dirty="0"/>
          </a:p>
        </p:txBody>
      </p:sp>
    </p:spTree>
    <p:extLst>
      <p:ext uri="{BB962C8B-B14F-4D97-AF65-F5344CB8AC3E}">
        <p14:creationId xmlns:p14="http://schemas.microsoft.com/office/powerpoint/2010/main" val="3651942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Administrative</a:t>
            </a:r>
            <a:r>
              <a:rPr lang="hr-HR" dirty="0" smtClean="0"/>
              <a:t> </a:t>
            </a:r>
            <a:r>
              <a:rPr lang="hr-HR" dirty="0" err="1" smtClean="0"/>
              <a:t>ethics</a:t>
            </a:r>
            <a:endParaRPr lang="en-US" dirty="0"/>
          </a:p>
        </p:txBody>
      </p:sp>
      <p:sp>
        <p:nvSpPr>
          <p:cNvPr id="3" name="Content Placeholder 2"/>
          <p:cNvSpPr>
            <a:spLocks noGrp="1"/>
          </p:cNvSpPr>
          <p:nvPr>
            <p:ph idx="1"/>
          </p:nvPr>
        </p:nvSpPr>
        <p:spPr/>
        <p:txBody>
          <a:bodyPr/>
          <a:lstStyle/>
          <a:p>
            <a:r>
              <a:rPr lang="hr-HR" dirty="0"/>
              <a:t>D</a:t>
            </a:r>
            <a:r>
              <a:rPr lang="en-GB" dirty="0" err="1" smtClean="0"/>
              <a:t>uty</a:t>
            </a:r>
            <a:r>
              <a:rPr lang="en-GB" dirty="0" smtClean="0"/>
              <a:t>-based </a:t>
            </a:r>
            <a:r>
              <a:rPr lang="en-GB" dirty="0"/>
              <a:t>ethics </a:t>
            </a:r>
            <a:r>
              <a:rPr lang="hr-HR" dirty="0"/>
              <a:t>-</a:t>
            </a:r>
            <a:r>
              <a:rPr lang="en-GB" dirty="0" smtClean="0"/>
              <a:t> </a:t>
            </a:r>
            <a:r>
              <a:rPr lang="en-GB" dirty="0"/>
              <a:t>related to many important aspects of public service work. </a:t>
            </a:r>
            <a:r>
              <a:rPr lang="hr-HR" dirty="0"/>
              <a:t>T</a:t>
            </a:r>
            <a:r>
              <a:rPr lang="en-GB" dirty="0" smtClean="0"/>
              <a:t>his </a:t>
            </a:r>
            <a:r>
              <a:rPr lang="en-GB" dirty="0"/>
              <a:t>is the kind of ethical reasoning that students in public administration and persons entering public service start with. </a:t>
            </a:r>
            <a:endParaRPr lang="hr-HR" dirty="0"/>
          </a:p>
          <a:p>
            <a:endParaRPr lang="en-US" dirty="0"/>
          </a:p>
        </p:txBody>
      </p:sp>
    </p:spTree>
    <p:extLst>
      <p:ext uri="{BB962C8B-B14F-4D97-AF65-F5344CB8AC3E}">
        <p14:creationId xmlns:p14="http://schemas.microsoft.com/office/powerpoint/2010/main" val="3807122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Code of ethics</a:t>
            </a:r>
            <a:r>
              <a:rPr lang="hr-HR" dirty="0"/>
              <a:t/>
            </a:r>
            <a:br>
              <a:rPr lang="hr-HR" dirty="0"/>
            </a:br>
            <a:endParaRPr lang="en-US" dirty="0"/>
          </a:p>
        </p:txBody>
      </p:sp>
      <p:sp>
        <p:nvSpPr>
          <p:cNvPr id="3" name="Content Placeholder 2"/>
          <p:cNvSpPr>
            <a:spLocks noGrp="1"/>
          </p:cNvSpPr>
          <p:nvPr>
            <p:ph idx="1"/>
          </p:nvPr>
        </p:nvSpPr>
        <p:spPr/>
        <p:txBody>
          <a:bodyPr/>
          <a:lstStyle/>
          <a:p>
            <a:r>
              <a:rPr lang="hr-HR" dirty="0"/>
              <a:t>S</a:t>
            </a:r>
            <a:r>
              <a:rPr lang="en-GB" dirty="0" err="1" smtClean="0"/>
              <a:t>tandards</a:t>
            </a:r>
            <a:r>
              <a:rPr lang="en-GB" dirty="0" smtClean="0"/>
              <a:t> </a:t>
            </a:r>
            <a:r>
              <a:rPr lang="en-GB" dirty="0"/>
              <a:t>of professionalism that co-workers in the public sector can expect from each other — and the public can also expect the same from their leaders. </a:t>
            </a:r>
            <a:endParaRPr lang="hr-HR" dirty="0" smtClean="0"/>
          </a:p>
          <a:p>
            <a:r>
              <a:rPr lang="en-GB" dirty="0" smtClean="0"/>
              <a:t>With </a:t>
            </a:r>
            <a:r>
              <a:rPr lang="en-GB" dirty="0"/>
              <a:t>a strong code of ethics in public administration, leaders have the guidelines they need to carry out their tasks and inspire their employees to enforce laws in a professional and equitable manner.</a:t>
            </a:r>
            <a:endParaRPr lang="hr-HR" dirty="0"/>
          </a:p>
          <a:p>
            <a:endParaRPr lang="en-US" dirty="0"/>
          </a:p>
        </p:txBody>
      </p:sp>
    </p:spTree>
    <p:extLst>
      <p:ext uri="{BB962C8B-B14F-4D97-AF65-F5344CB8AC3E}">
        <p14:creationId xmlns:p14="http://schemas.microsoft.com/office/powerpoint/2010/main" val="1070659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Qualities of civil servants</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hr-HR" dirty="0" smtClean="0"/>
              <a:t>Civil </a:t>
            </a:r>
            <a:r>
              <a:rPr lang="hr-HR" dirty="0" err="1" smtClean="0"/>
              <a:t>servants</a:t>
            </a:r>
            <a:r>
              <a:rPr lang="hr-HR" dirty="0" smtClean="0"/>
              <a:t> </a:t>
            </a:r>
            <a:r>
              <a:rPr lang="en-GB" dirty="0" smtClean="0"/>
              <a:t>should </a:t>
            </a:r>
            <a:r>
              <a:rPr lang="en-GB" dirty="0"/>
              <a:t>be </a:t>
            </a:r>
            <a:r>
              <a:rPr lang="en-GB" b="1" dirty="0"/>
              <a:t>honest,</a:t>
            </a:r>
            <a:r>
              <a:rPr lang="en-GB" dirty="0"/>
              <a:t> i</a:t>
            </a:r>
            <a:r>
              <a:rPr lang="en-GB" b="1" dirty="0"/>
              <a:t>ndependent</a:t>
            </a:r>
            <a:r>
              <a:rPr lang="en-GB" dirty="0"/>
              <a:t>, </a:t>
            </a:r>
            <a:r>
              <a:rPr lang="en-GB" b="1" dirty="0"/>
              <a:t>competent</a:t>
            </a:r>
            <a:r>
              <a:rPr lang="en-GB" dirty="0"/>
              <a:t>, and committed to doing their best, and they should demonstrate </a:t>
            </a:r>
            <a:r>
              <a:rPr lang="en-GB" b="1" dirty="0" smtClean="0"/>
              <a:t>integrity</a:t>
            </a:r>
            <a:r>
              <a:rPr lang="hr-HR" dirty="0" smtClean="0"/>
              <a:t>: </a:t>
            </a:r>
            <a:r>
              <a:rPr lang="en-GB" b="1" i="1" dirty="0" smtClean="0"/>
              <a:t>virtues</a:t>
            </a:r>
            <a:r>
              <a:rPr lang="en-GB" b="1" dirty="0"/>
              <a:t>.</a:t>
            </a:r>
            <a:r>
              <a:rPr lang="en-GB" dirty="0"/>
              <a:t> </a:t>
            </a:r>
            <a:endParaRPr lang="hr-HR" dirty="0" smtClean="0"/>
          </a:p>
          <a:p>
            <a:r>
              <a:rPr lang="en-GB" dirty="0" smtClean="0"/>
              <a:t>They </a:t>
            </a:r>
            <a:r>
              <a:rPr lang="en-GB" dirty="0"/>
              <a:t>should treat all persons fairly and equally, observe the law, and follow the direction set by their leaders and their </a:t>
            </a:r>
            <a:r>
              <a:rPr lang="en-GB" dirty="0" smtClean="0"/>
              <a:t>organizations</a:t>
            </a:r>
            <a:r>
              <a:rPr lang="hr-HR" dirty="0"/>
              <a:t>:</a:t>
            </a:r>
            <a:r>
              <a:rPr lang="en-GB" dirty="0" smtClean="0"/>
              <a:t> </a:t>
            </a:r>
            <a:r>
              <a:rPr lang="en-GB" b="1" i="1" dirty="0"/>
              <a:t>principles</a:t>
            </a:r>
            <a:r>
              <a:rPr lang="en-GB" b="1" dirty="0"/>
              <a:t>.</a:t>
            </a:r>
            <a:r>
              <a:rPr lang="en-GB" dirty="0"/>
              <a:t> </a:t>
            </a:r>
            <a:endParaRPr lang="hr-HR" dirty="0" smtClean="0"/>
          </a:p>
          <a:p>
            <a:r>
              <a:rPr lang="hr-HR" dirty="0" err="1" smtClean="0"/>
              <a:t>They</a:t>
            </a:r>
            <a:r>
              <a:rPr lang="en-GB" dirty="0" smtClean="0"/>
              <a:t> </a:t>
            </a:r>
            <a:r>
              <a:rPr lang="en-GB" dirty="0"/>
              <a:t>should try to achieve the greatest good for the most </a:t>
            </a:r>
            <a:r>
              <a:rPr lang="en-GB" dirty="0" smtClean="0"/>
              <a:t>people</a:t>
            </a:r>
            <a:r>
              <a:rPr lang="hr-HR" dirty="0" smtClean="0"/>
              <a:t>: </a:t>
            </a:r>
            <a:r>
              <a:rPr lang="en-GB" dirty="0" smtClean="0"/>
              <a:t>a </a:t>
            </a:r>
            <a:r>
              <a:rPr lang="en-GB" b="1" i="1" dirty="0"/>
              <a:t>beneficial consequence</a:t>
            </a:r>
            <a:r>
              <a:rPr lang="en-GB" b="1" dirty="0"/>
              <a:t>.</a:t>
            </a:r>
            <a:r>
              <a:rPr lang="en-GB" dirty="0"/>
              <a:t> </a:t>
            </a:r>
            <a:endParaRPr lang="en-US" dirty="0"/>
          </a:p>
        </p:txBody>
      </p:sp>
    </p:spTree>
    <p:extLst>
      <p:ext uri="{BB962C8B-B14F-4D97-AF65-F5344CB8AC3E}">
        <p14:creationId xmlns:p14="http://schemas.microsoft.com/office/powerpoint/2010/main" val="3712211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Administrative</a:t>
            </a:r>
            <a:r>
              <a:rPr lang="hr-HR" dirty="0" smtClean="0"/>
              <a:t> </a:t>
            </a:r>
            <a:r>
              <a:rPr lang="hr-HR" dirty="0" err="1" smtClean="0"/>
              <a:t>ethics</a:t>
            </a:r>
            <a:endParaRPr lang="en-US" dirty="0"/>
          </a:p>
        </p:txBody>
      </p:sp>
      <p:sp>
        <p:nvSpPr>
          <p:cNvPr id="3" name="Content Placeholder 2"/>
          <p:cNvSpPr>
            <a:spLocks noGrp="1"/>
          </p:cNvSpPr>
          <p:nvPr>
            <p:ph idx="1"/>
          </p:nvPr>
        </p:nvSpPr>
        <p:spPr/>
        <p:txBody>
          <a:bodyPr/>
          <a:lstStyle/>
          <a:p>
            <a:r>
              <a:rPr lang="en-GB" dirty="0" smtClean="0"/>
              <a:t>The </a:t>
            </a:r>
            <a:r>
              <a:rPr lang="en-GB" dirty="0"/>
              <a:t>other dimensions of administrative ethics based on the philosophical traditions of virtue, principle, and consequences are integrally linked to conceptions of duty. </a:t>
            </a:r>
            <a:endParaRPr lang="hr-HR" dirty="0" smtClean="0"/>
          </a:p>
          <a:p>
            <a:r>
              <a:rPr lang="en-GB" dirty="0" smtClean="0"/>
              <a:t>These </a:t>
            </a:r>
            <a:r>
              <a:rPr lang="en-GB" dirty="0"/>
              <a:t>reflect common patterns of ethical thinking. </a:t>
            </a:r>
            <a:endParaRPr lang="hr-HR" dirty="0"/>
          </a:p>
          <a:p>
            <a:endParaRPr lang="en-US" dirty="0"/>
          </a:p>
          <a:p>
            <a:endParaRPr lang="en-US" dirty="0"/>
          </a:p>
        </p:txBody>
      </p:sp>
    </p:spTree>
    <p:extLst>
      <p:ext uri="{BB962C8B-B14F-4D97-AF65-F5344CB8AC3E}">
        <p14:creationId xmlns:p14="http://schemas.microsoft.com/office/powerpoint/2010/main" val="3209490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Accountability and integrity</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hr-HR" dirty="0"/>
              <a:t>A</a:t>
            </a:r>
            <a:r>
              <a:rPr lang="en-GB" dirty="0" err="1" smtClean="0"/>
              <a:t>dministrative</a:t>
            </a:r>
            <a:r>
              <a:rPr lang="en-GB" dirty="0" smtClean="0"/>
              <a:t> </a:t>
            </a:r>
            <a:r>
              <a:rPr lang="en-GB" dirty="0"/>
              <a:t>ethics provides </a:t>
            </a:r>
            <a:r>
              <a:rPr lang="en-GB" b="1" dirty="0"/>
              <a:t>accountability</a:t>
            </a:r>
            <a:r>
              <a:rPr lang="en-GB" dirty="0"/>
              <a:t> between the public and the administration. </a:t>
            </a:r>
            <a:endParaRPr lang="hr-HR" dirty="0" smtClean="0"/>
          </a:p>
          <a:p>
            <a:r>
              <a:rPr lang="en-GB" dirty="0" smtClean="0"/>
              <a:t>Adhering </a:t>
            </a:r>
            <a:r>
              <a:rPr lang="en-GB" dirty="0"/>
              <a:t>to a code of ethics ensures that the public receives what it needs in a fair manner. </a:t>
            </a:r>
            <a:endParaRPr lang="hr-HR" dirty="0" smtClean="0"/>
          </a:p>
          <a:p>
            <a:endParaRPr lang="en-US" dirty="0"/>
          </a:p>
        </p:txBody>
      </p:sp>
    </p:spTree>
    <p:extLst>
      <p:ext uri="{BB962C8B-B14F-4D97-AF65-F5344CB8AC3E}">
        <p14:creationId xmlns:p14="http://schemas.microsoft.com/office/powerpoint/2010/main" val="291046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Accountability and integrity</a:t>
            </a:r>
            <a:endParaRPr lang="en-US" dirty="0"/>
          </a:p>
        </p:txBody>
      </p:sp>
      <p:sp>
        <p:nvSpPr>
          <p:cNvPr id="3" name="Content Placeholder 2"/>
          <p:cNvSpPr>
            <a:spLocks noGrp="1"/>
          </p:cNvSpPr>
          <p:nvPr>
            <p:ph idx="1"/>
          </p:nvPr>
        </p:nvSpPr>
        <p:spPr/>
        <p:txBody>
          <a:bodyPr/>
          <a:lstStyle/>
          <a:p>
            <a:r>
              <a:rPr lang="hr-HR" dirty="0" err="1" smtClean="0"/>
              <a:t>Administrative</a:t>
            </a:r>
            <a:r>
              <a:rPr lang="hr-HR" dirty="0" smtClean="0"/>
              <a:t> </a:t>
            </a:r>
            <a:r>
              <a:rPr lang="hr-HR" dirty="0" err="1" smtClean="0"/>
              <a:t>ethics</a:t>
            </a:r>
            <a:r>
              <a:rPr lang="hr-HR" dirty="0" smtClean="0"/>
              <a:t> </a:t>
            </a:r>
            <a:r>
              <a:rPr lang="en-GB" dirty="0" smtClean="0"/>
              <a:t>also </a:t>
            </a:r>
            <a:r>
              <a:rPr lang="en-GB" dirty="0"/>
              <a:t>gives the administration guidelines for </a:t>
            </a:r>
            <a:r>
              <a:rPr lang="en-GB" b="1" dirty="0"/>
              <a:t>integrity</a:t>
            </a:r>
            <a:r>
              <a:rPr lang="en-GB" dirty="0"/>
              <a:t> in their operations. </a:t>
            </a:r>
            <a:endParaRPr lang="hr-HR" dirty="0" smtClean="0"/>
          </a:p>
          <a:p>
            <a:r>
              <a:rPr lang="hr-HR" dirty="0"/>
              <a:t>I</a:t>
            </a:r>
            <a:r>
              <a:rPr lang="en-GB" dirty="0" err="1" smtClean="0"/>
              <a:t>ntegrity</a:t>
            </a:r>
            <a:r>
              <a:rPr lang="hr-HR" dirty="0" smtClean="0"/>
              <a:t> </a:t>
            </a:r>
            <a:r>
              <a:rPr lang="en-GB" dirty="0"/>
              <a:t>helps foster the </a:t>
            </a:r>
            <a:r>
              <a:rPr lang="en-GB" b="1" dirty="0"/>
              <a:t>trust</a:t>
            </a:r>
            <a:r>
              <a:rPr lang="en-GB" dirty="0"/>
              <a:t> of the community. </a:t>
            </a:r>
            <a:endParaRPr lang="hr-HR" dirty="0" smtClean="0"/>
          </a:p>
          <a:p>
            <a:r>
              <a:rPr lang="en-GB" dirty="0" smtClean="0"/>
              <a:t>By </a:t>
            </a:r>
            <a:r>
              <a:rPr lang="en-GB" dirty="0"/>
              <a:t>creating </a:t>
            </a:r>
            <a:r>
              <a:rPr lang="en-GB" dirty="0" err="1" smtClean="0"/>
              <a:t>th</a:t>
            </a:r>
            <a:r>
              <a:rPr lang="hr-HR" dirty="0" smtClean="0"/>
              <a:t>e</a:t>
            </a:r>
            <a:r>
              <a:rPr lang="en-GB" dirty="0" smtClean="0"/>
              <a:t> </a:t>
            </a:r>
            <a:r>
              <a:rPr lang="en-GB" dirty="0"/>
              <a:t>atmosphere of trust, the administration helps the public understand that they are working with their best interests in mind.</a:t>
            </a:r>
            <a:endParaRPr lang="hr-HR" dirty="0"/>
          </a:p>
          <a:p>
            <a:endParaRPr lang="en-US" dirty="0"/>
          </a:p>
        </p:txBody>
      </p:sp>
    </p:spTree>
    <p:extLst>
      <p:ext uri="{BB962C8B-B14F-4D97-AF65-F5344CB8AC3E}">
        <p14:creationId xmlns:p14="http://schemas.microsoft.com/office/powerpoint/2010/main" val="3209657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Transparency</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a:t>Another positive outcome of </a:t>
            </a:r>
            <a:r>
              <a:rPr lang="hr-HR" dirty="0" err="1" smtClean="0"/>
              <a:t>administrative</a:t>
            </a:r>
            <a:r>
              <a:rPr lang="hr-HR" dirty="0" smtClean="0"/>
              <a:t> </a:t>
            </a:r>
            <a:r>
              <a:rPr lang="hr-HR" dirty="0" err="1" smtClean="0"/>
              <a:t>ethics</a:t>
            </a:r>
            <a:r>
              <a:rPr lang="hr-HR" dirty="0" smtClean="0"/>
              <a:t>: </a:t>
            </a:r>
            <a:r>
              <a:rPr lang="en-GB" dirty="0" smtClean="0"/>
              <a:t>timely </a:t>
            </a:r>
            <a:r>
              <a:rPr lang="en-GB" dirty="0"/>
              <a:t>and informative </a:t>
            </a:r>
            <a:r>
              <a:rPr lang="en-GB" b="1" dirty="0"/>
              <a:t>communication</a:t>
            </a:r>
            <a:r>
              <a:rPr lang="en-GB" dirty="0"/>
              <a:t> with the community</a:t>
            </a:r>
            <a:r>
              <a:rPr lang="en-GB" dirty="0" smtClean="0"/>
              <a:t>.</a:t>
            </a:r>
            <a:endParaRPr lang="hr-HR" dirty="0" smtClean="0"/>
          </a:p>
          <a:p>
            <a:r>
              <a:rPr lang="en-GB" dirty="0" smtClean="0"/>
              <a:t> </a:t>
            </a:r>
            <a:r>
              <a:rPr lang="en-GB" dirty="0"/>
              <a:t>This kind of </a:t>
            </a:r>
            <a:r>
              <a:rPr lang="en-GB" b="1" dirty="0"/>
              <a:t>transparency</a:t>
            </a:r>
            <a:r>
              <a:rPr lang="en-GB" dirty="0"/>
              <a:t> builds trust and prevents or minimizes the potential issues that can arise when information is divulged from outside sources. </a:t>
            </a:r>
            <a:endParaRPr lang="en-US" dirty="0"/>
          </a:p>
        </p:txBody>
      </p:sp>
    </p:spTree>
    <p:extLst>
      <p:ext uri="{BB962C8B-B14F-4D97-AF65-F5344CB8AC3E}">
        <p14:creationId xmlns:p14="http://schemas.microsoft.com/office/powerpoint/2010/main" val="643684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transparency</a:t>
            </a:r>
            <a:endParaRPr lang="en-US" dirty="0"/>
          </a:p>
        </p:txBody>
      </p:sp>
      <p:sp>
        <p:nvSpPr>
          <p:cNvPr id="3" name="Content Placeholder 2"/>
          <p:cNvSpPr>
            <a:spLocks noGrp="1"/>
          </p:cNvSpPr>
          <p:nvPr>
            <p:ph idx="1"/>
          </p:nvPr>
        </p:nvSpPr>
        <p:spPr/>
        <p:txBody>
          <a:bodyPr/>
          <a:lstStyle/>
          <a:p>
            <a:r>
              <a:rPr lang="en-GB" dirty="0"/>
              <a:t>If there is something </a:t>
            </a:r>
            <a:r>
              <a:rPr lang="hr-HR" dirty="0" err="1" smtClean="0"/>
              <a:t>important</a:t>
            </a:r>
            <a:r>
              <a:rPr lang="en-GB" dirty="0" smtClean="0"/>
              <a:t> </a:t>
            </a:r>
            <a:r>
              <a:rPr lang="en-GB" dirty="0"/>
              <a:t>that the public needs to know about, it is better for it to come directly from the leaders and administration. </a:t>
            </a:r>
            <a:endParaRPr lang="hr-HR" dirty="0" smtClean="0"/>
          </a:p>
          <a:p>
            <a:r>
              <a:rPr lang="en-GB" dirty="0" smtClean="0"/>
              <a:t>Communication keeps </a:t>
            </a:r>
            <a:r>
              <a:rPr lang="en-GB" dirty="0"/>
              <a:t>all parties informed so that they can all work toward a common goal. </a:t>
            </a:r>
            <a:endParaRPr lang="hr-HR" dirty="0" smtClean="0"/>
          </a:p>
          <a:p>
            <a:r>
              <a:rPr lang="en-GB" dirty="0" smtClean="0"/>
              <a:t>Good </a:t>
            </a:r>
            <a:r>
              <a:rPr lang="en-GB" dirty="0"/>
              <a:t>communication ensures that the community can engage their leaders on important issues.</a:t>
            </a:r>
            <a:endParaRPr lang="hr-HR" dirty="0"/>
          </a:p>
          <a:p>
            <a:endParaRPr lang="en-US" dirty="0"/>
          </a:p>
        </p:txBody>
      </p:sp>
    </p:spTree>
    <p:extLst>
      <p:ext uri="{BB962C8B-B14F-4D97-AF65-F5344CB8AC3E}">
        <p14:creationId xmlns:p14="http://schemas.microsoft.com/office/powerpoint/2010/main" val="1481938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I Answer the following questions: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smtClean="0"/>
              <a:t>1</a:t>
            </a:r>
            <a:r>
              <a:rPr lang="en-GB" dirty="0"/>
              <a:t>. How would you define ethics?</a:t>
            </a:r>
            <a:endParaRPr lang="hr-HR" dirty="0"/>
          </a:p>
          <a:p>
            <a:r>
              <a:rPr lang="en-GB" dirty="0"/>
              <a:t>2. What is the relationship between law and morality?</a:t>
            </a:r>
            <a:endParaRPr lang="hr-HR" dirty="0"/>
          </a:p>
          <a:p>
            <a:r>
              <a:rPr lang="en-GB" dirty="0"/>
              <a:t>3. Why are moral principles particularly important for civil servants?</a:t>
            </a:r>
            <a:endParaRPr lang="hr-HR" dirty="0"/>
          </a:p>
          <a:p>
            <a:r>
              <a:rPr lang="en-GB" dirty="0"/>
              <a:t>4. Have views on morality changed significantly in recent years?</a:t>
            </a:r>
            <a:endParaRPr lang="hr-HR" dirty="0"/>
          </a:p>
          <a:p>
            <a:endParaRPr lang="en-US" dirty="0"/>
          </a:p>
        </p:txBody>
      </p:sp>
    </p:spTree>
    <p:extLst>
      <p:ext uri="{BB962C8B-B14F-4D97-AF65-F5344CB8AC3E}">
        <p14:creationId xmlns:p14="http://schemas.microsoft.com/office/powerpoint/2010/main" val="47457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II. Read the text and answer the following questions:</a:t>
            </a:r>
            <a:r>
              <a:rPr lang="hr-HR" dirty="0"/>
              <a:t/>
            </a:r>
            <a:br>
              <a:rPr lang="hr-HR" dirty="0"/>
            </a:br>
            <a:endParaRPr lang="en-US" dirty="0"/>
          </a:p>
        </p:txBody>
      </p:sp>
      <p:sp>
        <p:nvSpPr>
          <p:cNvPr id="3" name="Content Placeholder 2"/>
          <p:cNvSpPr>
            <a:spLocks noGrp="1"/>
          </p:cNvSpPr>
          <p:nvPr>
            <p:ph idx="1"/>
          </p:nvPr>
        </p:nvSpPr>
        <p:spPr/>
        <p:txBody>
          <a:bodyPr>
            <a:normAutofit fontScale="92500" lnSpcReduction="10000"/>
          </a:bodyPr>
          <a:lstStyle/>
          <a:p>
            <a:r>
              <a:rPr lang="en-GB" dirty="0"/>
              <a:t>1.</a:t>
            </a:r>
            <a:r>
              <a:rPr lang="en-GB" i="1" dirty="0"/>
              <a:t> </a:t>
            </a:r>
            <a:r>
              <a:rPr lang="en-GB" dirty="0"/>
              <a:t>How can ethics be defined?</a:t>
            </a:r>
            <a:endParaRPr lang="hr-HR" dirty="0"/>
          </a:p>
          <a:p>
            <a:r>
              <a:rPr lang="en-GB" dirty="0"/>
              <a:t>2. What is ethics concerned with?</a:t>
            </a:r>
            <a:endParaRPr lang="hr-HR" dirty="0"/>
          </a:p>
          <a:p>
            <a:r>
              <a:rPr lang="en-GB" dirty="0"/>
              <a:t>3. What is administrative ethics?</a:t>
            </a:r>
            <a:endParaRPr lang="hr-HR" dirty="0"/>
          </a:p>
          <a:p>
            <a:r>
              <a:rPr lang="en-GB" dirty="0"/>
              <a:t>4. What kind of standards does a code of ethics create?</a:t>
            </a:r>
            <a:endParaRPr lang="hr-HR" dirty="0"/>
          </a:p>
          <a:p>
            <a:r>
              <a:rPr lang="en-GB" dirty="0"/>
              <a:t>5. What are the positive outcomes of good ethics in public administration?</a:t>
            </a:r>
            <a:endParaRPr lang="hr-HR" dirty="0"/>
          </a:p>
          <a:p>
            <a:r>
              <a:rPr lang="en-GB" dirty="0"/>
              <a:t>6. What does good communication between the public administration and the public ensure?</a:t>
            </a:r>
            <a:endParaRPr lang="hr-HR" dirty="0"/>
          </a:p>
          <a:p>
            <a:endParaRPr lang="en-US" dirty="0"/>
          </a:p>
        </p:txBody>
      </p:sp>
    </p:spTree>
    <p:extLst>
      <p:ext uri="{BB962C8B-B14F-4D97-AF65-F5344CB8AC3E}">
        <p14:creationId xmlns:p14="http://schemas.microsoft.com/office/powerpoint/2010/main" val="1768481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III Complete the following statements with information from the text.</a:t>
            </a:r>
            <a:r>
              <a:rPr lang="hr-HR" dirty="0"/>
              <a:t/>
            </a:r>
            <a:br>
              <a:rPr lang="hr-HR" dirty="0"/>
            </a:br>
            <a:endParaRPr lang="en-US" dirty="0"/>
          </a:p>
        </p:txBody>
      </p:sp>
      <p:sp>
        <p:nvSpPr>
          <p:cNvPr id="3" name="Content Placeholder 2"/>
          <p:cNvSpPr>
            <a:spLocks noGrp="1"/>
          </p:cNvSpPr>
          <p:nvPr>
            <p:ph idx="1"/>
          </p:nvPr>
        </p:nvSpPr>
        <p:spPr/>
        <p:txBody>
          <a:bodyPr>
            <a:normAutofit fontScale="85000" lnSpcReduction="10000"/>
          </a:bodyPr>
          <a:lstStyle/>
          <a:p>
            <a:r>
              <a:rPr lang="en-GB" dirty="0"/>
              <a:t>Administrative ethics </a:t>
            </a:r>
            <a:r>
              <a:rPr lang="hr-HR" dirty="0" err="1"/>
              <a:t>is</a:t>
            </a:r>
            <a:r>
              <a:rPr lang="hr-HR" dirty="0"/>
              <a:t> </a:t>
            </a:r>
            <a:r>
              <a:rPr lang="hr-HR" dirty="0" err="1"/>
              <a:t>rooted</a:t>
            </a:r>
            <a:r>
              <a:rPr lang="hr-HR" dirty="0"/>
              <a:t> </a:t>
            </a:r>
            <a:r>
              <a:rPr lang="hr-HR" dirty="0" err="1"/>
              <a:t>in</a:t>
            </a:r>
            <a:r>
              <a:rPr lang="hr-HR" dirty="0"/>
              <a:t> </a:t>
            </a:r>
            <a:r>
              <a:rPr lang="hr-HR" b="1" dirty="0" smtClean="0"/>
              <a:t>_______________________</a:t>
            </a:r>
            <a:r>
              <a:rPr lang="en-GB" dirty="0" smtClean="0"/>
              <a:t>.</a:t>
            </a:r>
            <a:endParaRPr lang="hr-HR" dirty="0"/>
          </a:p>
          <a:p>
            <a:r>
              <a:rPr lang="hr-HR" dirty="0"/>
              <a:t>Civil </a:t>
            </a:r>
            <a:r>
              <a:rPr lang="hr-HR" dirty="0" err="1"/>
              <a:t>servants</a:t>
            </a:r>
            <a:r>
              <a:rPr lang="hr-HR" dirty="0"/>
              <a:t> are </a:t>
            </a:r>
            <a:r>
              <a:rPr lang="hr-HR" dirty="0" err="1"/>
              <a:t>motivated</a:t>
            </a:r>
            <a:r>
              <a:rPr lang="hr-HR" dirty="0"/>
              <a:t> </a:t>
            </a:r>
            <a:r>
              <a:rPr lang="hr-HR" dirty="0" err="1"/>
              <a:t>by</a:t>
            </a:r>
            <a:r>
              <a:rPr lang="hr-HR" dirty="0"/>
              <a:t> a </a:t>
            </a:r>
            <a:r>
              <a:rPr lang="hr-HR" dirty="0" err="1"/>
              <a:t>sense</a:t>
            </a:r>
            <a:r>
              <a:rPr lang="hr-HR" dirty="0"/>
              <a:t> </a:t>
            </a:r>
            <a:r>
              <a:rPr lang="hr-HR" dirty="0" err="1"/>
              <a:t>of</a:t>
            </a:r>
            <a:r>
              <a:rPr lang="hr-HR" dirty="0"/>
              <a:t> </a:t>
            </a:r>
            <a:r>
              <a:rPr lang="hr-HR" dirty="0" err="1"/>
              <a:t>duty</a:t>
            </a:r>
            <a:r>
              <a:rPr lang="hr-HR" dirty="0"/>
              <a:t> to </a:t>
            </a:r>
            <a:r>
              <a:rPr lang="hr-HR" dirty="0" err="1"/>
              <a:t>serve</a:t>
            </a:r>
            <a:r>
              <a:rPr lang="hr-HR" dirty="0"/>
              <a:t>, </a:t>
            </a:r>
            <a:r>
              <a:rPr lang="hr-HR" dirty="0" err="1"/>
              <a:t>sometimes</a:t>
            </a:r>
            <a:r>
              <a:rPr lang="hr-HR" dirty="0"/>
              <a:t> </a:t>
            </a:r>
            <a:r>
              <a:rPr lang="hr-HR" dirty="0" err="1"/>
              <a:t>called</a:t>
            </a:r>
            <a:r>
              <a:rPr lang="hr-HR" dirty="0"/>
              <a:t> </a:t>
            </a:r>
            <a:r>
              <a:rPr lang="hr-HR" dirty="0" smtClean="0"/>
              <a:t>_____________________</a:t>
            </a:r>
            <a:endParaRPr lang="hr-HR" b="1" dirty="0"/>
          </a:p>
          <a:p>
            <a:pPr marL="0" indent="0">
              <a:buNone/>
            </a:pPr>
            <a:r>
              <a:rPr lang="hr-HR" dirty="0" smtClean="0"/>
              <a:t>   </a:t>
            </a:r>
            <a:r>
              <a:rPr lang="en-GB" dirty="0" smtClean="0"/>
              <a:t>Ethics </a:t>
            </a:r>
            <a:r>
              <a:rPr lang="en-GB" dirty="0"/>
              <a:t>gives the administration guidelines ______________________________________.</a:t>
            </a:r>
            <a:endParaRPr lang="hr-HR" dirty="0"/>
          </a:p>
          <a:p>
            <a:r>
              <a:rPr lang="en-GB" dirty="0"/>
              <a:t>A code of ethics creates standards of _________________________________________.</a:t>
            </a:r>
            <a:endParaRPr lang="hr-HR" dirty="0"/>
          </a:p>
          <a:p>
            <a:r>
              <a:rPr lang="en-GB" dirty="0"/>
              <a:t>Timely and informative communication with the community prevents </a:t>
            </a:r>
            <a:r>
              <a:rPr lang="en-GB" dirty="0" smtClean="0"/>
              <a:t>_______________.</a:t>
            </a:r>
            <a:endParaRPr lang="hr-HR" dirty="0"/>
          </a:p>
          <a:p>
            <a:r>
              <a:rPr lang="en-GB" dirty="0"/>
              <a:t>Good communication between the public administration and the public ensures ________________.</a:t>
            </a:r>
            <a:endParaRPr lang="hr-HR" dirty="0"/>
          </a:p>
          <a:p>
            <a:endParaRPr lang="en-US" dirty="0"/>
          </a:p>
        </p:txBody>
      </p:sp>
    </p:spTree>
    <p:extLst>
      <p:ext uri="{BB962C8B-B14F-4D97-AF65-F5344CB8AC3E}">
        <p14:creationId xmlns:p14="http://schemas.microsoft.com/office/powerpoint/2010/main" val="3636873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normAutofit fontScale="92500" lnSpcReduction="20000"/>
          </a:bodyPr>
          <a:lstStyle/>
          <a:p>
            <a:r>
              <a:rPr lang="en-GB" dirty="0"/>
              <a:t>Administrative ethics </a:t>
            </a:r>
            <a:r>
              <a:rPr lang="hr-HR" dirty="0" err="1" smtClean="0"/>
              <a:t>is</a:t>
            </a:r>
            <a:r>
              <a:rPr lang="hr-HR" dirty="0" smtClean="0"/>
              <a:t> </a:t>
            </a:r>
            <a:r>
              <a:rPr lang="hr-HR" dirty="0" err="1" smtClean="0"/>
              <a:t>rooted</a:t>
            </a:r>
            <a:r>
              <a:rPr lang="hr-HR" dirty="0" smtClean="0"/>
              <a:t> </a:t>
            </a:r>
            <a:r>
              <a:rPr lang="hr-HR" dirty="0" err="1" smtClean="0"/>
              <a:t>in</a:t>
            </a:r>
            <a:r>
              <a:rPr lang="hr-HR" dirty="0" smtClean="0"/>
              <a:t> </a:t>
            </a:r>
            <a:r>
              <a:rPr lang="hr-HR" b="1" dirty="0" err="1" smtClean="0"/>
              <a:t>duty</a:t>
            </a:r>
            <a:r>
              <a:rPr lang="en-GB" dirty="0" smtClean="0"/>
              <a:t>.</a:t>
            </a:r>
            <a:endParaRPr lang="hr-HR" dirty="0" smtClean="0"/>
          </a:p>
          <a:p>
            <a:r>
              <a:rPr lang="hr-HR" dirty="0" smtClean="0"/>
              <a:t>Civil </a:t>
            </a:r>
            <a:r>
              <a:rPr lang="hr-HR" dirty="0" err="1" smtClean="0"/>
              <a:t>servants</a:t>
            </a:r>
            <a:r>
              <a:rPr lang="hr-HR" dirty="0" smtClean="0"/>
              <a:t> are </a:t>
            </a:r>
            <a:r>
              <a:rPr lang="hr-HR" dirty="0" err="1" smtClean="0"/>
              <a:t>motivated</a:t>
            </a:r>
            <a:r>
              <a:rPr lang="hr-HR" dirty="0" smtClean="0"/>
              <a:t> </a:t>
            </a:r>
            <a:r>
              <a:rPr lang="hr-HR" dirty="0" err="1" smtClean="0"/>
              <a:t>by</a:t>
            </a:r>
            <a:r>
              <a:rPr lang="hr-HR" dirty="0" smtClean="0"/>
              <a:t> a </a:t>
            </a:r>
            <a:r>
              <a:rPr lang="hr-HR" dirty="0" err="1" smtClean="0"/>
              <a:t>sense</a:t>
            </a:r>
            <a:r>
              <a:rPr lang="hr-HR" dirty="0" smtClean="0"/>
              <a:t> </a:t>
            </a:r>
            <a:r>
              <a:rPr lang="hr-HR" dirty="0" err="1" smtClean="0"/>
              <a:t>of</a:t>
            </a:r>
            <a:r>
              <a:rPr lang="hr-HR" dirty="0" smtClean="0"/>
              <a:t> </a:t>
            </a:r>
            <a:r>
              <a:rPr lang="hr-HR" dirty="0" err="1" smtClean="0"/>
              <a:t>duty</a:t>
            </a:r>
            <a:r>
              <a:rPr lang="hr-HR" dirty="0" smtClean="0"/>
              <a:t> to </a:t>
            </a:r>
            <a:r>
              <a:rPr lang="hr-HR" dirty="0" err="1" smtClean="0"/>
              <a:t>serve</a:t>
            </a:r>
            <a:r>
              <a:rPr lang="hr-HR" dirty="0" smtClean="0"/>
              <a:t>, </a:t>
            </a:r>
            <a:r>
              <a:rPr lang="hr-HR" dirty="0" err="1" smtClean="0"/>
              <a:t>sometimes</a:t>
            </a:r>
            <a:r>
              <a:rPr lang="hr-HR" dirty="0" smtClean="0"/>
              <a:t> </a:t>
            </a:r>
            <a:r>
              <a:rPr lang="hr-HR" dirty="0" err="1" smtClean="0"/>
              <a:t>called</a:t>
            </a:r>
            <a:r>
              <a:rPr lang="hr-HR" dirty="0" smtClean="0"/>
              <a:t> </a:t>
            </a:r>
            <a:r>
              <a:rPr lang="hr-HR" b="1" dirty="0" err="1" smtClean="0"/>
              <a:t>the</a:t>
            </a:r>
            <a:r>
              <a:rPr lang="hr-HR" b="1" dirty="0" smtClean="0"/>
              <a:t> </a:t>
            </a:r>
            <a:r>
              <a:rPr lang="hr-HR" b="1" dirty="0" err="1" smtClean="0"/>
              <a:t>public</a:t>
            </a:r>
            <a:r>
              <a:rPr lang="hr-HR" b="1" dirty="0" smtClean="0"/>
              <a:t> </a:t>
            </a:r>
            <a:r>
              <a:rPr lang="hr-HR" b="1" dirty="0" err="1" smtClean="0"/>
              <a:t>service</a:t>
            </a:r>
            <a:r>
              <a:rPr lang="hr-HR" b="1" dirty="0" smtClean="0"/>
              <a:t> </a:t>
            </a:r>
            <a:r>
              <a:rPr lang="hr-HR" b="1" dirty="0" err="1" smtClean="0"/>
              <a:t>motivation</a:t>
            </a:r>
            <a:r>
              <a:rPr lang="hr-HR" b="1" dirty="0" smtClean="0"/>
              <a:t>.</a:t>
            </a:r>
            <a:endParaRPr lang="hr-HR" b="1" dirty="0"/>
          </a:p>
          <a:p>
            <a:r>
              <a:rPr lang="en-GB" dirty="0" smtClean="0"/>
              <a:t>Ethics </a:t>
            </a:r>
            <a:r>
              <a:rPr lang="en-GB" dirty="0"/>
              <a:t>gives the administration guidelines </a:t>
            </a:r>
            <a:r>
              <a:rPr lang="hr-HR" b="1" dirty="0" smtClean="0"/>
              <a:t>for </a:t>
            </a:r>
            <a:r>
              <a:rPr lang="hr-HR" b="1" dirty="0" err="1" smtClean="0"/>
              <a:t>integrity</a:t>
            </a:r>
            <a:r>
              <a:rPr lang="hr-HR" b="1" dirty="0" smtClean="0"/>
              <a:t> </a:t>
            </a:r>
            <a:r>
              <a:rPr lang="hr-HR" b="1" dirty="0" err="1" smtClean="0"/>
              <a:t>in</a:t>
            </a:r>
            <a:r>
              <a:rPr lang="hr-HR" b="1" dirty="0" smtClean="0"/>
              <a:t> </a:t>
            </a:r>
            <a:r>
              <a:rPr lang="hr-HR" b="1" dirty="0" err="1" smtClean="0"/>
              <a:t>their</a:t>
            </a:r>
            <a:r>
              <a:rPr lang="hr-HR" b="1" dirty="0" smtClean="0"/>
              <a:t> </a:t>
            </a:r>
            <a:r>
              <a:rPr lang="hr-HR" b="1" dirty="0" err="1" smtClean="0"/>
              <a:t>operations</a:t>
            </a:r>
            <a:r>
              <a:rPr lang="en-GB" dirty="0" smtClean="0"/>
              <a:t>.</a:t>
            </a:r>
            <a:endParaRPr lang="hr-HR" dirty="0"/>
          </a:p>
          <a:p>
            <a:r>
              <a:rPr lang="en-GB" dirty="0"/>
              <a:t>A code of ethics creates standards of </a:t>
            </a:r>
            <a:r>
              <a:rPr lang="hr-HR" b="1" dirty="0" err="1" smtClean="0"/>
              <a:t>professionalism</a:t>
            </a:r>
            <a:r>
              <a:rPr lang="en-GB" dirty="0" smtClean="0"/>
              <a:t>.</a:t>
            </a:r>
            <a:endParaRPr lang="hr-HR" dirty="0"/>
          </a:p>
          <a:p>
            <a:r>
              <a:rPr lang="en-GB" dirty="0"/>
              <a:t>Timely and informative communication with the community prevents </a:t>
            </a:r>
            <a:r>
              <a:rPr lang="hr-HR" b="1" dirty="0" err="1" smtClean="0"/>
              <a:t>the</a:t>
            </a:r>
            <a:r>
              <a:rPr lang="hr-HR" b="1" dirty="0" smtClean="0"/>
              <a:t> </a:t>
            </a:r>
            <a:r>
              <a:rPr lang="hr-HR" b="1" dirty="0" err="1" smtClean="0"/>
              <a:t>potential</a:t>
            </a:r>
            <a:r>
              <a:rPr lang="hr-HR" b="1" dirty="0" smtClean="0"/>
              <a:t> </a:t>
            </a:r>
            <a:r>
              <a:rPr lang="hr-HR" b="1" dirty="0" err="1"/>
              <a:t>issues</a:t>
            </a:r>
            <a:r>
              <a:rPr lang="hr-HR" b="1" dirty="0"/>
              <a:t> </a:t>
            </a:r>
            <a:r>
              <a:rPr lang="hr-HR" b="1" dirty="0" err="1" smtClean="0"/>
              <a:t>that</a:t>
            </a:r>
            <a:r>
              <a:rPr lang="hr-HR" b="1" dirty="0" smtClean="0"/>
              <a:t> </a:t>
            </a:r>
            <a:r>
              <a:rPr lang="hr-HR" b="1" dirty="0" err="1" smtClean="0"/>
              <a:t>can</a:t>
            </a:r>
            <a:r>
              <a:rPr lang="hr-HR" b="1" dirty="0" smtClean="0"/>
              <a:t> </a:t>
            </a:r>
            <a:r>
              <a:rPr lang="hr-HR" b="1" dirty="0" err="1" smtClean="0"/>
              <a:t>arise</a:t>
            </a:r>
            <a:r>
              <a:rPr lang="hr-HR" b="1" dirty="0" smtClean="0"/>
              <a:t> </a:t>
            </a:r>
            <a:r>
              <a:rPr lang="hr-HR" b="1" dirty="0" err="1" smtClean="0"/>
              <a:t>when</a:t>
            </a:r>
            <a:r>
              <a:rPr lang="hr-HR" b="1" dirty="0" smtClean="0"/>
              <a:t> </a:t>
            </a:r>
            <a:r>
              <a:rPr lang="hr-HR" b="1" dirty="0" err="1" smtClean="0"/>
              <a:t>information</a:t>
            </a:r>
            <a:r>
              <a:rPr lang="hr-HR" b="1" dirty="0" smtClean="0"/>
              <a:t> </a:t>
            </a:r>
            <a:r>
              <a:rPr lang="hr-HR" b="1" dirty="0" err="1" smtClean="0"/>
              <a:t>is</a:t>
            </a:r>
            <a:r>
              <a:rPr lang="hr-HR" b="1" dirty="0" smtClean="0"/>
              <a:t> </a:t>
            </a:r>
            <a:r>
              <a:rPr lang="hr-HR" b="1" dirty="0" err="1" smtClean="0"/>
              <a:t>divulged</a:t>
            </a:r>
            <a:r>
              <a:rPr lang="hr-HR" b="1" dirty="0" smtClean="0"/>
              <a:t> </a:t>
            </a:r>
            <a:r>
              <a:rPr lang="hr-HR" b="1" dirty="0" err="1" smtClean="0"/>
              <a:t>from</a:t>
            </a:r>
            <a:r>
              <a:rPr lang="hr-HR" b="1" dirty="0" smtClean="0"/>
              <a:t> </a:t>
            </a:r>
            <a:r>
              <a:rPr lang="hr-HR" b="1" dirty="0" err="1" smtClean="0"/>
              <a:t>outside</a:t>
            </a:r>
            <a:r>
              <a:rPr lang="hr-HR" b="1" dirty="0" smtClean="0"/>
              <a:t> </a:t>
            </a:r>
            <a:r>
              <a:rPr lang="hr-HR" b="1" dirty="0" err="1" smtClean="0"/>
              <a:t>sources</a:t>
            </a:r>
            <a:r>
              <a:rPr lang="hr-HR" b="1" dirty="0" smtClean="0"/>
              <a:t>. </a:t>
            </a:r>
            <a:endParaRPr lang="hr-HR" dirty="0"/>
          </a:p>
          <a:p>
            <a:r>
              <a:rPr lang="en-GB" dirty="0"/>
              <a:t>Good communication between the public administration and the public ensures </a:t>
            </a:r>
            <a:r>
              <a:rPr lang="hr-HR" b="1" dirty="0" smtClean="0"/>
              <a:t>trust</a:t>
            </a:r>
            <a:r>
              <a:rPr lang="en-GB" b="1" dirty="0" smtClean="0"/>
              <a:t>.</a:t>
            </a:r>
            <a:endParaRPr lang="hr-HR" b="1" dirty="0"/>
          </a:p>
          <a:p>
            <a:endParaRPr lang="en-US" dirty="0"/>
          </a:p>
        </p:txBody>
      </p:sp>
    </p:spTree>
    <p:extLst>
      <p:ext uri="{BB962C8B-B14F-4D97-AF65-F5344CB8AC3E}">
        <p14:creationId xmlns:p14="http://schemas.microsoft.com/office/powerpoint/2010/main" val="3402145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Complete</a:t>
            </a:r>
            <a:r>
              <a:rPr lang="hr-HR" dirty="0" smtClean="0"/>
              <a:t> </a:t>
            </a:r>
            <a:r>
              <a:rPr lang="hr-HR" dirty="0" err="1" smtClean="0"/>
              <a:t>the</a:t>
            </a:r>
            <a:r>
              <a:rPr lang="hr-HR" dirty="0" smtClean="0"/>
              <a:t> </a:t>
            </a:r>
            <a:r>
              <a:rPr lang="hr-HR" dirty="0" err="1" smtClean="0"/>
              <a:t>phrases</a:t>
            </a:r>
            <a:r>
              <a:rPr lang="hr-HR" dirty="0" smtClean="0"/>
              <a:t> </a:t>
            </a:r>
            <a:r>
              <a:rPr lang="hr-HR" dirty="0" err="1" smtClean="0"/>
              <a:t>with</a:t>
            </a:r>
            <a:r>
              <a:rPr lang="hr-HR" dirty="0" smtClean="0"/>
              <a:t>: </a:t>
            </a:r>
            <a:r>
              <a:rPr lang="en-GB" dirty="0" smtClean="0"/>
              <a:t>Address</a:t>
            </a:r>
            <a:r>
              <a:rPr lang="hr-HR" dirty="0" smtClean="0"/>
              <a:t>, </a:t>
            </a:r>
            <a:r>
              <a:rPr lang="en-GB" dirty="0" smtClean="0"/>
              <a:t>apply</a:t>
            </a:r>
            <a:r>
              <a:rPr lang="hr-HR" dirty="0" smtClean="0"/>
              <a:t>, </a:t>
            </a:r>
            <a:r>
              <a:rPr lang="en-GB" dirty="0" smtClean="0"/>
              <a:t>provide</a:t>
            </a:r>
            <a:r>
              <a:rPr lang="hr-HR" dirty="0" smtClean="0"/>
              <a:t>, </a:t>
            </a:r>
            <a:r>
              <a:rPr lang="en-GB" dirty="0" smtClean="0"/>
              <a:t>inspire</a:t>
            </a:r>
            <a:r>
              <a:rPr lang="hr-HR" dirty="0" smtClean="0"/>
              <a:t>, </a:t>
            </a:r>
            <a:r>
              <a:rPr lang="en-GB" dirty="0" smtClean="0"/>
              <a:t>give</a:t>
            </a:r>
            <a:r>
              <a:rPr lang="hr-HR" dirty="0" smtClean="0"/>
              <a:t>, </a:t>
            </a:r>
            <a:r>
              <a:rPr lang="en-GB" dirty="0" smtClean="0"/>
              <a:t>                         enforce</a:t>
            </a:r>
            <a:r>
              <a:rPr lang="hr-HR" dirty="0" smtClean="0"/>
              <a:t>, </a:t>
            </a:r>
            <a:r>
              <a:rPr lang="en-GB" dirty="0" smtClean="0"/>
              <a:t>define</a:t>
            </a:r>
            <a:r>
              <a:rPr lang="hr-HR" dirty="0" smtClean="0"/>
              <a:t>, </a:t>
            </a:r>
            <a:r>
              <a:rPr lang="en-GB" dirty="0" smtClean="0"/>
              <a:t>create</a:t>
            </a:r>
            <a:endParaRPr lang="en-US" dirty="0"/>
          </a:p>
        </p:txBody>
      </p:sp>
      <p:sp>
        <p:nvSpPr>
          <p:cNvPr id="3" name="Content Placeholder 2"/>
          <p:cNvSpPr>
            <a:spLocks noGrp="1"/>
          </p:cNvSpPr>
          <p:nvPr>
            <p:ph idx="1"/>
          </p:nvPr>
        </p:nvSpPr>
        <p:spPr/>
        <p:txBody>
          <a:bodyPr>
            <a:normAutofit fontScale="85000" lnSpcReduction="20000"/>
          </a:bodyPr>
          <a:lstStyle/>
          <a:p>
            <a:r>
              <a:rPr lang="hr-HR" dirty="0" smtClean="0"/>
              <a:t>1.       </a:t>
            </a:r>
            <a:r>
              <a:rPr lang="en-GB" dirty="0" smtClean="0"/>
              <a:t>to </a:t>
            </a:r>
            <a:r>
              <a:rPr lang="en-GB" dirty="0"/>
              <a:t>____________ questions about morality</a:t>
            </a:r>
            <a:endParaRPr lang="hr-HR" dirty="0"/>
          </a:p>
          <a:p>
            <a:r>
              <a:rPr lang="en-GB" dirty="0"/>
              <a:t>2.	to ____________ moral principles</a:t>
            </a:r>
            <a:endParaRPr lang="hr-HR" dirty="0"/>
          </a:p>
          <a:p>
            <a:r>
              <a:rPr lang="en-GB" dirty="0"/>
              <a:t>3.	to ____________ accountability</a:t>
            </a:r>
            <a:endParaRPr lang="hr-HR" dirty="0"/>
          </a:p>
          <a:p>
            <a:r>
              <a:rPr lang="en-GB" dirty="0"/>
              <a:t>4.	to ____________ moral conduct</a:t>
            </a:r>
            <a:endParaRPr lang="hr-HR" dirty="0"/>
          </a:p>
          <a:p>
            <a:r>
              <a:rPr lang="en-GB" dirty="0"/>
              <a:t>5.	to ____________ employees</a:t>
            </a:r>
            <a:endParaRPr lang="hr-HR" dirty="0"/>
          </a:p>
          <a:p>
            <a:r>
              <a:rPr lang="en-GB" dirty="0"/>
              <a:t>6.	to ____________ standards of professionalism</a:t>
            </a:r>
            <a:endParaRPr lang="hr-HR" dirty="0"/>
          </a:p>
          <a:p>
            <a:r>
              <a:rPr lang="en-GB" dirty="0"/>
              <a:t>7.	to ____________ guidelines </a:t>
            </a:r>
            <a:endParaRPr lang="hr-HR" dirty="0"/>
          </a:p>
          <a:p>
            <a:r>
              <a:rPr lang="en-GB" dirty="0"/>
              <a:t>8.	to ____________ laws</a:t>
            </a:r>
            <a:endParaRPr lang="hr-HR" dirty="0"/>
          </a:p>
          <a:p>
            <a:endParaRPr lang="en-US" dirty="0"/>
          </a:p>
        </p:txBody>
      </p:sp>
    </p:spTree>
    <p:extLst>
      <p:ext uri="{BB962C8B-B14F-4D97-AF65-F5344CB8AC3E}">
        <p14:creationId xmlns:p14="http://schemas.microsoft.com/office/powerpoint/2010/main" val="787454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address        apply         provide                    inspire</a:t>
            </a:r>
            <a:r>
              <a:rPr lang="hr-HR" dirty="0"/>
              <a:t/>
            </a:r>
            <a:br>
              <a:rPr lang="hr-HR" dirty="0"/>
            </a:br>
            <a:r>
              <a:rPr lang="en-GB" dirty="0"/>
              <a:t>give                         enforce                   define                     create</a:t>
            </a:r>
            <a:endParaRPr lang="en-US" dirty="0"/>
          </a:p>
        </p:txBody>
      </p:sp>
      <p:sp>
        <p:nvSpPr>
          <p:cNvPr id="3" name="Content Placeholder 2"/>
          <p:cNvSpPr>
            <a:spLocks noGrp="1"/>
          </p:cNvSpPr>
          <p:nvPr>
            <p:ph idx="1"/>
          </p:nvPr>
        </p:nvSpPr>
        <p:spPr/>
        <p:txBody>
          <a:bodyPr>
            <a:normAutofit fontScale="85000" lnSpcReduction="20000"/>
          </a:bodyPr>
          <a:lstStyle/>
          <a:p>
            <a:r>
              <a:rPr lang="hr-HR" dirty="0" smtClean="0"/>
              <a:t>1.       </a:t>
            </a:r>
            <a:r>
              <a:rPr lang="en-GB" dirty="0"/>
              <a:t>to </a:t>
            </a:r>
            <a:r>
              <a:rPr lang="hr-HR" dirty="0"/>
              <a:t> </a:t>
            </a:r>
            <a:r>
              <a:rPr lang="hr-HR" b="1" dirty="0" err="1" smtClean="0"/>
              <a:t>address</a:t>
            </a:r>
            <a:r>
              <a:rPr lang="hr-HR" dirty="0" smtClean="0"/>
              <a:t> </a:t>
            </a:r>
            <a:r>
              <a:rPr lang="en-GB" dirty="0" smtClean="0"/>
              <a:t>questions </a:t>
            </a:r>
            <a:r>
              <a:rPr lang="en-GB" dirty="0"/>
              <a:t>about morality</a:t>
            </a:r>
            <a:endParaRPr lang="hr-HR" dirty="0"/>
          </a:p>
          <a:p>
            <a:r>
              <a:rPr lang="en-GB" dirty="0"/>
              <a:t>2.	to </a:t>
            </a:r>
            <a:r>
              <a:rPr lang="hr-HR" b="1" dirty="0" err="1" smtClean="0"/>
              <a:t>apply</a:t>
            </a:r>
            <a:r>
              <a:rPr lang="en-GB" dirty="0" smtClean="0"/>
              <a:t> </a:t>
            </a:r>
            <a:r>
              <a:rPr lang="en-GB" dirty="0"/>
              <a:t>moral principles</a:t>
            </a:r>
            <a:endParaRPr lang="hr-HR" dirty="0"/>
          </a:p>
          <a:p>
            <a:r>
              <a:rPr lang="en-GB" dirty="0"/>
              <a:t>3.	to </a:t>
            </a:r>
            <a:r>
              <a:rPr lang="hr-HR" b="1" dirty="0" smtClean="0"/>
              <a:t>provide</a:t>
            </a:r>
            <a:r>
              <a:rPr lang="en-GB" dirty="0" smtClean="0"/>
              <a:t> </a:t>
            </a:r>
            <a:r>
              <a:rPr lang="en-GB" dirty="0"/>
              <a:t>accountability</a:t>
            </a:r>
            <a:endParaRPr lang="hr-HR" dirty="0"/>
          </a:p>
          <a:p>
            <a:r>
              <a:rPr lang="en-GB" dirty="0"/>
              <a:t>4.	to </a:t>
            </a:r>
            <a:r>
              <a:rPr lang="hr-HR" b="1" dirty="0" err="1" smtClean="0"/>
              <a:t>define</a:t>
            </a:r>
            <a:r>
              <a:rPr lang="en-GB" b="1" dirty="0" smtClean="0"/>
              <a:t> </a:t>
            </a:r>
            <a:r>
              <a:rPr lang="en-GB" dirty="0"/>
              <a:t>moral conduct</a:t>
            </a:r>
            <a:endParaRPr lang="hr-HR" dirty="0"/>
          </a:p>
          <a:p>
            <a:r>
              <a:rPr lang="en-GB" dirty="0"/>
              <a:t>5.	</a:t>
            </a:r>
            <a:r>
              <a:rPr lang="en-GB" b="1" dirty="0"/>
              <a:t>to </a:t>
            </a:r>
            <a:r>
              <a:rPr lang="hr-HR" b="1" dirty="0" err="1" smtClean="0"/>
              <a:t>inspire</a:t>
            </a:r>
            <a:r>
              <a:rPr lang="en-GB" b="1" dirty="0" smtClean="0"/>
              <a:t> </a:t>
            </a:r>
            <a:r>
              <a:rPr lang="en-GB" dirty="0"/>
              <a:t>employees</a:t>
            </a:r>
            <a:endParaRPr lang="hr-HR" dirty="0"/>
          </a:p>
          <a:p>
            <a:r>
              <a:rPr lang="en-GB" dirty="0"/>
              <a:t>6.	to </a:t>
            </a:r>
            <a:r>
              <a:rPr lang="hr-HR" b="1" dirty="0" err="1" smtClean="0"/>
              <a:t>create</a:t>
            </a:r>
            <a:r>
              <a:rPr lang="hr-HR" dirty="0" smtClean="0"/>
              <a:t> </a:t>
            </a:r>
            <a:r>
              <a:rPr lang="en-GB" dirty="0" smtClean="0"/>
              <a:t>standards </a:t>
            </a:r>
            <a:r>
              <a:rPr lang="en-GB" dirty="0"/>
              <a:t>of professionalism</a:t>
            </a:r>
            <a:endParaRPr lang="hr-HR" dirty="0"/>
          </a:p>
          <a:p>
            <a:r>
              <a:rPr lang="en-GB" dirty="0"/>
              <a:t>7.	to </a:t>
            </a:r>
            <a:r>
              <a:rPr lang="hr-HR" b="1" dirty="0" err="1" smtClean="0"/>
              <a:t>give</a:t>
            </a:r>
            <a:r>
              <a:rPr lang="hr-HR" b="1" dirty="0" smtClean="0"/>
              <a:t> </a:t>
            </a:r>
            <a:r>
              <a:rPr lang="en-GB" b="1" dirty="0" smtClean="0"/>
              <a:t>g</a:t>
            </a:r>
            <a:r>
              <a:rPr lang="en-GB" dirty="0" smtClean="0"/>
              <a:t>uidelines </a:t>
            </a:r>
            <a:endParaRPr lang="hr-HR" dirty="0"/>
          </a:p>
          <a:p>
            <a:r>
              <a:rPr lang="en-GB" dirty="0"/>
              <a:t>8.	to </a:t>
            </a:r>
            <a:r>
              <a:rPr lang="hr-HR" b="1" dirty="0" err="1" smtClean="0"/>
              <a:t>enforce</a:t>
            </a:r>
            <a:r>
              <a:rPr lang="en-GB" dirty="0" smtClean="0"/>
              <a:t> </a:t>
            </a:r>
            <a:r>
              <a:rPr lang="en-GB" dirty="0"/>
              <a:t>laws</a:t>
            </a:r>
            <a:endParaRPr lang="hr-HR" dirty="0"/>
          </a:p>
          <a:p>
            <a:endParaRPr lang="en-US" dirty="0"/>
          </a:p>
        </p:txBody>
      </p:sp>
    </p:spTree>
    <p:extLst>
      <p:ext uri="{BB962C8B-B14F-4D97-AF65-F5344CB8AC3E}">
        <p14:creationId xmlns:p14="http://schemas.microsoft.com/office/powerpoint/2010/main" val="36139320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2800" dirty="0"/>
              <a:t>Part Two</a:t>
            </a:r>
            <a:r>
              <a:rPr lang="hr-HR" sz="2800" dirty="0"/>
              <a:t/>
            </a:r>
            <a:br>
              <a:rPr lang="hr-HR" sz="2800" dirty="0"/>
            </a:br>
            <a:r>
              <a:rPr lang="en-GB" sz="2800" b="1" dirty="0"/>
              <a:t>The Code of Ethics of the American Society for Public Administration</a:t>
            </a:r>
            <a:r>
              <a:rPr lang="hr-HR" sz="2800" dirty="0"/>
              <a:t/>
            </a:r>
            <a:br>
              <a:rPr lang="hr-HR" sz="2800" dirty="0"/>
            </a:br>
            <a:endParaRPr lang="en-US" sz="2800" dirty="0"/>
          </a:p>
        </p:txBody>
      </p:sp>
      <p:sp>
        <p:nvSpPr>
          <p:cNvPr id="3" name="Content Placeholder 2"/>
          <p:cNvSpPr>
            <a:spLocks noGrp="1"/>
          </p:cNvSpPr>
          <p:nvPr>
            <p:ph idx="1"/>
          </p:nvPr>
        </p:nvSpPr>
        <p:spPr/>
        <p:txBody>
          <a:bodyPr/>
          <a:lstStyle/>
          <a:p>
            <a:r>
              <a:rPr lang="en-GB" dirty="0"/>
              <a:t>1. According to you, what should a code of ethics for public administration contain?</a:t>
            </a:r>
            <a:endParaRPr lang="hr-HR" dirty="0"/>
          </a:p>
          <a:p>
            <a:r>
              <a:rPr lang="en-GB" dirty="0"/>
              <a:t>2. In your opinion, what are the most important ethical principles for public administration?</a:t>
            </a:r>
            <a:endParaRPr lang="hr-HR" dirty="0"/>
          </a:p>
        </p:txBody>
      </p:sp>
    </p:spTree>
    <p:extLst>
      <p:ext uri="{BB962C8B-B14F-4D97-AF65-F5344CB8AC3E}">
        <p14:creationId xmlns:p14="http://schemas.microsoft.com/office/powerpoint/2010/main" val="17732487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Code of Ethics of the American Society for Public Administration</a:t>
            </a:r>
            <a:r>
              <a:rPr lang="hr-HR" dirty="0"/>
              <a:t/>
            </a:r>
            <a:br>
              <a:rPr lang="hr-HR" dirty="0"/>
            </a:br>
            <a:endParaRPr lang="en-US" dirty="0"/>
          </a:p>
        </p:txBody>
      </p:sp>
      <p:sp>
        <p:nvSpPr>
          <p:cNvPr id="3" name="Content Placeholder 2"/>
          <p:cNvSpPr>
            <a:spLocks noGrp="1"/>
          </p:cNvSpPr>
          <p:nvPr>
            <p:ph idx="1"/>
          </p:nvPr>
        </p:nvSpPr>
        <p:spPr/>
        <p:txBody>
          <a:bodyPr>
            <a:normAutofit fontScale="92500"/>
          </a:bodyPr>
          <a:lstStyle/>
          <a:p>
            <a:r>
              <a:rPr lang="en-GB" dirty="0"/>
              <a:t>The American Society for Public Administration (ASPA) advances the science, art, and practice of public administration. The ASPA Code of Ethics was revised in 2013 and the Ethics and Standards Implementation Committee (Ethics Committee) was established in 2014.  The Society affirms its responsibility to develop the spirit of responsible professionalism within its membership and to increase awareness and commitment to </a:t>
            </a:r>
            <a:r>
              <a:rPr lang="en-GB" b="1" dirty="0"/>
              <a:t>ethical principles and standards</a:t>
            </a:r>
            <a:r>
              <a:rPr lang="en-GB" dirty="0"/>
              <a:t> among all those who work in public service in all sectors. To this end, the members of the Society commit themselves to uphold the following principles:</a:t>
            </a:r>
            <a:endParaRPr lang="hr-HR" dirty="0"/>
          </a:p>
          <a:p>
            <a:endParaRPr lang="en-US" dirty="0"/>
          </a:p>
        </p:txBody>
      </p:sp>
    </p:spTree>
    <p:extLst>
      <p:ext uri="{BB962C8B-B14F-4D97-AF65-F5344CB8AC3E}">
        <p14:creationId xmlns:p14="http://schemas.microsoft.com/office/powerpoint/2010/main" val="4036764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Advance the Public Interest</a:t>
            </a:r>
            <a:endParaRPr lang="en-US" dirty="0"/>
          </a:p>
        </p:txBody>
      </p:sp>
      <p:sp>
        <p:nvSpPr>
          <p:cNvPr id="3" name="Content Placeholder 2"/>
          <p:cNvSpPr>
            <a:spLocks noGrp="1"/>
          </p:cNvSpPr>
          <p:nvPr>
            <p:ph idx="1"/>
          </p:nvPr>
        </p:nvSpPr>
        <p:spPr/>
        <p:txBody>
          <a:bodyPr/>
          <a:lstStyle/>
          <a:p>
            <a:r>
              <a:rPr lang="en-GB" dirty="0"/>
              <a:t>Promote the interests of the public and put service to the public above service to oneself. </a:t>
            </a:r>
            <a:br>
              <a:rPr lang="en-GB" dirty="0"/>
            </a:br>
            <a:endParaRPr lang="en-US" dirty="0"/>
          </a:p>
        </p:txBody>
      </p:sp>
    </p:spTree>
    <p:extLst>
      <p:ext uri="{BB962C8B-B14F-4D97-AF65-F5344CB8AC3E}">
        <p14:creationId xmlns:p14="http://schemas.microsoft.com/office/powerpoint/2010/main" val="10582165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Uphold the Constitution and the Law</a:t>
            </a:r>
            <a:endParaRPr lang="en-US" dirty="0"/>
          </a:p>
        </p:txBody>
      </p:sp>
      <p:sp>
        <p:nvSpPr>
          <p:cNvPr id="3" name="Content Placeholder 2"/>
          <p:cNvSpPr>
            <a:spLocks noGrp="1"/>
          </p:cNvSpPr>
          <p:nvPr>
            <p:ph idx="1"/>
          </p:nvPr>
        </p:nvSpPr>
        <p:spPr/>
        <p:txBody>
          <a:bodyPr/>
          <a:lstStyle/>
          <a:p>
            <a:r>
              <a:rPr lang="en-GB" dirty="0"/>
              <a:t>Respect and support government constitutions and laws, while seeking to improve laws and policies to promote the public good.  </a:t>
            </a:r>
            <a:endParaRPr lang="en-US" dirty="0"/>
          </a:p>
        </p:txBody>
      </p:sp>
    </p:spTree>
    <p:extLst>
      <p:ext uri="{BB962C8B-B14F-4D97-AF65-F5344CB8AC3E}">
        <p14:creationId xmlns:p14="http://schemas.microsoft.com/office/powerpoint/2010/main" val="24640909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Promote Democratic Participation</a:t>
            </a:r>
            <a:endParaRPr lang="en-US" dirty="0"/>
          </a:p>
        </p:txBody>
      </p:sp>
      <p:sp>
        <p:nvSpPr>
          <p:cNvPr id="3" name="Content Placeholder 2"/>
          <p:cNvSpPr>
            <a:spLocks noGrp="1"/>
          </p:cNvSpPr>
          <p:nvPr>
            <p:ph idx="1"/>
          </p:nvPr>
        </p:nvSpPr>
        <p:spPr/>
        <p:txBody>
          <a:bodyPr/>
          <a:lstStyle/>
          <a:p>
            <a:r>
              <a:rPr lang="en-GB" dirty="0"/>
              <a:t>Inform the public and encourage active engagement in governance.  </a:t>
            </a:r>
            <a:endParaRPr lang="hr-HR" dirty="0" smtClean="0"/>
          </a:p>
          <a:p>
            <a:r>
              <a:rPr lang="en-GB" dirty="0" smtClean="0"/>
              <a:t>Be </a:t>
            </a:r>
            <a:r>
              <a:rPr lang="en-GB" b="1" dirty="0"/>
              <a:t>open,</a:t>
            </a:r>
            <a:r>
              <a:rPr lang="en-GB" dirty="0"/>
              <a:t> </a:t>
            </a:r>
            <a:r>
              <a:rPr lang="en-GB" b="1" dirty="0"/>
              <a:t>transparent</a:t>
            </a:r>
            <a:r>
              <a:rPr lang="en-GB" dirty="0"/>
              <a:t> and </a:t>
            </a:r>
            <a:r>
              <a:rPr lang="en-GB" b="1" dirty="0"/>
              <a:t>responsive</a:t>
            </a:r>
            <a:r>
              <a:rPr lang="en-GB" dirty="0"/>
              <a:t>, and respect and assist all </a:t>
            </a:r>
            <a:br>
              <a:rPr lang="en-GB" dirty="0"/>
            </a:br>
            <a:r>
              <a:rPr lang="en-GB" dirty="0"/>
              <a:t>persons in their dealings with public organizations.   </a:t>
            </a:r>
            <a:endParaRPr lang="en-US" dirty="0"/>
          </a:p>
        </p:txBody>
      </p:sp>
    </p:spTree>
    <p:extLst>
      <p:ext uri="{BB962C8B-B14F-4D97-AF65-F5344CB8AC3E}">
        <p14:creationId xmlns:p14="http://schemas.microsoft.com/office/powerpoint/2010/main" val="4241389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a:t>Part One</a:t>
            </a:r>
            <a:r>
              <a:rPr lang="hr-HR" dirty="0"/>
              <a:t/>
            </a:r>
            <a:br>
              <a:rPr lang="hr-HR" dirty="0"/>
            </a:br>
            <a:r>
              <a:rPr lang="en-GB" b="1" dirty="0"/>
              <a:t>Definitions, Values and Principles of Administrative </a:t>
            </a:r>
            <a:r>
              <a:rPr lang="en-GB" b="1" dirty="0" smtClean="0"/>
              <a:t>Ethics</a:t>
            </a:r>
            <a:r>
              <a:rPr lang="hr-HR" b="1" dirty="0" smtClean="0"/>
              <a:t>: </a:t>
            </a:r>
            <a:r>
              <a:rPr lang="hr-HR" b="1" dirty="0" err="1" smtClean="0"/>
              <a:t>preview</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hr-HR" dirty="0" err="1" smtClean="0"/>
              <a:t>Ethics</a:t>
            </a:r>
            <a:endParaRPr lang="hr-HR" dirty="0" smtClean="0"/>
          </a:p>
          <a:p>
            <a:r>
              <a:rPr lang="hr-HR" dirty="0" err="1" smtClean="0"/>
              <a:t>Public</a:t>
            </a:r>
            <a:r>
              <a:rPr lang="hr-HR" dirty="0" smtClean="0"/>
              <a:t> </a:t>
            </a:r>
            <a:r>
              <a:rPr lang="hr-HR" dirty="0" err="1" smtClean="0"/>
              <a:t>administration</a:t>
            </a:r>
            <a:r>
              <a:rPr lang="hr-HR" dirty="0" smtClean="0"/>
              <a:t> </a:t>
            </a:r>
            <a:r>
              <a:rPr lang="hr-HR" dirty="0" err="1" smtClean="0"/>
              <a:t>ethics</a:t>
            </a:r>
            <a:endParaRPr lang="hr-HR" dirty="0" smtClean="0"/>
          </a:p>
          <a:p>
            <a:r>
              <a:rPr lang="hr-HR" dirty="0" err="1" smtClean="0"/>
              <a:t>Code</a:t>
            </a:r>
            <a:r>
              <a:rPr lang="hr-HR" dirty="0" smtClean="0"/>
              <a:t> </a:t>
            </a:r>
            <a:r>
              <a:rPr lang="hr-HR" dirty="0" err="1" smtClean="0"/>
              <a:t>of</a:t>
            </a:r>
            <a:r>
              <a:rPr lang="hr-HR" dirty="0" smtClean="0"/>
              <a:t> </a:t>
            </a:r>
            <a:r>
              <a:rPr lang="hr-HR" dirty="0" err="1" smtClean="0"/>
              <a:t>ethics</a:t>
            </a:r>
            <a:endParaRPr lang="hr-HR" dirty="0" smtClean="0"/>
          </a:p>
          <a:p>
            <a:r>
              <a:rPr lang="hr-HR" dirty="0" err="1" smtClean="0"/>
              <a:t>Qualities</a:t>
            </a:r>
            <a:r>
              <a:rPr lang="hr-HR" dirty="0" smtClean="0"/>
              <a:t> </a:t>
            </a:r>
            <a:r>
              <a:rPr lang="hr-HR" dirty="0" err="1" smtClean="0"/>
              <a:t>of</a:t>
            </a:r>
            <a:r>
              <a:rPr lang="hr-HR" dirty="0" smtClean="0"/>
              <a:t> civil </a:t>
            </a:r>
            <a:r>
              <a:rPr lang="hr-HR" dirty="0" err="1" smtClean="0"/>
              <a:t>servants</a:t>
            </a:r>
            <a:endParaRPr lang="hr-HR" dirty="0" smtClean="0"/>
          </a:p>
          <a:p>
            <a:r>
              <a:rPr lang="hr-HR" dirty="0" err="1" smtClean="0"/>
              <a:t>Code</a:t>
            </a:r>
            <a:r>
              <a:rPr lang="hr-HR" dirty="0" smtClean="0"/>
              <a:t> </a:t>
            </a:r>
            <a:r>
              <a:rPr lang="hr-HR" dirty="0" err="1" smtClean="0"/>
              <a:t>of</a:t>
            </a:r>
            <a:r>
              <a:rPr lang="hr-HR" dirty="0" smtClean="0"/>
              <a:t> </a:t>
            </a:r>
            <a:r>
              <a:rPr lang="hr-HR" dirty="0" err="1" smtClean="0"/>
              <a:t>Ethics</a:t>
            </a:r>
            <a:r>
              <a:rPr lang="hr-HR" dirty="0" smtClean="0"/>
              <a:t> </a:t>
            </a:r>
            <a:r>
              <a:rPr lang="hr-HR" dirty="0" err="1" smtClean="0"/>
              <a:t>of</a:t>
            </a:r>
            <a:r>
              <a:rPr lang="hr-HR" dirty="0" smtClean="0"/>
              <a:t> </a:t>
            </a:r>
            <a:r>
              <a:rPr lang="hr-HR" dirty="0" err="1" smtClean="0"/>
              <a:t>the</a:t>
            </a:r>
            <a:r>
              <a:rPr lang="hr-HR" dirty="0" smtClean="0"/>
              <a:t> American </a:t>
            </a:r>
            <a:r>
              <a:rPr lang="hr-HR" dirty="0" err="1" smtClean="0"/>
              <a:t>Society</a:t>
            </a:r>
            <a:r>
              <a:rPr lang="hr-HR" dirty="0" smtClean="0"/>
              <a:t> for </a:t>
            </a:r>
            <a:r>
              <a:rPr lang="hr-HR" dirty="0" err="1" smtClean="0"/>
              <a:t>Public</a:t>
            </a:r>
            <a:r>
              <a:rPr lang="hr-HR" dirty="0" smtClean="0"/>
              <a:t> </a:t>
            </a:r>
            <a:r>
              <a:rPr lang="hr-HR" dirty="0" err="1" smtClean="0"/>
              <a:t>Administration</a:t>
            </a:r>
            <a:endParaRPr lang="en-US" dirty="0"/>
          </a:p>
        </p:txBody>
      </p:sp>
    </p:spTree>
    <p:extLst>
      <p:ext uri="{BB962C8B-B14F-4D97-AF65-F5344CB8AC3E}">
        <p14:creationId xmlns:p14="http://schemas.microsoft.com/office/powerpoint/2010/main" val="19945177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Strengthen Social Equity</a:t>
            </a:r>
            <a:endParaRPr lang="en-US" dirty="0"/>
          </a:p>
        </p:txBody>
      </p:sp>
      <p:sp>
        <p:nvSpPr>
          <p:cNvPr id="3" name="Content Placeholder 2"/>
          <p:cNvSpPr>
            <a:spLocks noGrp="1"/>
          </p:cNvSpPr>
          <p:nvPr>
            <p:ph idx="1"/>
          </p:nvPr>
        </p:nvSpPr>
        <p:spPr/>
        <p:txBody>
          <a:bodyPr/>
          <a:lstStyle/>
          <a:p>
            <a:r>
              <a:rPr lang="en-GB" dirty="0"/>
              <a:t>Treat all persons with </a:t>
            </a:r>
            <a:r>
              <a:rPr lang="en-GB" b="1" dirty="0"/>
              <a:t>fairness,</a:t>
            </a:r>
            <a:r>
              <a:rPr lang="en-GB" dirty="0"/>
              <a:t> </a:t>
            </a:r>
            <a:r>
              <a:rPr lang="en-GB" b="1" dirty="0"/>
              <a:t>justice</a:t>
            </a:r>
            <a:r>
              <a:rPr lang="en-GB" dirty="0"/>
              <a:t>, and </a:t>
            </a:r>
            <a:r>
              <a:rPr lang="en-GB" b="1" dirty="0"/>
              <a:t>equality</a:t>
            </a:r>
            <a:r>
              <a:rPr lang="en-GB" dirty="0"/>
              <a:t> and respect individual differences, rights, and freedoms. </a:t>
            </a:r>
            <a:endParaRPr lang="hr-HR" dirty="0" smtClean="0"/>
          </a:p>
          <a:p>
            <a:r>
              <a:rPr lang="en-GB" dirty="0" smtClean="0"/>
              <a:t>Promote </a:t>
            </a:r>
            <a:r>
              <a:rPr lang="en-GB" dirty="0"/>
              <a:t>affirmative action and other initiatives to reduce unfairness, injustice, and inequality in society. </a:t>
            </a:r>
            <a:br>
              <a:rPr lang="en-GB" dirty="0"/>
            </a:br>
            <a:r>
              <a:rPr lang="en-GB" dirty="0"/>
              <a:t/>
            </a:r>
            <a:br>
              <a:rPr lang="en-GB" dirty="0"/>
            </a:br>
            <a:endParaRPr lang="en-US" dirty="0"/>
          </a:p>
        </p:txBody>
      </p:sp>
    </p:spTree>
    <p:extLst>
      <p:ext uri="{BB962C8B-B14F-4D97-AF65-F5344CB8AC3E}">
        <p14:creationId xmlns:p14="http://schemas.microsoft.com/office/powerpoint/2010/main" val="20248067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Fully Inform and Advise</a:t>
            </a:r>
            <a:endParaRPr lang="en-US" dirty="0"/>
          </a:p>
        </p:txBody>
      </p:sp>
      <p:sp>
        <p:nvSpPr>
          <p:cNvPr id="3" name="Content Placeholder 2"/>
          <p:cNvSpPr>
            <a:spLocks noGrp="1"/>
          </p:cNvSpPr>
          <p:nvPr>
            <p:ph idx="1"/>
          </p:nvPr>
        </p:nvSpPr>
        <p:spPr/>
        <p:txBody>
          <a:bodyPr/>
          <a:lstStyle/>
          <a:p>
            <a:r>
              <a:rPr lang="en-GB" dirty="0"/>
              <a:t>Provide </a:t>
            </a:r>
            <a:r>
              <a:rPr lang="en-GB" b="1" dirty="0"/>
              <a:t>accurate</a:t>
            </a:r>
            <a:r>
              <a:rPr lang="en-GB" dirty="0"/>
              <a:t>, </a:t>
            </a:r>
            <a:r>
              <a:rPr lang="en-GB" b="1" dirty="0"/>
              <a:t>honest,</a:t>
            </a:r>
            <a:r>
              <a:rPr lang="en-GB" dirty="0"/>
              <a:t> </a:t>
            </a:r>
            <a:r>
              <a:rPr lang="en-GB" b="1" dirty="0"/>
              <a:t>comprehensive</a:t>
            </a:r>
            <a:r>
              <a:rPr lang="en-GB" dirty="0"/>
              <a:t>, and </a:t>
            </a:r>
            <a:r>
              <a:rPr lang="en-GB" b="1" dirty="0"/>
              <a:t>timely information and advice</a:t>
            </a:r>
            <a:r>
              <a:rPr lang="en-GB" dirty="0"/>
              <a:t> to elected and appointed officials and governing board members, and to staff members in their organization. </a:t>
            </a:r>
            <a:endParaRPr lang="en-US" dirty="0"/>
          </a:p>
        </p:txBody>
      </p:sp>
    </p:spTree>
    <p:extLst>
      <p:ext uri="{BB962C8B-B14F-4D97-AF65-F5344CB8AC3E}">
        <p14:creationId xmlns:p14="http://schemas.microsoft.com/office/powerpoint/2010/main" val="39598838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Demonstrate personal integrity</a:t>
            </a:r>
            <a:endParaRPr lang="en-US" dirty="0"/>
          </a:p>
        </p:txBody>
      </p:sp>
      <p:sp>
        <p:nvSpPr>
          <p:cNvPr id="3" name="Content Placeholder 2"/>
          <p:cNvSpPr>
            <a:spLocks noGrp="1"/>
          </p:cNvSpPr>
          <p:nvPr>
            <p:ph idx="1"/>
          </p:nvPr>
        </p:nvSpPr>
        <p:spPr/>
        <p:txBody>
          <a:bodyPr/>
          <a:lstStyle/>
          <a:p>
            <a:r>
              <a:rPr lang="en-GB" dirty="0"/>
              <a:t>Adhere to the highest standards of conduct to inspire public confidence and trust in public service</a:t>
            </a:r>
            <a:endParaRPr lang="en-US" dirty="0"/>
          </a:p>
        </p:txBody>
      </p:sp>
    </p:spTree>
    <p:extLst>
      <p:ext uri="{BB962C8B-B14F-4D97-AF65-F5344CB8AC3E}">
        <p14:creationId xmlns:p14="http://schemas.microsoft.com/office/powerpoint/2010/main" val="351868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Promote Ethical Organizations</a:t>
            </a:r>
            <a:endParaRPr lang="en-US" dirty="0"/>
          </a:p>
        </p:txBody>
      </p:sp>
      <p:sp>
        <p:nvSpPr>
          <p:cNvPr id="3" name="Content Placeholder 2"/>
          <p:cNvSpPr>
            <a:spLocks noGrp="1"/>
          </p:cNvSpPr>
          <p:nvPr>
            <p:ph idx="1"/>
          </p:nvPr>
        </p:nvSpPr>
        <p:spPr/>
        <p:txBody>
          <a:bodyPr/>
          <a:lstStyle/>
          <a:p>
            <a:r>
              <a:rPr lang="en-GB" dirty="0"/>
              <a:t>Strive to attain the highest standards of ethics and public service in organizations that serve the public</a:t>
            </a:r>
            <a:endParaRPr lang="en-US" dirty="0"/>
          </a:p>
        </p:txBody>
      </p:sp>
    </p:spTree>
    <p:extLst>
      <p:ext uri="{BB962C8B-B14F-4D97-AF65-F5344CB8AC3E}">
        <p14:creationId xmlns:p14="http://schemas.microsoft.com/office/powerpoint/2010/main" val="21379286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Advance Professional Excellence</a:t>
            </a:r>
            <a:endParaRPr lang="en-US" dirty="0"/>
          </a:p>
        </p:txBody>
      </p:sp>
      <p:sp>
        <p:nvSpPr>
          <p:cNvPr id="3" name="Content Placeholder 2"/>
          <p:cNvSpPr>
            <a:spLocks noGrp="1"/>
          </p:cNvSpPr>
          <p:nvPr>
            <p:ph idx="1"/>
          </p:nvPr>
        </p:nvSpPr>
        <p:spPr/>
        <p:txBody>
          <a:bodyPr/>
          <a:lstStyle/>
          <a:p>
            <a:r>
              <a:rPr lang="en-GB" dirty="0"/>
              <a:t>Strengthen personal capabilities to act competently and ethically and encourage the professional development of others.</a:t>
            </a:r>
            <a:endParaRPr lang="hr-HR" dirty="0"/>
          </a:p>
          <a:p>
            <a:endParaRPr lang="en-US" dirty="0"/>
          </a:p>
        </p:txBody>
      </p:sp>
    </p:spTree>
    <p:extLst>
      <p:ext uri="{BB962C8B-B14F-4D97-AF65-F5344CB8AC3E}">
        <p14:creationId xmlns:p14="http://schemas.microsoft.com/office/powerpoint/2010/main" val="19249439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Choose nouns which correctly complete the following phrases: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Society affirms its responsibility to develop the spirit of responsible ______________ within its membership.</a:t>
            </a:r>
            <a:endParaRPr lang="hr-HR" dirty="0"/>
          </a:p>
          <a:p>
            <a:r>
              <a:rPr lang="en-GB" dirty="0"/>
              <a:t>All those who work in public service should be committed to ethical ______________ and ____________.</a:t>
            </a:r>
            <a:endParaRPr lang="hr-HR" dirty="0"/>
          </a:p>
          <a:p>
            <a:r>
              <a:rPr lang="en-GB" dirty="0"/>
              <a:t>The members of the Society should respect and support government ________________ and _____________.</a:t>
            </a:r>
            <a:endParaRPr lang="hr-HR" dirty="0"/>
          </a:p>
          <a:p>
            <a:endParaRPr lang="en-US" dirty="0"/>
          </a:p>
        </p:txBody>
      </p:sp>
    </p:spTree>
    <p:extLst>
      <p:ext uri="{BB962C8B-B14F-4D97-AF65-F5344CB8AC3E}">
        <p14:creationId xmlns:p14="http://schemas.microsoft.com/office/powerpoint/2010/main" val="15374331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en-GB" dirty="0"/>
              <a:t>The Society affirms its responsibility to develop the spirit of responsible </a:t>
            </a:r>
            <a:r>
              <a:rPr lang="hr-HR" b="1" dirty="0" err="1" smtClean="0"/>
              <a:t>professionalism</a:t>
            </a:r>
            <a:r>
              <a:rPr lang="hr-HR" dirty="0" smtClean="0"/>
              <a:t> </a:t>
            </a:r>
            <a:r>
              <a:rPr lang="en-GB" dirty="0" smtClean="0"/>
              <a:t>within </a:t>
            </a:r>
            <a:r>
              <a:rPr lang="en-GB" dirty="0"/>
              <a:t>its membership</a:t>
            </a:r>
            <a:r>
              <a:rPr lang="en-GB" dirty="0" smtClean="0"/>
              <a:t>.</a:t>
            </a:r>
            <a:endParaRPr lang="hr-HR" dirty="0" smtClean="0"/>
          </a:p>
          <a:p>
            <a:r>
              <a:rPr lang="en-GB" dirty="0"/>
              <a:t>All those who work in public service should be committed to ethical </a:t>
            </a:r>
            <a:r>
              <a:rPr lang="hr-HR" b="1" dirty="0" err="1" smtClean="0"/>
              <a:t>principles</a:t>
            </a:r>
            <a:r>
              <a:rPr lang="en-GB" dirty="0" smtClean="0"/>
              <a:t> </a:t>
            </a:r>
            <a:r>
              <a:rPr lang="en-GB" dirty="0"/>
              <a:t>and </a:t>
            </a:r>
            <a:r>
              <a:rPr lang="hr-HR" b="1" dirty="0" err="1" smtClean="0"/>
              <a:t>standards</a:t>
            </a:r>
            <a:r>
              <a:rPr lang="en-GB" dirty="0" smtClean="0"/>
              <a:t>.</a:t>
            </a:r>
            <a:endParaRPr lang="hr-HR" dirty="0" smtClean="0"/>
          </a:p>
          <a:p>
            <a:r>
              <a:rPr lang="en-GB" dirty="0"/>
              <a:t>The members of the Society should respect and support government </a:t>
            </a:r>
            <a:r>
              <a:rPr lang="hr-HR" b="1" dirty="0" err="1" smtClean="0"/>
              <a:t>constitutions</a:t>
            </a:r>
            <a:r>
              <a:rPr lang="hr-HR" b="1" dirty="0" smtClean="0"/>
              <a:t> </a:t>
            </a:r>
            <a:r>
              <a:rPr lang="en-GB" dirty="0" smtClean="0"/>
              <a:t>and </a:t>
            </a:r>
            <a:r>
              <a:rPr lang="hr-HR" b="1" dirty="0" err="1" smtClean="0"/>
              <a:t>laws</a:t>
            </a:r>
            <a:r>
              <a:rPr lang="en-GB" dirty="0" smtClean="0"/>
              <a:t>.</a:t>
            </a:r>
            <a:endParaRPr lang="hr-HR" dirty="0"/>
          </a:p>
          <a:p>
            <a:endParaRPr lang="hr-HR" dirty="0"/>
          </a:p>
          <a:p>
            <a:endParaRPr lang="hr-HR" dirty="0"/>
          </a:p>
          <a:p>
            <a:endParaRPr lang="en-US" dirty="0"/>
          </a:p>
        </p:txBody>
      </p:sp>
    </p:spTree>
    <p:extLst>
      <p:ext uri="{BB962C8B-B14F-4D97-AF65-F5344CB8AC3E}">
        <p14:creationId xmlns:p14="http://schemas.microsoft.com/office/powerpoint/2010/main" val="9213176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Choose nouns which correctly complete the following phrases: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Public servants should inform the ______________ and encourage active engagement in __________________.</a:t>
            </a:r>
            <a:endParaRPr lang="hr-HR" dirty="0"/>
          </a:p>
          <a:p>
            <a:r>
              <a:rPr lang="en-GB" dirty="0"/>
              <a:t>Public servants should adhere to the highest standards of ____________ to inspire public confidence and trust in public service.</a:t>
            </a:r>
            <a:endParaRPr lang="hr-HR" dirty="0"/>
          </a:p>
          <a:p>
            <a:endParaRPr lang="en-US" dirty="0"/>
          </a:p>
        </p:txBody>
      </p:sp>
    </p:spTree>
    <p:extLst>
      <p:ext uri="{BB962C8B-B14F-4D97-AF65-F5344CB8AC3E}">
        <p14:creationId xmlns:p14="http://schemas.microsoft.com/office/powerpoint/2010/main" val="26128362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en-GB" dirty="0"/>
              <a:t>Public servants should inform the </a:t>
            </a:r>
            <a:r>
              <a:rPr lang="hr-HR" b="1" dirty="0" err="1" smtClean="0"/>
              <a:t>public</a:t>
            </a:r>
            <a:r>
              <a:rPr lang="en-GB" dirty="0" smtClean="0"/>
              <a:t> </a:t>
            </a:r>
            <a:r>
              <a:rPr lang="en-GB" dirty="0"/>
              <a:t>and encourage active engagement in </a:t>
            </a:r>
            <a:r>
              <a:rPr lang="hr-HR" b="1" dirty="0" err="1" smtClean="0"/>
              <a:t>governance</a:t>
            </a:r>
            <a:r>
              <a:rPr lang="en-GB" dirty="0" smtClean="0"/>
              <a:t>.</a:t>
            </a:r>
            <a:endParaRPr lang="hr-HR" dirty="0"/>
          </a:p>
          <a:p>
            <a:r>
              <a:rPr lang="en-GB" dirty="0"/>
              <a:t>Public servants should adhere to the highest standards of </a:t>
            </a:r>
            <a:r>
              <a:rPr lang="hr-HR" b="1" dirty="0" err="1" smtClean="0"/>
              <a:t>conduct</a:t>
            </a:r>
            <a:r>
              <a:rPr lang="hr-HR" b="1" dirty="0" smtClean="0"/>
              <a:t> </a:t>
            </a:r>
            <a:r>
              <a:rPr lang="en-GB" dirty="0" smtClean="0"/>
              <a:t>to </a:t>
            </a:r>
            <a:r>
              <a:rPr lang="en-GB" dirty="0"/>
              <a:t>inspire public confidence and trust in public service.</a:t>
            </a:r>
            <a:endParaRPr lang="hr-HR" dirty="0"/>
          </a:p>
          <a:p>
            <a:endParaRPr lang="en-US" dirty="0"/>
          </a:p>
          <a:p>
            <a:endParaRPr lang="en-US" dirty="0"/>
          </a:p>
        </p:txBody>
      </p:sp>
    </p:spTree>
    <p:extLst>
      <p:ext uri="{BB962C8B-B14F-4D97-AF65-F5344CB8AC3E}">
        <p14:creationId xmlns:p14="http://schemas.microsoft.com/office/powerpoint/2010/main" val="26248824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sr-Latn-RS" b="1" i="1" cap="none" dirty="0">
                <a:latin typeface="Calibri" panose="020F0502020204030204" pitchFamily="34" charset="0"/>
                <a:ea typeface="Times New Roman" panose="02020603050405020304" pitchFamily="18" charset="0"/>
                <a:cs typeface="Times New Roman" panose="02020603050405020304" pitchFamily="18" charset="0"/>
              </a:rPr>
              <a:t>Choose from the prepositions in the box to complete the sentences:</a:t>
            </a:r>
            <a:r>
              <a:rPr lang="hr-HR" altLang="sr-Latn-RS" b="1" i="1" cap="none" dirty="0" err="1">
                <a:latin typeface="Calibri" panose="020F0502020204030204" pitchFamily="34" charset="0"/>
                <a:ea typeface="Times New Roman" panose="02020603050405020304" pitchFamily="18" charset="0"/>
                <a:cs typeface="Times New Roman" panose="02020603050405020304" pitchFamily="18" charset="0"/>
              </a:rPr>
              <a:t>in</a:t>
            </a:r>
            <a:r>
              <a:rPr lang="hr-HR" altLang="sr-Latn-RS" b="1" i="1" cap="none" dirty="0">
                <a:latin typeface="Calibri" panose="020F0502020204030204" pitchFamily="34" charset="0"/>
                <a:ea typeface="Times New Roman" panose="02020603050405020304" pitchFamily="18" charset="0"/>
                <a:cs typeface="Times New Roman" panose="02020603050405020304" pitchFamily="18" charset="0"/>
              </a:rPr>
              <a:t>, </a:t>
            </a:r>
            <a:r>
              <a:rPr lang="hr-HR" altLang="sr-Latn-RS" b="1" i="1" cap="none" dirty="0" err="1">
                <a:latin typeface="Calibri" panose="020F0502020204030204" pitchFamily="34" charset="0"/>
                <a:ea typeface="Times New Roman" panose="02020603050405020304" pitchFamily="18" charset="0"/>
                <a:cs typeface="Times New Roman" panose="02020603050405020304" pitchFamily="18" charset="0"/>
              </a:rPr>
              <a:t>of</a:t>
            </a:r>
            <a:r>
              <a:rPr lang="hr-HR" altLang="sr-Latn-RS" b="1" i="1" cap="none" dirty="0">
                <a:latin typeface="Calibri" panose="020F0502020204030204" pitchFamily="34" charset="0"/>
                <a:ea typeface="Times New Roman" panose="02020603050405020304" pitchFamily="18" charset="0"/>
                <a:cs typeface="Times New Roman" panose="02020603050405020304" pitchFamily="18" charset="0"/>
              </a:rPr>
              <a:t>, to, </a:t>
            </a:r>
            <a:r>
              <a:rPr lang="hr-HR" altLang="sr-Latn-RS" b="1" i="1" cap="none" dirty="0" err="1">
                <a:latin typeface="Calibri" panose="020F0502020204030204" pitchFamily="34" charset="0"/>
                <a:ea typeface="Times New Roman" panose="02020603050405020304" pitchFamily="18" charset="0"/>
                <a:cs typeface="Times New Roman" panose="02020603050405020304" pitchFamily="18" charset="0"/>
              </a:rPr>
              <a:t>with</a:t>
            </a:r>
            <a:r>
              <a:rPr lang="hr-HR" altLang="sr-Latn-RS" b="1" i="1" cap="none" dirty="0">
                <a:latin typeface="Calibri" panose="020F0502020204030204" pitchFamily="34" charset="0"/>
                <a:ea typeface="Times New Roman" panose="02020603050405020304" pitchFamily="18" charset="0"/>
                <a:cs typeface="Times New Roman" panose="02020603050405020304" pitchFamily="18" charset="0"/>
              </a:rPr>
              <a:t>, </a:t>
            </a:r>
            <a:r>
              <a:rPr lang="hr-HR" altLang="sr-Latn-RS" b="1" i="1" cap="none" dirty="0" err="1">
                <a:latin typeface="Calibri" panose="020F0502020204030204" pitchFamily="34" charset="0"/>
                <a:ea typeface="Times New Roman" panose="02020603050405020304" pitchFamily="18" charset="0"/>
                <a:cs typeface="Times New Roman" panose="02020603050405020304" pitchFamily="18" charset="0"/>
              </a:rPr>
              <a:t>within</a:t>
            </a:r>
            <a:endParaRPr lang="en-US" dirty="0"/>
          </a:p>
        </p:txBody>
      </p:sp>
      <p:sp>
        <p:nvSpPr>
          <p:cNvPr id="3" name="Content Placeholder 2"/>
          <p:cNvSpPr>
            <a:spLocks noGrp="1"/>
          </p:cNvSpPr>
          <p:nvPr>
            <p:ph idx="1"/>
          </p:nvPr>
        </p:nvSpPr>
        <p:spPr/>
        <p:txBody>
          <a:bodyPr>
            <a:normAutofit fontScale="92500"/>
          </a:bodyPr>
          <a:lstStyle/>
          <a:p>
            <a:r>
              <a:rPr lang="en-GB" dirty="0"/>
              <a:t>The ASPA Code of Ethics was revised ___ 2013.</a:t>
            </a:r>
            <a:endParaRPr lang="hr-HR" dirty="0"/>
          </a:p>
          <a:p>
            <a:r>
              <a:rPr lang="en-GB" dirty="0"/>
              <a:t>The Society affirms its responsibility to develop the spirit of responsible professionalism __________ its membership.</a:t>
            </a:r>
            <a:endParaRPr lang="hr-HR" dirty="0"/>
          </a:p>
          <a:p>
            <a:r>
              <a:rPr lang="en-GB" dirty="0"/>
              <a:t>The members of the Society commit themselves ______ uphold ethical principles.</a:t>
            </a:r>
            <a:endParaRPr lang="hr-HR" dirty="0"/>
          </a:p>
          <a:p>
            <a:r>
              <a:rPr lang="en-GB" dirty="0"/>
              <a:t>The members should strive to attain the highest standards ___ ethics.</a:t>
            </a:r>
            <a:endParaRPr lang="hr-HR" dirty="0"/>
          </a:p>
          <a:p>
            <a:r>
              <a:rPr lang="en-GB" dirty="0"/>
              <a:t>Public servants should respect and assist all persons in their dealings ____ public organizations.  </a:t>
            </a:r>
            <a:endParaRPr lang="hr-HR" dirty="0"/>
          </a:p>
          <a:p>
            <a:endParaRPr lang="en-US" dirty="0"/>
          </a:p>
        </p:txBody>
      </p:sp>
    </p:spTree>
    <p:extLst>
      <p:ext uri="{BB962C8B-B14F-4D97-AF65-F5344CB8AC3E}">
        <p14:creationId xmlns:p14="http://schemas.microsoft.com/office/powerpoint/2010/main" val="3338326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Ethics</a:t>
            </a:r>
            <a:endParaRPr lang="en-US" dirty="0"/>
          </a:p>
        </p:txBody>
      </p:sp>
      <p:sp>
        <p:nvSpPr>
          <p:cNvPr id="3" name="Content Placeholder 2"/>
          <p:cNvSpPr>
            <a:spLocks noGrp="1"/>
          </p:cNvSpPr>
          <p:nvPr>
            <p:ph idx="1"/>
          </p:nvPr>
        </p:nvSpPr>
        <p:spPr/>
        <p:txBody>
          <a:bodyPr>
            <a:normAutofit/>
          </a:bodyPr>
          <a:lstStyle/>
          <a:p>
            <a:r>
              <a:rPr lang="hr-HR" dirty="0"/>
              <a:t>A</a:t>
            </a:r>
            <a:r>
              <a:rPr lang="en-GB" dirty="0" smtClean="0"/>
              <a:t> </a:t>
            </a:r>
            <a:r>
              <a:rPr lang="en-GB" dirty="0"/>
              <a:t>branch of philosophy which seeks to address questions about </a:t>
            </a:r>
            <a:r>
              <a:rPr lang="en-GB" dirty="0" smtClean="0"/>
              <a:t>morality</a:t>
            </a:r>
            <a:endParaRPr lang="hr-HR" dirty="0"/>
          </a:p>
          <a:p>
            <a:r>
              <a:rPr lang="en-GB" dirty="0" smtClean="0"/>
              <a:t> </a:t>
            </a:r>
            <a:r>
              <a:rPr lang="hr-HR" dirty="0" smtClean="0"/>
              <a:t>T</a:t>
            </a:r>
            <a:r>
              <a:rPr lang="en-GB" dirty="0" smtClean="0"/>
              <a:t>he </a:t>
            </a:r>
            <a:r>
              <a:rPr lang="en-GB" dirty="0"/>
              <a:t>rules that define moral conduct according to the ideology of a specific group. </a:t>
            </a:r>
            <a:endParaRPr lang="hr-HR" dirty="0"/>
          </a:p>
          <a:p>
            <a:r>
              <a:rPr lang="en-GB" dirty="0"/>
              <a:t>It is concerned with what is good for individuals and society. </a:t>
            </a:r>
            <a:endParaRPr lang="en-US" dirty="0"/>
          </a:p>
        </p:txBody>
      </p:sp>
    </p:spTree>
    <p:extLst>
      <p:ext uri="{BB962C8B-B14F-4D97-AF65-F5344CB8AC3E}">
        <p14:creationId xmlns:p14="http://schemas.microsoft.com/office/powerpoint/2010/main" val="18936271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V Complete the table with words from the text and their related forms:</a:t>
            </a:r>
            <a:endParaRPr lang="en-US" dirty="0"/>
          </a:p>
        </p:txBody>
      </p:sp>
      <p:graphicFrame>
        <p:nvGraphicFramePr>
          <p:cNvPr id="4" name="Content Placeholder 3"/>
          <p:cNvGraphicFramePr>
            <a:graphicFrameLocks noGrp="1"/>
          </p:cNvGraphicFramePr>
          <p:nvPr>
            <p:ph idx="1"/>
          </p:nvPr>
        </p:nvGraphicFramePr>
        <p:xfrm>
          <a:off x="3275013" y="3008408"/>
          <a:ext cx="5638800" cy="2023872"/>
        </p:xfrm>
        <a:graphic>
          <a:graphicData uri="http://schemas.openxmlformats.org/drawingml/2006/table">
            <a:tbl>
              <a:tblPr>
                <a:tableStyleId>{5C22544A-7EE6-4342-B048-85BDC9FD1C3A}</a:tableStyleId>
              </a:tblPr>
              <a:tblGrid>
                <a:gridCol w="1847850"/>
                <a:gridCol w="1876425"/>
                <a:gridCol w="1914525"/>
              </a:tblGrid>
              <a:tr h="0">
                <a:tc>
                  <a:txBody>
                    <a:bodyPr/>
                    <a:lstStyle/>
                    <a:p>
                      <a:pPr>
                        <a:lnSpc>
                          <a:spcPct val="115000"/>
                        </a:lnSpc>
                        <a:spcAft>
                          <a:spcPts val="800"/>
                        </a:spcAft>
                      </a:pPr>
                      <a:r>
                        <a:rPr lang="en-GB" sz="1200" dirty="0">
                          <a:effectLst/>
                        </a:rPr>
                        <a:t>VERB</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NOUN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ADJECTIVE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inform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participation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responsive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dirty="0">
                          <a:effectLst/>
                        </a:rPr>
                        <a:t>adhere</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dirty="0">
                          <a:effectLst/>
                        </a:rPr>
                        <a:t>affirmative</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bl>
          </a:graphicData>
        </a:graphic>
      </p:graphicFrame>
    </p:spTree>
    <p:extLst>
      <p:ext uri="{BB962C8B-B14F-4D97-AF65-F5344CB8AC3E}">
        <p14:creationId xmlns:p14="http://schemas.microsoft.com/office/powerpoint/2010/main" val="1805444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Ethics</a:t>
            </a:r>
            <a:endParaRPr lang="en-US" dirty="0"/>
          </a:p>
        </p:txBody>
      </p:sp>
      <p:sp>
        <p:nvSpPr>
          <p:cNvPr id="3" name="Content Placeholder 2"/>
          <p:cNvSpPr>
            <a:spLocks noGrp="1"/>
          </p:cNvSpPr>
          <p:nvPr>
            <p:ph idx="1"/>
          </p:nvPr>
        </p:nvSpPr>
        <p:spPr/>
        <p:txBody>
          <a:bodyPr>
            <a:normAutofit/>
          </a:bodyPr>
          <a:lstStyle/>
          <a:p>
            <a:r>
              <a:rPr lang="hr-HR" dirty="0"/>
              <a:t>W</a:t>
            </a:r>
            <a:r>
              <a:rPr lang="en-GB" dirty="0" smtClean="0"/>
              <a:t>ell-based </a:t>
            </a:r>
            <a:r>
              <a:rPr lang="en-GB" dirty="0"/>
              <a:t>standards of right and wrong that prescribe what people ought to do, usually in terms of duties, principles, specific virtues, or benefits to society. </a:t>
            </a:r>
            <a:endParaRPr lang="en-US" dirty="0"/>
          </a:p>
        </p:txBody>
      </p:sp>
    </p:spTree>
    <p:extLst>
      <p:ext uri="{BB962C8B-B14F-4D97-AF65-F5344CB8AC3E}">
        <p14:creationId xmlns:p14="http://schemas.microsoft.com/office/powerpoint/2010/main" val="2335461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Administrative</a:t>
            </a:r>
            <a:r>
              <a:rPr lang="hr-HR" dirty="0" smtClean="0"/>
              <a:t> </a:t>
            </a:r>
            <a:r>
              <a:rPr lang="hr-HR" dirty="0" err="1" smtClean="0"/>
              <a:t>ethics</a:t>
            </a:r>
            <a:endParaRPr lang="en-US" dirty="0"/>
          </a:p>
        </p:txBody>
      </p:sp>
      <p:sp>
        <p:nvSpPr>
          <p:cNvPr id="3" name="Content Placeholder 2"/>
          <p:cNvSpPr>
            <a:spLocks noGrp="1"/>
          </p:cNvSpPr>
          <p:nvPr>
            <p:ph idx="1"/>
          </p:nvPr>
        </p:nvSpPr>
        <p:spPr/>
        <p:txBody>
          <a:bodyPr/>
          <a:lstStyle/>
          <a:p>
            <a:r>
              <a:rPr lang="en-GB" dirty="0"/>
              <a:t>For persons who work in government and non-profit organizations, duty has a special importance. </a:t>
            </a:r>
            <a:endParaRPr lang="hr-HR" dirty="0" smtClean="0"/>
          </a:p>
          <a:p>
            <a:r>
              <a:rPr lang="en-GB" dirty="0" smtClean="0"/>
              <a:t>They </a:t>
            </a:r>
            <a:r>
              <a:rPr lang="en-GB" dirty="0"/>
              <a:t>must </a:t>
            </a:r>
            <a:r>
              <a:rPr lang="en-GB" b="1" dirty="0"/>
              <a:t>serve the public</a:t>
            </a:r>
            <a:r>
              <a:rPr lang="en-GB" dirty="0"/>
              <a:t>, </a:t>
            </a:r>
            <a:r>
              <a:rPr lang="en-GB" b="1" dirty="0"/>
              <a:t>fulfil the expectations of public office</a:t>
            </a:r>
            <a:r>
              <a:rPr lang="en-GB" dirty="0"/>
              <a:t>, and be </a:t>
            </a:r>
            <a:r>
              <a:rPr lang="en-GB" b="1" dirty="0"/>
              <a:t>trustees of public resources</a:t>
            </a:r>
            <a:r>
              <a:rPr lang="en-GB" dirty="0"/>
              <a:t>. </a:t>
            </a:r>
            <a:endParaRPr lang="hr-HR" dirty="0" smtClean="0"/>
          </a:p>
          <a:p>
            <a:r>
              <a:rPr lang="en-GB" dirty="0" smtClean="0"/>
              <a:t>These </a:t>
            </a:r>
            <a:r>
              <a:rPr lang="en-GB" dirty="0"/>
              <a:t>are the actions required by their occupation or role independent of—but reinforced by—other ethical considerations.</a:t>
            </a:r>
            <a:endParaRPr lang="hr-HR" dirty="0"/>
          </a:p>
          <a:p>
            <a:endParaRPr lang="en-US" dirty="0"/>
          </a:p>
        </p:txBody>
      </p:sp>
    </p:spTree>
    <p:extLst>
      <p:ext uri="{BB962C8B-B14F-4D97-AF65-F5344CB8AC3E}">
        <p14:creationId xmlns:p14="http://schemas.microsoft.com/office/powerpoint/2010/main" val="599802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Administrative</a:t>
            </a:r>
            <a:r>
              <a:rPr lang="hr-HR" dirty="0" smtClean="0"/>
              <a:t> </a:t>
            </a:r>
            <a:r>
              <a:rPr lang="hr-HR" dirty="0" err="1" smtClean="0"/>
              <a:t>ethics</a:t>
            </a:r>
            <a:endParaRPr lang="en-US" dirty="0"/>
          </a:p>
        </p:txBody>
      </p:sp>
      <p:sp>
        <p:nvSpPr>
          <p:cNvPr id="3" name="Content Placeholder 2"/>
          <p:cNvSpPr>
            <a:spLocks noGrp="1"/>
          </p:cNvSpPr>
          <p:nvPr>
            <p:ph idx="1"/>
          </p:nvPr>
        </p:nvSpPr>
        <p:spPr/>
        <p:txBody>
          <a:bodyPr>
            <a:normAutofit/>
          </a:bodyPr>
          <a:lstStyle/>
          <a:p>
            <a:r>
              <a:rPr lang="hr-HR" dirty="0" err="1" smtClean="0"/>
              <a:t>Administrative</a:t>
            </a:r>
            <a:r>
              <a:rPr lang="en-GB" dirty="0" smtClean="0"/>
              <a:t> </a:t>
            </a:r>
            <a:r>
              <a:rPr lang="en-GB" dirty="0"/>
              <a:t>ethics </a:t>
            </a:r>
            <a:r>
              <a:rPr lang="hr-HR" dirty="0"/>
              <a:t>-</a:t>
            </a:r>
            <a:r>
              <a:rPr lang="en-GB" dirty="0" smtClean="0"/>
              <a:t> </a:t>
            </a:r>
            <a:r>
              <a:rPr lang="en-GB" dirty="0"/>
              <a:t>rooted in </a:t>
            </a:r>
            <a:r>
              <a:rPr lang="en-GB" dirty="0" smtClean="0"/>
              <a:t>duty</a:t>
            </a:r>
            <a:r>
              <a:rPr lang="hr-HR" dirty="0" smtClean="0"/>
              <a:t>: </a:t>
            </a:r>
            <a:r>
              <a:rPr lang="en-GB" dirty="0" smtClean="0"/>
              <a:t>persons </a:t>
            </a:r>
            <a:r>
              <a:rPr lang="en-GB" dirty="0"/>
              <a:t>who seek positions in government or non-profit organizations (or who pursue educational programmes to prepare themselves for such positions) are commonly motivated by a sense of duty to </a:t>
            </a:r>
            <a:r>
              <a:rPr lang="en-GB" dirty="0" smtClean="0"/>
              <a:t>serve</a:t>
            </a:r>
            <a:r>
              <a:rPr lang="hr-HR" dirty="0" smtClean="0"/>
              <a:t>: </a:t>
            </a:r>
            <a:r>
              <a:rPr lang="en-GB" b="1" i="1" dirty="0" smtClean="0"/>
              <a:t>public </a:t>
            </a:r>
            <a:r>
              <a:rPr lang="en-GB" b="1" i="1" dirty="0"/>
              <a:t>service motivation</a:t>
            </a:r>
            <a:r>
              <a:rPr lang="en-GB" dirty="0"/>
              <a:t>. </a:t>
            </a:r>
            <a:endParaRPr lang="hr-HR" dirty="0" smtClean="0"/>
          </a:p>
          <a:p>
            <a:r>
              <a:rPr lang="en-GB" dirty="0" smtClean="0"/>
              <a:t>They </a:t>
            </a:r>
            <a:r>
              <a:rPr lang="en-GB" dirty="0"/>
              <a:t>wish to help others, to benefit society, or to serve the </a:t>
            </a:r>
            <a:r>
              <a:rPr lang="en-GB" b="1" dirty="0"/>
              <a:t>public interest</a:t>
            </a:r>
            <a:r>
              <a:rPr lang="en-GB" dirty="0"/>
              <a:t>. </a:t>
            </a:r>
            <a:endParaRPr lang="hr-HR" dirty="0"/>
          </a:p>
          <a:p>
            <a:endParaRPr lang="en-US" dirty="0"/>
          </a:p>
        </p:txBody>
      </p:sp>
    </p:spTree>
    <p:extLst>
      <p:ext uri="{BB962C8B-B14F-4D97-AF65-F5344CB8AC3E}">
        <p14:creationId xmlns:p14="http://schemas.microsoft.com/office/powerpoint/2010/main" val="2736146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public</a:t>
            </a:r>
            <a:r>
              <a:rPr lang="hr-HR" dirty="0" smtClean="0"/>
              <a:t> </a:t>
            </a:r>
            <a:r>
              <a:rPr lang="hr-HR" dirty="0" err="1" smtClean="0"/>
              <a:t>service</a:t>
            </a:r>
            <a:r>
              <a:rPr lang="hr-HR" dirty="0" smtClean="0"/>
              <a:t> </a:t>
            </a:r>
            <a:r>
              <a:rPr lang="hr-HR" dirty="0" err="1" smtClean="0"/>
              <a:t>motivation</a:t>
            </a:r>
            <a:endParaRPr lang="en-US" dirty="0"/>
          </a:p>
        </p:txBody>
      </p:sp>
      <p:sp>
        <p:nvSpPr>
          <p:cNvPr id="3" name="Content Placeholder 2"/>
          <p:cNvSpPr>
            <a:spLocks noGrp="1"/>
          </p:cNvSpPr>
          <p:nvPr>
            <p:ph idx="1"/>
          </p:nvPr>
        </p:nvSpPr>
        <p:spPr/>
        <p:txBody>
          <a:bodyPr/>
          <a:lstStyle/>
          <a:p>
            <a:r>
              <a:rPr lang="en-GB" dirty="0"/>
              <a:t>The public service </a:t>
            </a:r>
            <a:r>
              <a:rPr lang="en-GB" dirty="0" smtClean="0"/>
              <a:t>motivation</a:t>
            </a:r>
            <a:r>
              <a:rPr lang="hr-HR" dirty="0" smtClean="0"/>
              <a:t>:</a:t>
            </a:r>
          </a:p>
          <a:p>
            <a:r>
              <a:rPr lang="en-GB" dirty="0" smtClean="0"/>
              <a:t>“attraction </a:t>
            </a:r>
            <a:r>
              <a:rPr lang="en-GB" dirty="0"/>
              <a:t>to policy making” and the political process; </a:t>
            </a:r>
            <a:endParaRPr lang="hr-HR" dirty="0" smtClean="0"/>
          </a:p>
          <a:p>
            <a:r>
              <a:rPr lang="en-GB" dirty="0" smtClean="0"/>
              <a:t>“</a:t>
            </a:r>
            <a:r>
              <a:rPr lang="en-GB" dirty="0"/>
              <a:t>commitment to the public interest/civic duty,” </a:t>
            </a:r>
            <a:r>
              <a:rPr lang="hr-HR" dirty="0" err="1" smtClean="0"/>
              <a:t>e.g</a:t>
            </a:r>
            <a:r>
              <a:rPr lang="hr-HR" dirty="0" smtClean="0"/>
              <a:t>.</a:t>
            </a:r>
            <a:r>
              <a:rPr lang="en-GB" dirty="0" smtClean="0"/>
              <a:t>, </a:t>
            </a:r>
            <a:r>
              <a:rPr lang="en-GB" dirty="0"/>
              <a:t>doing “what is best for the whole community”; </a:t>
            </a:r>
            <a:endParaRPr lang="hr-HR" dirty="0" smtClean="0"/>
          </a:p>
          <a:p>
            <a:r>
              <a:rPr lang="en-GB" dirty="0" smtClean="0"/>
              <a:t>“</a:t>
            </a:r>
            <a:r>
              <a:rPr lang="en-GB" dirty="0"/>
              <a:t>compassion” and “</a:t>
            </a:r>
            <a:r>
              <a:rPr lang="en-GB" dirty="0" smtClean="0"/>
              <a:t>self-sacrifice”</a:t>
            </a:r>
            <a:r>
              <a:rPr lang="hr-HR" dirty="0" smtClean="0"/>
              <a:t>: </a:t>
            </a:r>
            <a:r>
              <a:rPr lang="en-GB" dirty="0" smtClean="0"/>
              <a:t>a </a:t>
            </a:r>
            <a:r>
              <a:rPr lang="en-GB" dirty="0"/>
              <a:t>commitment to work “for a cause bigger than myself” or being “prepared to make sacrifices for the good of society”.</a:t>
            </a:r>
            <a:endParaRPr lang="en-US" dirty="0"/>
          </a:p>
        </p:txBody>
      </p:sp>
    </p:spTree>
    <p:extLst>
      <p:ext uri="{BB962C8B-B14F-4D97-AF65-F5344CB8AC3E}">
        <p14:creationId xmlns:p14="http://schemas.microsoft.com/office/powerpoint/2010/main" val="3791259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K</a:t>
            </a:r>
            <a:r>
              <a:rPr lang="en-GB" dirty="0" err="1"/>
              <a:t>ey</a:t>
            </a:r>
            <a:r>
              <a:rPr lang="en-GB" dirty="0"/>
              <a:t> relationships guided by duty</a:t>
            </a:r>
            <a:r>
              <a:rPr lang="hr-HR" dirty="0"/>
              <a:t>:</a:t>
            </a:r>
            <a:r>
              <a:rPr lang="en-GB" dirty="0"/>
              <a:t> </a:t>
            </a:r>
            <a:endParaRPr lang="hr-HR" dirty="0"/>
          </a:p>
        </p:txBody>
      </p:sp>
      <p:sp>
        <p:nvSpPr>
          <p:cNvPr id="3" name="Content Placeholder 2"/>
          <p:cNvSpPr>
            <a:spLocks noGrp="1"/>
          </p:cNvSpPr>
          <p:nvPr>
            <p:ph idx="1"/>
          </p:nvPr>
        </p:nvSpPr>
        <p:spPr/>
        <p:txBody>
          <a:bodyPr>
            <a:normAutofit/>
          </a:bodyPr>
          <a:lstStyle/>
          <a:p>
            <a:r>
              <a:rPr lang="hr-HR" b="1" dirty="0"/>
              <a:t>I</a:t>
            </a:r>
            <a:r>
              <a:rPr lang="en-GB" b="1" dirty="0" err="1" smtClean="0"/>
              <a:t>nteractions</a:t>
            </a:r>
            <a:r>
              <a:rPr lang="en-GB" b="1" dirty="0" smtClean="0"/>
              <a:t> with</a:t>
            </a:r>
            <a:r>
              <a:rPr lang="hr-HR" b="1" dirty="0" smtClean="0"/>
              <a:t>:</a:t>
            </a:r>
            <a:r>
              <a:rPr lang="en-GB" b="1" dirty="0" smtClean="0"/>
              <a:t> </a:t>
            </a:r>
            <a:endParaRPr lang="hr-HR" b="1" dirty="0" smtClean="0"/>
          </a:p>
          <a:p>
            <a:r>
              <a:rPr lang="en-GB" b="1" dirty="0" smtClean="0"/>
              <a:t>the </a:t>
            </a:r>
            <a:r>
              <a:rPr lang="en-GB" b="1" dirty="0"/>
              <a:t>public</a:t>
            </a:r>
            <a:r>
              <a:rPr lang="en-GB" dirty="0"/>
              <a:t>, </a:t>
            </a:r>
            <a:endParaRPr lang="hr-HR" dirty="0" smtClean="0"/>
          </a:p>
          <a:p>
            <a:pPr marL="0" indent="0">
              <a:buNone/>
            </a:pPr>
            <a:r>
              <a:rPr lang="hr-HR" dirty="0"/>
              <a:t> </a:t>
            </a:r>
            <a:r>
              <a:rPr lang="en-GB" dirty="0" smtClean="0"/>
              <a:t> </a:t>
            </a:r>
            <a:r>
              <a:rPr lang="en-GB" b="1" dirty="0" smtClean="0"/>
              <a:t>organization </a:t>
            </a:r>
            <a:r>
              <a:rPr lang="en-GB" dirty="0"/>
              <a:t>of which one is a part, and </a:t>
            </a:r>
            <a:endParaRPr lang="hr-HR" dirty="0" smtClean="0"/>
          </a:p>
          <a:p>
            <a:r>
              <a:rPr lang="en-GB" b="1" dirty="0" smtClean="0"/>
              <a:t>political superior</a:t>
            </a:r>
            <a:r>
              <a:rPr lang="hr-HR" b="1" dirty="0" smtClean="0"/>
              <a:t>s</a:t>
            </a:r>
            <a:endParaRPr lang="hr-HR" dirty="0" smtClean="0"/>
          </a:p>
        </p:txBody>
      </p:sp>
    </p:spTree>
    <p:extLst>
      <p:ext uri="{BB962C8B-B14F-4D97-AF65-F5344CB8AC3E}">
        <p14:creationId xmlns:p14="http://schemas.microsoft.com/office/powerpoint/2010/main" val="20885029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1022</TotalTime>
  <Words>1676</Words>
  <Application>Microsoft Office PowerPoint</Application>
  <PresentationFormat>Widescreen</PresentationFormat>
  <Paragraphs>172</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Times New Roman</vt:lpstr>
      <vt:lpstr>Trebuchet MS</vt:lpstr>
      <vt:lpstr>Tw Cen MT</vt:lpstr>
      <vt:lpstr>Circuit</vt:lpstr>
      <vt:lpstr>Administrative ethics</vt:lpstr>
      <vt:lpstr>I Answer the following questions: </vt:lpstr>
      <vt:lpstr>Part One Definitions, Values and Principles of Administrative Ethics: preview </vt:lpstr>
      <vt:lpstr>Ethics</vt:lpstr>
      <vt:lpstr>Ethics</vt:lpstr>
      <vt:lpstr>Administrative ethics</vt:lpstr>
      <vt:lpstr>Administrative ethics</vt:lpstr>
      <vt:lpstr>The public service motivation</vt:lpstr>
      <vt:lpstr>Key relationships guided by duty: </vt:lpstr>
      <vt:lpstr>Key requirements of administrative ethics</vt:lpstr>
      <vt:lpstr>Administrative ethics</vt:lpstr>
      <vt:lpstr>Administrative ethics</vt:lpstr>
      <vt:lpstr>Code of ethics </vt:lpstr>
      <vt:lpstr>Qualities of civil servants </vt:lpstr>
      <vt:lpstr>Administrative ethics</vt:lpstr>
      <vt:lpstr>Accountability and integrity </vt:lpstr>
      <vt:lpstr>Accountability and integrity</vt:lpstr>
      <vt:lpstr>Transparency </vt:lpstr>
      <vt:lpstr>transparency</vt:lpstr>
      <vt:lpstr>II. Read the text and answer the following questions: </vt:lpstr>
      <vt:lpstr>III Complete the following statements with information from the text. </vt:lpstr>
      <vt:lpstr>Key</vt:lpstr>
      <vt:lpstr>Complete the phrases with: Address, apply, provide, inspire, give,                          enforce, define, create</vt:lpstr>
      <vt:lpstr>address        apply         provide                    inspire give                         enforce                   define                     create</vt:lpstr>
      <vt:lpstr>Part Two The Code of Ethics of the American Society for Public Administration </vt:lpstr>
      <vt:lpstr>The Code of Ethics of the American Society for Public Administration </vt:lpstr>
      <vt:lpstr>Advance the Public Interest</vt:lpstr>
      <vt:lpstr>Uphold the Constitution and the Law</vt:lpstr>
      <vt:lpstr>Promote Democratic Participation</vt:lpstr>
      <vt:lpstr>Strengthen Social Equity</vt:lpstr>
      <vt:lpstr>Fully Inform and Advise</vt:lpstr>
      <vt:lpstr>Demonstrate personal integrity</vt:lpstr>
      <vt:lpstr>Promote Ethical Organizations</vt:lpstr>
      <vt:lpstr>Advance Professional Excellence</vt:lpstr>
      <vt:lpstr>Choose nouns which correctly complete the following phrases: </vt:lpstr>
      <vt:lpstr>Key</vt:lpstr>
      <vt:lpstr>Choose nouns which correctly complete the following phrases: </vt:lpstr>
      <vt:lpstr>Key</vt:lpstr>
      <vt:lpstr>Choose from the prepositions in the box to complete the sentences:in, of, to, with, within</vt:lpstr>
      <vt:lpstr>V Complete the table with words from the text and their related forms: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ethics</dc:title>
  <dc:creator>Lelija Socanac</dc:creator>
  <cp:lastModifiedBy>Lelija Socanac</cp:lastModifiedBy>
  <cp:revision>25</cp:revision>
  <dcterms:created xsi:type="dcterms:W3CDTF">2018-11-03T18:36:42Z</dcterms:created>
  <dcterms:modified xsi:type="dcterms:W3CDTF">2018-11-08T15:28:12Z</dcterms:modified>
</cp:coreProperties>
</file>