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58" r:id="rId2"/>
    <p:sldId id="259" r:id="rId3"/>
    <p:sldId id="260" r:id="rId4"/>
    <p:sldId id="261" r:id="rId5"/>
    <p:sldId id="263" r:id="rId6"/>
    <p:sldId id="264" r:id="rId7"/>
    <p:sldId id="262" r:id="rId8"/>
    <p:sldId id="270" r:id="rId9"/>
    <p:sldId id="271" r:id="rId10"/>
    <p:sldId id="283" r:id="rId11"/>
    <p:sldId id="285" r:id="rId12"/>
    <p:sldId id="273" r:id="rId13"/>
    <p:sldId id="272" r:id="rId14"/>
    <p:sldId id="284" r:id="rId15"/>
    <p:sldId id="274" r:id="rId16"/>
    <p:sldId id="275" r:id="rId17"/>
    <p:sldId id="276" r:id="rId18"/>
    <p:sldId id="277" r:id="rId19"/>
    <p:sldId id="286" r:id="rId20"/>
    <p:sldId id="278" r:id="rId21"/>
    <p:sldId id="287" r:id="rId22"/>
    <p:sldId id="288" r:id="rId23"/>
    <p:sldId id="280" r:id="rId24"/>
    <p:sldId id="289" r:id="rId25"/>
    <p:sldId id="290" r:id="rId26"/>
    <p:sldId id="291" r:id="rId27"/>
    <p:sldId id="282" r:id="rId28"/>
    <p:sldId id="279" r:id="rId29"/>
    <p:sldId id="281" r:id="rId30"/>
    <p:sldId id="292" r:id="rId31"/>
    <p:sldId id="293" r:id="rId32"/>
    <p:sldId id="296" r:id="rId33"/>
    <p:sldId id="301" r:id="rId34"/>
    <p:sldId id="299" r:id="rId35"/>
    <p:sldId id="297" r:id="rId36"/>
    <p:sldId id="298" r:id="rId37"/>
    <p:sldId id="302" r:id="rId38"/>
    <p:sldId id="300" r:id="rId39"/>
    <p:sldId id="303" r:id="rId40"/>
    <p:sldId id="294" r:id="rId41"/>
    <p:sldId id="295" r:id="rId42"/>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0C88445A-AF80-405F-AF67-3852C53968A3}" type="datetimeFigureOut">
              <a:rPr lang="hr-HR" smtClean="0"/>
              <a:t>9.5.2018.</a:t>
            </a:fld>
            <a:endParaRPr lang="hr-H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F57191E0-391F-475B-A7AB-21B64074BEF8}" type="slidenum">
              <a:rPr lang="hr-HR" smtClean="0"/>
              <a:t>‹#›</a:t>
            </a:fld>
            <a:endParaRPr lang="hr-H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9725A269-B026-4B8B-B6ED-2CA9AF56A77B}" type="datetimeFigureOut">
              <a:rPr lang="hr-HR" smtClean="0"/>
              <a:t>9.5.2018.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725A269-B026-4B8B-B6ED-2CA9AF56A77B}" type="datetimeFigureOut">
              <a:rPr lang="hr-HR" smtClean="0"/>
              <a:t>9.5.2018.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725A269-B026-4B8B-B6ED-2CA9AF56A77B}" type="datetimeFigureOut">
              <a:rPr lang="hr-HR" smtClean="0"/>
              <a:t>9.5.2018.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725A269-B026-4B8B-B6ED-2CA9AF56A77B}" type="datetimeFigureOut">
              <a:rPr lang="hr-HR" smtClean="0"/>
              <a:t>9.5.2018.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5A269-B026-4B8B-B6ED-2CA9AF56A77B}" type="datetimeFigureOut">
              <a:rPr lang="hr-HR" smtClean="0"/>
              <a:t>9.5.2018.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9725A269-B026-4B8B-B6ED-2CA9AF56A77B}" type="datetimeFigureOut">
              <a:rPr lang="hr-HR" smtClean="0"/>
              <a:t>9.5.2018.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9725A269-B026-4B8B-B6ED-2CA9AF56A77B}" type="datetimeFigureOut">
              <a:rPr lang="hr-HR" smtClean="0"/>
              <a:t>9.5.2018.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9725A269-B026-4B8B-B6ED-2CA9AF56A77B}" type="datetimeFigureOut">
              <a:rPr lang="hr-HR" smtClean="0"/>
              <a:t>9.5.2018.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5A269-B026-4B8B-B6ED-2CA9AF56A77B}" type="datetimeFigureOut">
              <a:rPr lang="hr-HR" smtClean="0"/>
              <a:t>9.5.2018.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5A269-B026-4B8B-B6ED-2CA9AF56A77B}" type="datetimeFigureOut">
              <a:rPr lang="hr-HR" smtClean="0"/>
              <a:t>9.5.2018.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5A269-B026-4B8B-B6ED-2CA9AF56A77B}" type="datetimeFigureOut">
              <a:rPr lang="hr-HR" smtClean="0"/>
              <a:t>9.5.2018.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3B490FF-9514-4B2E-8E2F-8415F56BF45C}"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5A269-B026-4B8B-B6ED-2CA9AF56A77B}" type="datetimeFigureOut">
              <a:rPr lang="hr-HR" smtClean="0"/>
              <a:t>9.5.2018.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490FF-9514-4B2E-8E2F-8415F56BF45C}"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Međunarodno privatno pravo za izvanredne studente</a:t>
            </a:r>
            <a:br>
              <a:rPr lang="hr-HR" dirty="0" smtClean="0"/>
            </a:br>
            <a:r>
              <a:rPr lang="hr-HR" dirty="0" smtClean="0"/>
              <a:t>9</a:t>
            </a:r>
            <a:r>
              <a:rPr lang="hr-HR" dirty="0" smtClean="0"/>
              <a:t>.5.2018.</a:t>
            </a:r>
            <a:endParaRPr lang="en-US" dirty="0"/>
          </a:p>
        </p:txBody>
      </p:sp>
      <p:sp>
        <p:nvSpPr>
          <p:cNvPr id="3" name="Subtitle 2"/>
          <p:cNvSpPr>
            <a:spLocks noGrp="1"/>
          </p:cNvSpPr>
          <p:nvPr>
            <p:ph type="subTitle" idx="1"/>
          </p:nvPr>
        </p:nvSpPr>
        <p:spPr/>
        <p:txBody>
          <a:bodyPr>
            <a:normAutofit fontScale="92500" lnSpcReduction="20000"/>
          </a:bodyPr>
          <a:lstStyle/>
          <a:p>
            <a:r>
              <a:rPr lang="hr-HR" dirty="0" smtClean="0"/>
              <a:t>Katedra za međunarodno privatno pravo</a:t>
            </a:r>
          </a:p>
          <a:p>
            <a:r>
              <a:rPr lang="hr-HR" dirty="0" smtClean="0"/>
              <a:t>Doc. dr</a:t>
            </a:r>
            <a:r>
              <a:rPr lang="hr-HR" dirty="0" smtClean="0"/>
              <a:t>. </a:t>
            </a:r>
            <a:r>
              <a:rPr lang="hr-HR" dirty="0" err="1" smtClean="0"/>
              <a:t>sc</a:t>
            </a:r>
            <a:r>
              <a:rPr lang="hr-HR" dirty="0" smtClean="0"/>
              <a:t>. Dora </a:t>
            </a:r>
            <a:r>
              <a:rPr lang="hr-HR" dirty="0" err="1" smtClean="0"/>
              <a:t>Zgrabljić</a:t>
            </a:r>
            <a:r>
              <a:rPr lang="hr-HR" dirty="0" smtClean="0"/>
              <a:t> </a:t>
            </a:r>
            <a:r>
              <a:rPr lang="hr-HR" dirty="0" err="1" smtClean="0"/>
              <a:t>Rotar</a:t>
            </a:r>
            <a:endParaRPr lang="hr-HR" dirty="0" smtClean="0"/>
          </a:p>
          <a:p>
            <a:r>
              <a:rPr lang="hr-HR" dirty="0" smtClean="0"/>
              <a:t>2018.</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Pravna i poslovna sposobnost </a:t>
            </a:r>
            <a:r>
              <a:rPr lang="hr-HR" dirty="0" smtClean="0"/>
              <a:t>– ZMPP iz 2017</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dirty="0" err="1"/>
              <a:t>Pravna</a:t>
            </a:r>
            <a:r>
              <a:rPr lang="en-US" dirty="0"/>
              <a:t> </a:t>
            </a:r>
            <a:r>
              <a:rPr lang="en-US" dirty="0" err="1"/>
              <a:t>i</a:t>
            </a:r>
            <a:r>
              <a:rPr lang="en-US" dirty="0"/>
              <a:t> </a:t>
            </a:r>
            <a:r>
              <a:rPr lang="en-US" dirty="0" err="1"/>
              <a:t>poslovna</a:t>
            </a:r>
            <a:r>
              <a:rPr lang="en-US" dirty="0"/>
              <a:t> </a:t>
            </a:r>
            <a:r>
              <a:rPr lang="en-US" dirty="0" err="1"/>
              <a:t>sposobnost</a:t>
            </a:r>
            <a:endParaRPr lang="en-US" dirty="0"/>
          </a:p>
          <a:p>
            <a:pPr marL="0" indent="0" algn="ctr">
              <a:buNone/>
            </a:pPr>
            <a:r>
              <a:rPr lang="en-US" dirty="0" err="1"/>
              <a:t>Članak</a:t>
            </a:r>
            <a:r>
              <a:rPr lang="en-US" dirty="0"/>
              <a:t> 14.</a:t>
            </a:r>
          </a:p>
          <a:p>
            <a:pPr marL="0" indent="0">
              <a:buNone/>
            </a:pPr>
            <a:r>
              <a:rPr lang="en-US" dirty="0"/>
              <a:t>(1) </a:t>
            </a:r>
            <a:r>
              <a:rPr lang="en-US" dirty="0" err="1"/>
              <a:t>Za</a:t>
            </a:r>
            <a:r>
              <a:rPr lang="en-US" dirty="0"/>
              <a:t> </a:t>
            </a:r>
            <a:r>
              <a:rPr lang="en-US" dirty="0" err="1"/>
              <a:t>pravnu</a:t>
            </a:r>
            <a:r>
              <a:rPr lang="en-US" dirty="0"/>
              <a:t> </a:t>
            </a:r>
            <a:r>
              <a:rPr lang="en-US" dirty="0" err="1"/>
              <a:t>i</a:t>
            </a:r>
            <a:r>
              <a:rPr lang="en-US" dirty="0"/>
              <a:t> </a:t>
            </a:r>
            <a:r>
              <a:rPr lang="en-US" dirty="0" err="1"/>
              <a:t>poslovnu</a:t>
            </a:r>
            <a:r>
              <a:rPr lang="en-US" dirty="0"/>
              <a:t> </a:t>
            </a:r>
            <a:r>
              <a:rPr lang="en-US" dirty="0" err="1"/>
              <a:t>sposobnost</a:t>
            </a:r>
            <a:r>
              <a:rPr lang="en-US" dirty="0"/>
              <a:t> </a:t>
            </a:r>
            <a:r>
              <a:rPr lang="en-US" dirty="0" err="1"/>
              <a:t>fizičke</a:t>
            </a:r>
            <a:r>
              <a:rPr lang="en-US" dirty="0"/>
              <a:t> </a:t>
            </a:r>
            <a:r>
              <a:rPr lang="en-US" dirty="0" err="1"/>
              <a:t>osobe</a:t>
            </a:r>
            <a:r>
              <a:rPr lang="en-US" dirty="0"/>
              <a:t> </a:t>
            </a:r>
            <a:r>
              <a:rPr lang="en-US" dirty="0" err="1"/>
              <a:t>mjerodavno</a:t>
            </a:r>
            <a:r>
              <a:rPr lang="en-US" dirty="0"/>
              <a:t> je </a:t>
            </a:r>
            <a:r>
              <a:rPr lang="en-US" dirty="0" err="1"/>
              <a:t>pravo</a:t>
            </a:r>
            <a:r>
              <a:rPr lang="en-US" dirty="0"/>
              <a:t> </a:t>
            </a:r>
            <a:r>
              <a:rPr lang="en-US" dirty="0" err="1"/>
              <a:t>države</a:t>
            </a:r>
            <a:r>
              <a:rPr lang="en-US" dirty="0"/>
              <a:t> </a:t>
            </a:r>
            <a:r>
              <a:rPr lang="en-US" dirty="0" err="1"/>
              <a:t>čiji</a:t>
            </a:r>
            <a:r>
              <a:rPr lang="en-US" dirty="0"/>
              <a:t> je </a:t>
            </a:r>
            <a:r>
              <a:rPr lang="en-US" dirty="0" err="1"/>
              <a:t>ona</a:t>
            </a:r>
            <a:r>
              <a:rPr lang="en-US" dirty="0"/>
              <a:t> </a:t>
            </a:r>
            <a:r>
              <a:rPr lang="en-US" dirty="0" err="1"/>
              <a:t>državljanin</a:t>
            </a:r>
            <a:r>
              <a:rPr lang="en-US" dirty="0"/>
              <a:t>.</a:t>
            </a:r>
          </a:p>
          <a:p>
            <a:pPr marL="0" indent="0">
              <a:buNone/>
            </a:pPr>
            <a:r>
              <a:rPr lang="en-US" dirty="0"/>
              <a:t>(2) </a:t>
            </a:r>
            <a:r>
              <a:rPr lang="en-US" dirty="0" err="1"/>
              <a:t>Jednom</a:t>
            </a:r>
            <a:r>
              <a:rPr lang="en-US" dirty="0"/>
              <a:t> </a:t>
            </a:r>
            <a:r>
              <a:rPr lang="en-US" dirty="0" err="1"/>
              <a:t>stečena</a:t>
            </a:r>
            <a:r>
              <a:rPr lang="en-US" dirty="0"/>
              <a:t> </a:t>
            </a:r>
            <a:r>
              <a:rPr lang="en-US" dirty="0" err="1"/>
              <a:t>poslovna</a:t>
            </a:r>
            <a:r>
              <a:rPr lang="en-US" dirty="0"/>
              <a:t> </a:t>
            </a:r>
            <a:r>
              <a:rPr lang="en-US" dirty="0" err="1"/>
              <a:t>sposobnost</a:t>
            </a:r>
            <a:r>
              <a:rPr lang="en-US" dirty="0"/>
              <a:t> ne </a:t>
            </a:r>
            <a:r>
              <a:rPr lang="en-US" dirty="0" err="1"/>
              <a:t>gubi</a:t>
            </a:r>
            <a:r>
              <a:rPr lang="en-US" dirty="0"/>
              <a:t> se </a:t>
            </a:r>
            <a:r>
              <a:rPr lang="en-US" dirty="0" err="1"/>
              <a:t>promjenom</a:t>
            </a:r>
            <a:r>
              <a:rPr lang="en-US" dirty="0"/>
              <a:t> </a:t>
            </a:r>
            <a:r>
              <a:rPr lang="en-US" dirty="0" err="1"/>
              <a:t>državljanstva</a:t>
            </a:r>
            <a:r>
              <a:rPr lang="en-US" dirty="0"/>
              <a:t>.</a:t>
            </a:r>
          </a:p>
          <a:p>
            <a:pPr marL="0" indent="0">
              <a:buNone/>
            </a:pPr>
            <a:r>
              <a:rPr lang="en-US" dirty="0"/>
              <a:t>(3) </a:t>
            </a:r>
            <a:r>
              <a:rPr lang="en-US" dirty="0" err="1"/>
              <a:t>Ako</a:t>
            </a:r>
            <a:r>
              <a:rPr lang="en-US" dirty="0"/>
              <a:t> je </a:t>
            </a:r>
            <a:r>
              <a:rPr lang="en-US" dirty="0" err="1"/>
              <a:t>pravni</a:t>
            </a:r>
            <a:r>
              <a:rPr lang="en-US" dirty="0"/>
              <a:t> </a:t>
            </a:r>
            <a:r>
              <a:rPr lang="en-US" dirty="0" err="1"/>
              <a:t>posao</a:t>
            </a:r>
            <a:r>
              <a:rPr lang="en-US" dirty="0"/>
              <a:t> </a:t>
            </a:r>
            <a:r>
              <a:rPr lang="en-US" dirty="0" err="1"/>
              <a:t>sklopljen</a:t>
            </a:r>
            <a:r>
              <a:rPr lang="en-US" dirty="0"/>
              <a:t> </a:t>
            </a:r>
            <a:r>
              <a:rPr lang="en-US" dirty="0" err="1"/>
              <a:t>između</a:t>
            </a:r>
            <a:r>
              <a:rPr lang="en-US" dirty="0"/>
              <a:t> </a:t>
            </a:r>
            <a:r>
              <a:rPr lang="en-US" dirty="0" err="1"/>
              <a:t>osoba</a:t>
            </a:r>
            <a:r>
              <a:rPr lang="en-US" dirty="0"/>
              <a:t> </a:t>
            </a:r>
            <a:r>
              <a:rPr lang="en-US" dirty="0" err="1"/>
              <a:t>koje</a:t>
            </a:r>
            <a:r>
              <a:rPr lang="en-US" dirty="0"/>
              <a:t> se </a:t>
            </a:r>
            <a:r>
              <a:rPr lang="en-US" dirty="0" err="1"/>
              <a:t>nalaze</a:t>
            </a:r>
            <a:r>
              <a:rPr lang="en-US" dirty="0"/>
              <a:t> u </a:t>
            </a:r>
            <a:r>
              <a:rPr lang="en-US" dirty="0" err="1"/>
              <a:t>istoj</a:t>
            </a:r>
            <a:r>
              <a:rPr lang="en-US" dirty="0"/>
              <a:t> </a:t>
            </a:r>
            <a:r>
              <a:rPr lang="en-US" dirty="0" err="1"/>
              <a:t>državi</a:t>
            </a:r>
            <a:r>
              <a:rPr lang="en-US" dirty="0"/>
              <a:t>, </a:t>
            </a:r>
            <a:r>
              <a:rPr lang="en-US" dirty="0" err="1"/>
              <a:t>osoba</a:t>
            </a:r>
            <a:r>
              <a:rPr lang="en-US" dirty="0"/>
              <a:t> </a:t>
            </a:r>
            <a:r>
              <a:rPr lang="en-US" dirty="0" err="1"/>
              <a:t>koja</a:t>
            </a:r>
            <a:r>
              <a:rPr lang="en-US" dirty="0"/>
              <a:t> </a:t>
            </a:r>
            <a:r>
              <a:rPr lang="en-US" dirty="0" err="1"/>
              <a:t>nije</a:t>
            </a:r>
            <a:r>
              <a:rPr lang="en-US" dirty="0"/>
              <a:t> </a:t>
            </a:r>
            <a:r>
              <a:rPr lang="en-US" dirty="0" err="1"/>
              <a:t>poslovno</a:t>
            </a:r>
            <a:r>
              <a:rPr lang="en-US" dirty="0"/>
              <a:t> </a:t>
            </a:r>
            <a:r>
              <a:rPr lang="en-US" dirty="0" err="1"/>
              <a:t>sposobna</a:t>
            </a:r>
            <a:r>
              <a:rPr lang="en-US" dirty="0"/>
              <a:t> </a:t>
            </a:r>
            <a:r>
              <a:rPr lang="en-US" dirty="0" err="1"/>
              <a:t>po</a:t>
            </a:r>
            <a:r>
              <a:rPr lang="en-US" dirty="0"/>
              <a:t> </a:t>
            </a:r>
            <a:r>
              <a:rPr lang="en-US" dirty="0" err="1"/>
              <a:t>pravu</a:t>
            </a:r>
            <a:r>
              <a:rPr lang="en-US" dirty="0"/>
              <a:t> </a:t>
            </a:r>
            <a:r>
              <a:rPr lang="en-US" dirty="0" err="1"/>
              <a:t>navedenom</a:t>
            </a:r>
            <a:r>
              <a:rPr lang="en-US" dirty="0"/>
              <a:t> u </a:t>
            </a:r>
            <a:r>
              <a:rPr lang="en-US" dirty="0" err="1"/>
              <a:t>stavku</a:t>
            </a:r>
            <a:r>
              <a:rPr lang="en-US" dirty="0"/>
              <a:t> 1. </a:t>
            </a:r>
            <a:r>
              <a:rPr lang="en-US" dirty="0" err="1"/>
              <a:t>ovoga</a:t>
            </a:r>
            <a:r>
              <a:rPr lang="en-US" dirty="0"/>
              <a:t> </a:t>
            </a:r>
            <a:r>
              <a:rPr lang="en-US" dirty="0" err="1"/>
              <a:t>članka</a:t>
            </a:r>
            <a:r>
              <a:rPr lang="en-US" dirty="0"/>
              <a:t> </a:t>
            </a:r>
            <a:r>
              <a:rPr lang="en-US" dirty="0" err="1"/>
              <a:t>smatra</a:t>
            </a:r>
            <a:r>
              <a:rPr lang="en-US" dirty="0"/>
              <a:t> se </a:t>
            </a:r>
            <a:r>
              <a:rPr lang="en-US" dirty="0" err="1"/>
              <a:t>poslovno</a:t>
            </a:r>
            <a:r>
              <a:rPr lang="en-US" dirty="0"/>
              <a:t> </a:t>
            </a:r>
            <a:r>
              <a:rPr lang="en-US" dirty="0" err="1"/>
              <a:t>sposobnom</a:t>
            </a:r>
            <a:r>
              <a:rPr lang="en-US" dirty="0"/>
              <a:t>, </a:t>
            </a:r>
            <a:r>
              <a:rPr lang="en-US" dirty="0" err="1"/>
              <a:t>ako</a:t>
            </a:r>
            <a:r>
              <a:rPr lang="en-US" dirty="0"/>
              <a:t> je </a:t>
            </a:r>
            <a:r>
              <a:rPr lang="en-US" dirty="0" err="1"/>
              <a:t>sposobna</a:t>
            </a:r>
            <a:r>
              <a:rPr lang="en-US" dirty="0"/>
              <a:t> </a:t>
            </a:r>
            <a:r>
              <a:rPr lang="en-US" dirty="0" err="1"/>
              <a:t>po</a:t>
            </a:r>
            <a:r>
              <a:rPr lang="en-US" dirty="0"/>
              <a:t> </a:t>
            </a:r>
            <a:r>
              <a:rPr lang="en-US" dirty="0" err="1"/>
              <a:t>pravu</a:t>
            </a:r>
            <a:r>
              <a:rPr lang="en-US" dirty="0"/>
              <a:t> </a:t>
            </a:r>
            <a:r>
              <a:rPr lang="en-US" dirty="0" err="1"/>
              <a:t>države</a:t>
            </a:r>
            <a:r>
              <a:rPr lang="en-US" dirty="0"/>
              <a:t> u </a:t>
            </a:r>
            <a:r>
              <a:rPr lang="en-US" dirty="0" err="1"/>
              <a:t>kojoj</a:t>
            </a:r>
            <a:r>
              <a:rPr lang="en-US" dirty="0"/>
              <a:t> je </a:t>
            </a:r>
            <a:r>
              <a:rPr lang="en-US" dirty="0" err="1"/>
              <a:t>pravni</a:t>
            </a:r>
            <a:r>
              <a:rPr lang="en-US" dirty="0"/>
              <a:t> </a:t>
            </a:r>
            <a:r>
              <a:rPr lang="en-US" dirty="0" err="1"/>
              <a:t>posao</a:t>
            </a:r>
            <a:r>
              <a:rPr lang="en-US" dirty="0"/>
              <a:t> </a:t>
            </a:r>
            <a:r>
              <a:rPr lang="en-US" dirty="0" err="1"/>
              <a:t>sklopljen</a:t>
            </a:r>
            <a:r>
              <a:rPr lang="en-US" dirty="0"/>
              <a:t>, a </a:t>
            </a:r>
            <a:r>
              <a:rPr lang="en-US" dirty="0" err="1"/>
              <a:t>druga</a:t>
            </a:r>
            <a:r>
              <a:rPr lang="en-US" dirty="0"/>
              <a:t> </a:t>
            </a:r>
            <a:r>
              <a:rPr lang="en-US" dirty="0" err="1"/>
              <a:t>strana</a:t>
            </a:r>
            <a:r>
              <a:rPr lang="en-US" dirty="0"/>
              <a:t> </a:t>
            </a:r>
            <a:r>
              <a:rPr lang="en-US" dirty="0" err="1"/>
              <a:t>za</a:t>
            </a:r>
            <a:r>
              <a:rPr lang="en-US" dirty="0"/>
              <a:t> </a:t>
            </a:r>
            <a:r>
              <a:rPr lang="en-US" dirty="0" err="1"/>
              <a:t>tu</a:t>
            </a:r>
            <a:r>
              <a:rPr lang="en-US" dirty="0"/>
              <a:t> </a:t>
            </a:r>
            <a:r>
              <a:rPr lang="en-US" dirty="0" err="1"/>
              <a:t>nesposobnost</a:t>
            </a:r>
            <a:r>
              <a:rPr lang="en-US" dirty="0"/>
              <a:t> </a:t>
            </a:r>
            <a:r>
              <a:rPr lang="en-US" dirty="0" err="1"/>
              <a:t>nije</a:t>
            </a:r>
            <a:r>
              <a:rPr lang="en-US" dirty="0"/>
              <a:t> </a:t>
            </a:r>
            <a:r>
              <a:rPr lang="en-US" dirty="0" err="1"/>
              <a:t>znala</a:t>
            </a:r>
            <a:r>
              <a:rPr lang="en-US" dirty="0"/>
              <a:t> </a:t>
            </a:r>
            <a:r>
              <a:rPr lang="en-US" dirty="0" err="1"/>
              <a:t>ili</a:t>
            </a:r>
            <a:r>
              <a:rPr lang="en-US" dirty="0"/>
              <a:t> </a:t>
            </a:r>
            <a:r>
              <a:rPr lang="en-US" dirty="0" err="1"/>
              <a:t>nije</a:t>
            </a:r>
            <a:r>
              <a:rPr lang="en-US" dirty="0"/>
              <a:t> </a:t>
            </a:r>
            <a:r>
              <a:rPr lang="en-US" dirty="0" err="1"/>
              <a:t>mogla</a:t>
            </a:r>
            <a:r>
              <a:rPr lang="en-US" dirty="0"/>
              <a:t> </a:t>
            </a:r>
            <a:r>
              <a:rPr lang="en-US" dirty="0" err="1"/>
              <a:t>znati</a:t>
            </a:r>
            <a:r>
              <a:rPr lang="en-US" dirty="0"/>
              <a:t>.</a:t>
            </a:r>
          </a:p>
          <a:p>
            <a:pPr marL="0" indent="0">
              <a:buNone/>
            </a:pPr>
            <a:r>
              <a:rPr lang="en-US" dirty="0"/>
              <a:t>(4) </a:t>
            </a:r>
            <a:r>
              <a:rPr lang="en-US" dirty="0" err="1"/>
              <a:t>Odredba</a:t>
            </a:r>
            <a:r>
              <a:rPr lang="en-US" dirty="0"/>
              <a:t> </a:t>
            </a:r>
            <a:r>
              <a:rPr lang="en-US" dirty="0" err="1"/>
              <a:t>stavka</a:t>
            </a:r>
            <a:r>
              <a:rPr lang="en-US" dirty="0"/>
              <a:t> 3. </a:t>
            </a:r>
            <a:r>
              <a:rPr lang="en-US" dirty="0" err="1"/>
              <a:t>ovoga</a:t>
            </a:r>
            <a:r>
              <a:rPr lang="en-US" dirty="0"/>
              <a:t> </a:t>
            </a:r>
            <a:r>
              <a:rPr lang="en-US" dirty="0" err="1"/>
              <a:t>članka</a:t>
            </a:r>
            <a:r>
              <a:rPr lang="en-US" dirty="0"/>
              <a:t> ne </a:t>
            </a:r>
            <a:r>
              <a:rPr lang="en-US" dirty="0" err="1"/>
              <a:t>primjenjuje</a:t>
            </a:r>
            <a:r>
              <a:rPr lang="en-US" dirty="0"/>
              <a:t> se </a:t>
            </a:r>
            <a:r>
              <a:rPr lang="en-US" dirty="0" err="1"/>
              <a:t>na</a:t>
            </a:r>
            <a:r>
              <a:rPr lang="en-US" dirty="0"/>
              <a:t> </a:t>
            </a:r>
            <a:r>
              <a:rPr lang="en-US" dirty="0" err="1"/>
              <a:t>pravne</a:t>
            </a:r>
            <a:r>
              <a:rPr lang="en-US" dirty="0"/>
              <a:t> </a:t>
            </a:r>
            <a:r>
              <a:rPr lang="en-US" dirty="0" err="1"/>
              <a:t>poslove</a:t>
            </a:r>
            <a:r>
              <a:rPr lang="en-US" dirty="0"/>
              <a:t> </a:t>
            </a:r>
            <a:r>
              <a:rPr lang="en-US" dirty="0" err="1"/>
              <a:t>obiteljskog</a:t>
            </a:r>
            <a:r>
              <a:rPr lang="en-US" dirty="0"/>
              <a:t> </a:t>
            </a:r>
            <a:r>
              <a:rPr lang="en-US" dirty="0" err="1"/>
              <a:t>i</a:t>
            </a:r>
            <a:r>
              <a:rPr lang="en-US" dirty="0"/>
              <a:t> </a:t>
            </a:r>
            <a:r>
              <a:rPr lang="en-US" dirty="0" err="1"/>
              <a:t>nasljednog</a:t>
            </a:r>
            <a:r>
              <a:rPr lang="en-US" dirty="0"/>
              <a:t> </a:t>
            </a:r>
            <a:r>
              <a:rPr lang="en-US" dirty="0" err="1"/>
              <a:t>prava</a:t>
            </a:r>
            <a:r>
              <a:rPr lang="en-US" dirty="0"/>
              <a:t>.</a:t>
            </a:r>
          </a:p>
          <a:p>
            <a:pPr marL="0" indent="0">
              <a:buNone/>
            </a:pPr>
            <a:endParaRPr lang="en-US" dirty="0"/>
          </a:p>
        </p:txBody>
      </p:sp>
    </p:spTree>
    <p:extLst>
      <p:ext uri="{BB962C8B-B14F-4D97-AF65-F5344CB8AC3E}">
        <p14:creationId xmlns:p14="http://schemas.microsoft.com/office/powerpoint/2010/main" val="526410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ZMPP iz 2017</a:t>
            </a:r>
            <a:endParaRPr lang="en-US" dirty="0"/>
          </a:p>
        </p:txBody>
      </p:sp>
      <p:sp>
        <p:nvSpPr>
          <p:cNvPr id="3" name="Content Placeholder 2"/>
          <p:cNvSpPr>
            <a:spLocks noGrp="1"/>
          </p:cNvSpPr>
          <p:nvPr>
            <p:ph idx="1"/>
          </p:nvPr>
        </p:nvSpPr>
        <p:spPr/>
        <p:txBody>
          <a:bodyPr>
            <a:normAutofit fontScale="55000" lnSpcReduction="20000"/>
          </a:bodyPr>
          <a:lstStyle/>
          <a:p>
            <a:pPr marL="0" indent="0" algn="ctr" fontAlgn="base">
              <a:buNone/>
            </a:pPr>
            <a:r>
              <a:rPr lang="en-US" i="1" dirty="0" err="1">
                <a:solidFill>
                  <a:srgbClr val="231F20"/>
                </a:solidFill>
                <a:latin typeface="Minion Pro Cond"/>
              </a:rPr>
              <a:t>Državljanstvo</a:t>
            </a:r>
            <a:endParaRPr lang="en-US" i="1" dirty="0">
              <a:solidFill>
                <a:srgbClr val="231F20"/>
              </a:solidFill>
              <a:latin typeface="Minion Pro Cond"/>
            </a:endParaRPr>
          </a:p>
          <a:p>
            <a:pPr marL="0" indent="0" algn="ctr" fontAlgn="base">
              <a:buNone/>
            </a:pPr>
            <a:r>
              <a:rPr lang="en-US" dirty="0" err="1">
                <a:solidFill>
                  <a:srgbClr val="231F20"/>
                </a:solidFill>
                <a:latin typeface="Minion Pro Cond"/>
              </a:rPr>
              <a:t>Članak</a:t>
            </a:r>
            <a:r>
              <a:rPr lang="en-US" dirty="0">
                <a:solidFill>
                  <a:srgbClr val="231F20"/>
                </a:solidFill>
                <a:latin typeface="Minion Pro Cond"/>
              </a:rPr>
              <a:t> 3.</a:t>
            </a:r>
          </a:p>
          <a:p>
            <a:pPr marL="0" indent="0" fontAlgn="base">
              <a:buNone/>
            </a:pPr>
            <a:r>
              <a:rPr lang="en-US" dirty="0">
                <a:solidFill>
                  <a:srgbClr val="231F20"/>
                </a:solidFill>
                <a:latin typeface="Minion Pro Cond"/>
              </a:rPr>
              <a:t>(1) </a:t>
            </a:r>
            <a:r>
              <a:rPr lang="en-US" dirty="0" err="1">
                <a:solidFill>
                  <a:srgbClr val="231F20"/>
                </a:solidFill>
                <a:latin typeface="Minion Pro Cond"/>
              </a:rPr>
              <a:t>Ima</a:t>
            </a:r>
            <a:r>
              <a:rPr lang="en-US" dirty="0">
                <a:solidFill>
                  <a:srgbClr val="231F20"/>
                </a:solidFill>
                <a:latin typeface="Minion Pro Cond"/>
              </a:rPr>
              <a:t> li </a:t>
            </a:r>
            <a:r>
              <a:rPr lang="en-US" dirty="0" err="1">
                <a:solidFill>
                  <a:srgbClr val="231F20"/>
                </a:solidFill>
                <a:latin typeface="Minion Pro Cond"/>
              </a:rPr>
              <a:t>fizička</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određene</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a:t>
            </a:r>
            <a:r>
              <a:rPr lang="en-US" dirty="0" err="1">
                <a:solidFill>
                  <a:srgbClr val="231F20"/>
                </a:solidFill>
                <a:latin typeface="Minion Pro Cond"/>
              </a:rPr>
              <a:t>određuje</a:t>
            </a:r>
            <a:r>
              <a:rPr lang="en-US" dirty="0">
                <a:solidFill>
                  <a:srgbClr val="231F20"/>
                </a:solidFill>
                <a:latin typeface="Minion Pro Cond"/>
              </a:rPr>
              <a:t> se </a:t>
            </a:r>
            <a:r>
              <a:rPr lang="en-US" dirty="0" err="1">
                <a:solidFill>
                  <a:srgbClr val="231F20"/>
                </a:solidFill>
                <a:latin typeface="Minion Pro Cond"/>
              </a:rPr>
              <a:t>po</a:t>
            </a:r>
            <a:r>
              <a:rPr lang="en-US" dirty="0">
                <a:solidFill>
                  <a:srgbClr val="231F20"/>
                </a:solidFill>
                <a:latin typeface="Minion Pro Cond"/>
              </a:rPr>
              <a:t> </a:t>
            </a:r>
            <a:r>
              <a:rPr lang="en-US" dirty="0" err="1">
                <a:solidFill>
                  <a:srgbClr val="231F20"/>
                </a:solidFill>
                <a:latin typeface="Minion Pro Cond"/>
              </a:rPr>
              <a:t>pravu</a:t>
            </a:r>
            <a:r>
              <a:rPr lang="en-US" dirty="0">
                <a:solidFill>
                  <a:srgbClr val="231F20"/>
                </a:solidFill>
                <a:latin typeface="Minion Pro Cond"/>
              </a:rPr>
              <a:t> </a:t>
            </a:r>
            <a:r>
              <a:rPr lang="en-US" dirty="0" err="1">
                <a:solidFill>
                  <a:srgbClr val="231F20"/>
                </a:solidFill>
                <a:latin typeface="Minion Pro Cond"/>
              </a:rPr>
              <a:t>te</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a:t>
            </a:r>
          </a:p>
          <a:p>
            <a:pPr marL="0" indent="0" fontAlgn="base">
              <a:buNone/>
            </a:pPr>
            <a:r>
              <a:rPr lang="en-US" dirty="0">
                <a:solidFill>
                  <a:srgbClr val="231F20"/>
                </a:solidFill>
                <a:latin typeface="Minion Pro Cond"/>
              </a:rPr>
              <a:t>(2)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koja</a:t>
            </a:r>
            <a:r>
              <a:rPr lang="en-US" dirty="0">
                <a:solidFill>
                  <a:srgbClr val="231F20"/>
                </a:solidFill>
                <a:latin typeface="Minion Pro Cond"/>
              </a:rPr>
              <a:t> je </a:t>
            </a:r>
            <a:r>
              <a:rPr lang="en-US" dirty="0" err="1">
                <a:solidFill>
                  <a:srgbClr val="231F20"/>
                </a:solidFill>
                <a:latin typeface="Minion Pro Cond"/>
              </a:rPr>
              <a:t>državljanin</a:t>
            </a:r>
            <a:r>
              <a:rPr lang="en-US" dirty="0">
                <a:solidFill>
                  <a:srgbClr val="231F20"/>
                </a:solidFill>
                <a:latin typeface="Minion Pro Cond"/>
              </a:rPr>
              <a:t> </a:t>
            </a:r>
            <a:r>
              <a:rPr lang="en-US" dirty="0" err="1">
                <a:solidFill>
                  <a:srgbClr val="231F20"/>
                </a:solidFill>
                <a:latin typeface="Minion Pro Cond"/>
              </a:rPr>
              <a:t>Republike</a:t>
            </a:r>
            <a:r>
              <a:rPr lang="en-US" dirty="0">
                <a:solidFill>
                  <a:srgbClr val="231F20"/>
                </a:solidFill>
                <a:latin typeface="Minion Pro Cond"/>
              </a:rPr>
              <a:t> </a:t>
            </a:r>
            <a:r>
              <a:rPr lang="en-US" dirty="0" err="1">
                <a:solidFill>
                  <a:srgbClr val="231F20"/>
                </a:solidFill>
                <a:latin typeface="Minion Pro Cond"/>
              </a:rPr>
              <a:t>Hrvatske</a:t>
            </a:r>
            <a:r>
              <a:rPr lang="en-US" dirty="0">
                <a:solidFill>
                  <a:srgbClr val="231F20"/>
                </a:solidFill>
                <a:latin typeface="Minion Pro Cond"/>
              </a:rPr>
              <a:t>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i</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neke</a:t>
            </a:r>
            <a:r>
              <a:rPr lang="en-US" dirty="0">
                <a:solidFill>
                  <a:srgbClr val="231F20"/>
                </a:solidFill>
                <a:latin typeface="Minion Pro Cond"/>
              </a:rPr>
              <a:t> </a:t>
            </a:r>
            <a:r>
              <a:rPr lang="en-US" dirty="0" err="1">
                <a:solidFill>
                  <a:srgbClr val="231F20"/>
                </a:solidFill>
                <a:latin typeface="Minion Pro Cond"/>
              </a:rPr>
              <a:t>druge</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a:t>
            </a:r>
            <a:r>
              <a:rPr lang="en-US" dirty="0" err="1">
                <a:solidFill>
                  <a:srgbClr val="231F20"/>
                </a:solidFill>
                <a:latin typeface="Minion Pro Cond"/>
              </a:rPr>
              <a:t>za</a:t>
            </a:r>
            <a:r>
              <a:rPr lang="en-US" dirty="0">
                <a:solidFill>
                  <a:srgbClr val="231F20"/>
                </a:solidFill>
                <a:latin typeface="Minion Pro Cond"/>
              </a:rPr>
              <a:t> </a:t>
            </a:r>
            <a:r>
              <a:rPr lang="en-US" dirty="0" err="1">
                <a:solidFill>
                  <a:srgbClr val="231F20"/>
                </a:solidFill>
                <a:latin typeface="Minion Pro Cond"/>
              </a:rPr>
              <a:t>primjenu</a:t>
            </a:r>
            <a:r>
              <a:rPr lang="en-US" dirty="0">
                <a:solidFill>
                  <a:srgbClr val="231F20"/>
                </a:solidFill>
                <a:latin typeface="Minion Pro Cond"/>
              </a:rPr>
              <a:t>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Zakona</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da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samo</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Republike</a:t>
            </a:r>
            <a:r>
              <a:rPr lang="en-US" dirty="0">
                <a:solidFill>
                  <a:srgbClr val="231F20"/>
                </a:solidFill>
                <a:latin typeface="Minion Pro Cond"/>
              </a:rPr>
              <a:t> </a:t>
            </a:r>
            <a:r>
              <a:rPr lang="en-US" dirty="0" err="1">
                <a:solidFill>
                  <a:srgbClr val="231F20"/>
                </a:solidFill>
                <a:latin typeface="Minion Pro Cond"/>
              </a:rPr>
              <a:t>Hrvatske</a:t>
            </a:r>
            <a:r>
              <a:rPr lang="en-US" dirty="0">
                <a:solidFill>
                  <a:srgbClr val="231F20"/>
                </a:solidFill>
                <a:latin typeface="Minion Pro Cond"/>
              </a:rPr>
              <a:t>.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koja</a:t>
            </a:r>
            <a:r>
              <a:rPr lang="en-US" dirty="0">
                <a:solidFill>
                  <a:srgbClr val="231F20"/>
                </a:solidFill>
                <a:latin typeface="Minion Pro Cond"/>
              </a:rPr>
              <a:t> </a:t>
            </a:r>
            <a:r>
              <a:rPr lang="en-US" dirty="0" err="1">
                <a:solidFill>
                  <a:srgbClr val="231F20"/>
                </a:solidFill>
                <a:latin typeface="Minion Pro Cond"/>
              </a:rPr>
              <a:t>nije</a:t>
            </a:r>
            <a:r>
              <a:rPr lang="en-US" dirty="0">
                <a:solidFill>
                  <a:srgbClr val="231F20"/>
                </a:solidFill>
                <a:latin typeface="Minion Pro Cond"/>
              </a:rPr>
              <a:t> </a:t>
            </a:r>
            <a:r>
              <a:rPr lang="en-US" dirty="0" err="1">
                <a:solidFill>
                  <a:srgbClr val="231F20"/>
                </a:solidFill>
                <a:latin typeface="Minion Pro Cond"/>
              </a:rPr>
              <a:t>državljanin</a:t>
            </a:r>
            <a:r>
              <a:rPr lang="en-US" dirty="0">
                <a:solidFill>
                  <a:srgbClr val="231F20"/>
                </a:solidFill>
                <a:latin typeface="Minion Pro Cond"/>
              </a:rPr>
              <a:t> </a:t>
            </a:r>
            <a:r>
              <a:rPr lang="en-US" dirty="0" err="1">
                <a:solidFill>
                  <a:srgbClr val="231F20"/>
                </a:solidFill>
                <a:latin typeface="Minion Pro Cond"/>
              </a:rPr>
              <a:t>Republike</a:t>
            </a:r>
            <a:r>
              <a:rPr lang="en-US" dirty="0">
                <a:solidFill>
                  <a:srgbClr val="231F20"/>
                </a:solidFill>
                <a:latin typeface="Minion Pro Cond"/>
              </a:rPr>
              <a:t> </a:t>
            </a:r>
            <a:r>
              <a:rPr lang="en-US" dirty="0" err="1">
                <a:solidFill>
                  <a:srgbClr val="231F20"/>
                </a:solidFill>
                <a:latin typeface="Minion Pro Cond"/>
              </a:rPr>
              <a:t>Hrvatske</a:t>
            </a:r>
            <a:r>
              <a:rPr lang="en-US" dirty="0">
                <a:solidFill>
                  <a:srgbClr val="231F20"/>
                </a:solidFill>
                <a:latin typeface="Minion Pro Cond"/>
              </a:rPr>
              <a:t>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dva</a:t>
            </a:r>
            <a:r>
              <a:rPr lang="en-US" dirty="0">
                <a:solidFill>
                  <a:srgbClr val="231F20"/>
                </a:solidFill>
                <a:latin typeface="Minion Pro Cond"/>
              </a:rPr>
              <a:t> </a:t>
            </a:r>
            <a:r>
              <a:rPr lang="en-US" dirty="0" err="1">
                <a:solidFill>
                  <a:srgbClr val="231F20"/>
                </a:solidFill>
                <a:latin typeface="Minion Pro Cond"/>
              </a:rPr>
              <a:t>ili</a:t>
            </a:r>
            <a:r>
              <a:rPr lang="en-US" dirty="0">
                <a:solidFill>
                  <a:srgbClr val="231F20"/>
                </a:solidFill>
                <a:latin typeface="Minion Pro Cond"/>
              </a:rPr>
              <a:t> </a:t>
            </a:r>
            <a:r>
              <a:rPr lang="en-US" dirty="0" err="1">
                <a:solidFill>
                  <a:srgbClr val="231F20"/>
                </a:solidFill>
                <a:latin typeface="Minion Pro Cond"/>
              </a:rPr>
              <a:t>više</a:t>
            </a:r>
            <a:r>
              <a:rPr lang="en-US" dirty="0">
                <a:solidFill>
                  <a:srgbClr val="231F20"/>
                </a:solidFill>
                <a:latin typeface="Minion Pro Cond"/>
              </a:rPr>
              <a:t> </a:t>
            </a:r>
            <a:r>
              <a:rPr lang="en-US" dirty="0" err="1">
                <a:solidFill>
                  <a:srgbClr val="231F20"/>
                </a:solidFill>
                <a:latin typeface="Minion Pro Cond"/>
              </a:rPr>
              <a:t>stranih</a:t>
            </a:r>
            <a:r>
              <a:rPr lang="en-US" dirty="0">
                <a:solidFill>
                  <a:srgbClr val="231F20"/>
                </a:solidFill>
                <a:latin typeface="Minion Pro Cond"/>
              </a:rPr>
              <a:t> </a:t>
            </a:r>
            <a:r>
              <a:rPr lang="en-US" dirty="0" err="1">
                <a:solidFill>
                  <a:srgbClr val="231F20"/>
                </a:solidFill>
                <a:latin typeface="Minion Pro Cond"/>
              </a:rPr>
              <a:t>državljanstava</a:t>
            </a:r>
            <a:r>
              <a:rPr lang="en-US" dirty="0">
                <a:solidFill>
                  <a:srgbClr val="231F20"/>
                </a:solidFill>
                <a:latin typeface="Minion Pro Cond"/>
              </a:rPr>
              <a:t>, </a:t>
            </a:r>
            <a:r>
              <a:rPr lang="en-US" dirty="0" err="1">
                <a:solidFill>
                  <a:srgbClr val="231F20"/>
                </a:solidFill>
                <a:latin typeface="Minion Pro Cond"/>
              </a:rPr>
              <a:t>za</a:t>
            </a:r>
            <a:r>
              <a:rPr lang="en-US" dirty="0">
                <a:solidFill>
                  <a:srgbClr val="231F20"/>
                </a:solidFill>
                <a:latin typeface="Minion Pro Cond"/>
              </a:rPr>
              <a:t> </a:t>
            </a:r>
            <a:r>
              <a:rPr lang="en-US" dirty="0" err="1">
                <a:solidFill>
                  <a:srgbClr val="231F20"/>
                </a:solidFill>
                <a:latin typeface="Minion Pro Cond"/>
              </a:rPr>
              <a:t>primjenu</a:t>
            </a:r>
            <a:r>
              <a:rPr lang="en-US" dirty="0">
                <a:solidFill>
                  <a:srgbClr val="231F20"/>
                </a:solidFill>
                <a:latin typeface="Minion Pro Cond"/>
              </a:rPr>
              <a:t>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Zakona</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da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samo</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one </a:t>
            </a:r>
            <a:r>
              <a:rPr lang="en-US" dirty="0" err="1">
                <a:solidFill>
                  <a:srgbClr val="231F20"/>
                </a:solidFill>
                <a:latin typeface="Minion Pro Cond"/>
              </a:rPr>
              <a:t>države</a:t>
            </a:r>
            <a:r>
              <a:rPr lang="en-US" dirty="0">
                <a:solidFill>
                  <a:srgbClr val="231F20"/>
                </a:solidFill>
                <a:latin typeface="Minion Pro Cond"/>
              </a:rPr>
              <a:t> </a:t>
            </a:r>
            <a:r>
              <a:rPr lang="en-US" dirty="0" err="1">
                <a:solidFill>
                  <a:srgbClr val="231F20"/>
                </a:solidFill>
                <a:latin typeface="Minion Pro Cond"/>
              </a:rPr>
              <a:t>čiji</a:t>
            </a:r>
            <a:r>
              <a:rPr lang="en-US" dirty="0">
                <a:solidFill>
                  <a:srgbClr val="231F20"/>
                </a:solidFill>
                <a:latin typeface="Minion Pro Cond"/>
              </a:rPr>
              <a:t> je </a:t>
            </a:r>
            <a:r>
              <a:rPr lang="en-US" dirty="0" err="1">
                <a:solidFill>
                  <a:srgbClr val="231F20"/>
                </a:solidFill>
                <a:latin typeface="Minion Pro Cond"/>
              </a:rPr>
              <a:t>državljanin</a:t>
            </a:r>
            <a:r>
              <a:rPr lang="en-US" dirty="0">
                <a:solidFill>
                  <a:srgbClr val="231F20"/>
                </a:solidFill>
                <a:latin typeface="Minion Pro Cond"/>
              </a:rPr>
              <a:t> </a:t>
            </a:r>
            <a:r>
              <a:rPr lang="en-US" dirty="0" err="1">
                <a:solidFill>
                  <a:srgbClr val="231F20"/>
                </a:solidFill>
                <a:latin typeface="Minion Pro Cond"/>
              </a:rPr>
              <a:t>i</a:t>
            </a:r>
            <a:r>
              <a:rPr lang="en-US" dirty="0">
                <a:solidFill>
                  <a:srgbClr val="231F20"/>
                </a:solidFill>
                <a:latin typeface="Minion Pro Cond"/>
              </a:rPr>
              <a:t> s </a:t>
            </a:r>
            <a:r>
              <a:rPr lang="en-US" dirty="0" err="1">
                <a:solidFill>
                  <a:srgbClr val="231F20"/>
                </a:solidFill>
                <a:latin typeface="Minion Pro Cond"/>
              </a:rPr>
              <a:t>kojom</a:t>
            </a:r>
            <a:r>
              <a:rPr lang="en-US" dirty="0">
                <a:solidFill>
                  <a:srgbClr val="231F20"/>
                </a:solidFill>
                <a:latin typeface="Minion Pro Cond"/>
              </a:rPr>
              <a:t> je u </a:t>
            </a:r>
            <a:r>
              <a:rPr lang="en-US" dirty="0" err="1">
                <a:solidFill>
                  <a:srgbClr val="231F20"/>
                </a:solidFill>
                <a:latin typeface="Minion Pro Cond"/>
              </a:rPr>
              <a:t>najužoj</a:t>
            </a:r>
            <a:r>
              <a:rPr lang="en-US" dirty="0">
                <a:solidFill>
                  <a:srgbClr val="231F20"/>
                </a:solidFill>
                <a:latin typeface="Minion Pro Cond"/>
              </a:rPr>
              <a:t> </a:t>
            </a:r>
            <a:r>
              <a:rPr lang="en-US" dirty="0" err="1">
                <a:solidFill>
                  <a:srgbClr val="231F20"/>
                </a:solidFill>
                <a:latin typeface="Minion Pro Cond"/>
              </a:rPr>
              <a:t>vezi</a:t>
            </a:r>
            <a:r>
              <a:rPr lang="en-US" dirty="0">
                <a:solidFill>
                  <a:srgbClr val="231F20"/>
                </a:solidFill>
                <a:latin typeface="Minion Pro Cond"/>
              </a:rPr>
              <a:t>.</a:t>
            </a:r>
          </a:p>
          <a:p>
            <a:pPr marL="0" indent="0" fontAlgn="base">
              <a:buNone/>
            </a:pPr>
            <a:r>
              <a:rPr lang="en-US" dirty="0">
                <a:solidFill>
                  <a:srgbClr val="231F20"/>
                </a:solidFill>
                <a:latin typeface="Minion Pro Cond"/>
              </a:rPr>
              <a:t>(3)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nema</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ili</a:t>
            </a:r>
            <a:r>
              <a:rPr lang="en-US" dirty="0">
                <a:solidFill>
                  <a:srgbClr val="231F20"/>
                </a:solidFill>
                <a:latin typeface="Minion Pro Cond"/>
              </a:rPr>
              <a:t> se </a:t>
            </a:r>
            <a:r>
              <a:rPr lang="en-US" dirty="0" err="1">
                <a:solidFill>
                  <a:srgbClr val="231F20"/>
                </a:solidFill>
                <a:latin typeface="Minion Pro Cond"/>
              </a:rPr>
              <a:t>njezino</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ne </a:t>
            </a:r>
            <a:r>
              <a:rPr lang="en-US" dirty="0" err="1">
                <a:solidFill>
                  <a:srgbClr val="231F20"/>
                </a:solidFill>
                <a:latin typeface="Minion Pro Cond"/>
              </a:rPr>
              <a:t>može</a:t>
            </a:r>
            <a:r>
              <a:rPr lang="en-US" dirty="0">
                <a:solidFill>
                  <a:srgbClr val="231F20"/>
                </a:solidFill>
                <a:latin typeface="Minion Pro Cond"/>
              </a:rPr>
              <a:t> </a:t>
            </a:r>
            <a:r>
              <a:rPr lang="en-US" dirty="0" err="1">
                <a:solidFill>
                  <a:srgbClr val="231F20"/>
                </a:solidFill>
                <a:latin typeface="Minion Pro Cond"/>
              </a:rPr>
              <a:t>utvrditi</a:t>
            </a:r>
            <a:r>
              <a:rPr lang="en-US" dirty="0">
                <a:solidFill>
                  <a:srgbClr val="231F20"/>
                </a:solidFill>
                <a:latin typeface="Minion Pro Cond"/>
              </a:rPr>
              <a:t>, u </a:t>
            </a:r>
            <a:r>
              <a:rPr lang="en-US" dirty="0" err="1">
                <a:solidFill>
                  <a:srgbClr val="231F20"/>
                </a:solidFill>
                <a:latin typeface="Minion Pro Cond"/>
              </a:rPr>
              <a:t>smislu</a:t>
            </a:r>
            <a:r>
              <a:rPr lang="en-US" dirty="0">
                <a:solidFill>
                  <a:srgbClr val="231F20"/>
                </a:solidFill>
                <a:latin typeface="Minion Pro Cond"/>
              </a:rPr>
              <a:t>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Zakona</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a:t>
            </a:r>
            <a:r>
              <a:rPr lang="en-US" dirty="0" err="1">
                <a:solidFill>
                  <a:srgbClr val="231F20"/>
                </a:solidFill>
                <a:latin typeface="Minion Pro Cond"/>
              </a:rPr>
              <a:t>državljaninom</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u </a:t>
            </a:r>
            <a:r>
              <a:rPr lang="en-US" dirty="0" err="1">
                <a:solidFill>
                  <a:srgbClr val="231F20"/>
                </a:solidFill>
                <a:latin typeface="Minion Pro Cond"/>
              </a:rPr>
              <a:t>kojoj</a:t>
            </a:r>
            <a:r>
              <a:rPr lang="en-US" dirty="0">
                <a:solidFill>
                  <a:srgbClr val="231F20"/>
                </a:solidFill>
                <a:latin typeface="Minion Pro Cond"/>
              </a:rPr>
              <a:t>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prebivalište</a:t>
            </a:r>
            <a:r>
              <a:rPr lang="en-US" dirty="0">
                <a:solidFill>
                  <a:srgbClr val="231F20"/>
                </a:solidFill>
                <a:latin typeface="Minion Pro Cond"/>
              </a:rPr>
              <a:t>, a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nema</a:t>
            </a:r>
            <a:r>
              <a:rPr lang="en-US" dirty="0">
                <a:solidFill>
                  <a:srgbClr val="231F20"/>
                </a:solidFill>
                <a:latin typeface="Minion Pro Cond"/>
              </a:rPr>
              <a:t> </a:t>
            </a:r>
            <a:r>
              <a:rPr lang="en-US" dirty="0" err="1">
                <a:solidFill>
                  <a:srgbClr val="231F20"/>
                </a:solidFill>
                <a:latin typeface="Minion Pro Cond"/>
              </a:rPr>
              <a:t>prebivalište</a:t>
            </a:r>
            <a:r>
              <a:rPr lang="en-US" dirty="0">
                <a:solidFill>
                  <a:srgbClr val="231F20"/>
                </a:solidFill>
                <a:latin typeface="Minion Pro Cond"/>
              </a:rPr>
              <a:t> </a:t>
            </a:r>
            <a:r>
              <a:rPr lang="en-US" dirty="0" err="1">
                <a:solidFill>
                  <a:srgbClr val="231F20"/>
                </a:solidFill>
                <a:latin typeface="Minion Pro Cond"/>
              </a:rPr>
              <a:t>ili</a:t>
            </a:r>
            <a:r>
              <a:rPr lang="en-US" dirty="0">
                <a:solidFill>
                  <a:srgbClr val="231F20"/>
                </a:solidFill>
                <a:latin typeface="Minion Pro Cond"/>
              </a:rPr>
              <a:t> se ono ne </a:t>
            </a:r>
            <a:r>
              <a:rPr lang="en-US" dirty="0" err="1">
                <a:solidFill>
                  <a:srgbClr val="231F20"/>
                </a:solidFill>
                <a:latin typeface="Minion Pro Cond"/>
              </a:rPr>
              <a:t>može</a:t>
            </a:r>
            <a:r>
              <a:rPr lang="en-US" dirty="0">
                <a:solidFill>
                  <a:srgbClr val="231F20"/>
                </a:solidFill>
                <a:latin typeface="Minion Pro Cond"/>
              </a:rPr>
              <a:t> </a:t>
            </a:r>
            <a:r>
              <a:rPr lang="en-US" dirty="0" err="1">
                <a:solidFill>
                  <a:srgbClr val="231F20"/>
                </a:solidFill>
                <a:latin typeface="Minion Pro Cond"/>
              </a:rPr>
              <a:t>utvrditi</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a:t>
            </a:r>
            <a:r>
              <a:rPr lang="en-US" dirty="0" err="1">
                <a:solidFill>
                  <a:srgbClr val="231F20"/>
                </a:solidFill>
                <a:latin typeface="Minion Pro Cond"/>
              </a:rPr>
              <a:t>državljaninom</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s </a:t>
            </a:r>
            <a:r>
              <a:rPr lang="en-US" dirty="0" err="1">
                <a:solidFill>
                  <a:srgbClr val="231F20"/>
                </a:solidFill>
                <a:latin typeface="Minion Pro Cond"/>
              </a:rPr>
              <a:t>kojom</a:t>
            </a:r>
            <a:r>
              <a:rPr lang="en-US" dirty="0">
                <a:solidFill>
                  <a:srgbClr val="231F20"/>
                </a:solidFill>
                <a:latin typeface="Minion Pro Cond"/>
              </a:rPr>
              <a:t> je u </a:t>
            </a:r>
            <a:r>
              <a:rPr lang="en-US" dirty="0" err="1">
                <a:solidFill>
                  <a:srgbClr val="231F20"/>
                </a:solidFill>
                <a:latin typeface="Minion Pro Cond"/>
              </a:rPr>
              <a:t>najužoj</a:t>
            </a:r>
            <a:r>
              <a:rPr lang="en-US" dirty="0">
                <a:solidFill>
                  <a:srgbClr val="231F20"/>
                </a:solidFill>
                <a:latin typeface="Minion Pro Cond"/>
              </a:rPr>
              <a:t> </a:t>
            </a:r>
            <a:r>
              <a:rPr lang="en-US" dirty="0" err="1">
                <a:solidFill>
                  <a:srgbClr val="231F20"/>
                </a:solidFill>
                <a:latin typeface="Minion Pro Cond"/>
              </a:rPr>
              <a:t>vezi</a:t>
            </a:r>
            <a:r>
              <a:rPr lang="en-US" dirty="0">
                <a:solidFill>
                  <a:srgbClr val="231F20"/>
                </a:solidFill>
                <a:latin typeface="Minion Pro Cond"/>
              </a:rPr>
              <a:t>.</a:t>
            </a:r>
          </a:p>
          <a:p>
            <a:pPr marL="0" indent="0" fontAlgn="base">
              <a:buNone/>
            </a:pPr>
            <a:r>
              <a:rPr lang="en-US" dirty="0">
                <a:solidFill>
                  <a:srgbClr val="231F20"/>
                </a:solidFill>
                <a:latin typeface="Minion Pro Cond"/>
              </a:rPr>
              <a:t>(4) </a:t>
            </a:r>
            <a:r>
              <a:rPr lang="en-US" dirty="0" err="1">
                <a:solidFill>
                  <a:srgbClr val="231F20"/>
                </a:solidFill>
                <a:latin typeface="Minion Pro Cond"/>
              </a:rPr>
              <a:t>Odredbe</a:t>
            </a:r>
            <a:r>
              <a:rPr lang="en-US" dirty="0">
                <a:solidFill>
                  <a:srgbClr val="231F20"/>
                </a:solidFill>
                <a:latin typeface="Minion Pro Cond"/>
              </a:rPr>
              <a:t> </a:t>
            </a:r>
            <a:r>
              <a:rPr lang="en-US" dirty="0" err="1">
                <a:solidFill>
                  <a:srgbClr val="231F20"/>
                </a:solidFill>
                <a:latin typeface="Minion Pro Cond"/>
              </a:rPr>
              <a:t>iz</a:t>
            </a:r>
            <a:r>
              <a:rPr lang="en-US" dirty="0">
                <a:solidFill>
                  <a:srgbClr val="231F20"/>
                </a:solidFill>
                <a:latin typeface="Minion Pro Cond"/>
              </a:rPr>
              <a:t> </a:t>
            </a:r>
            <a:r>
              <a:rPr lang="en-US" dirty="0" err="1">
                <a:solidFill>
                  <a:srgbClr val="231F20"/>
                </a:solidFill>
                <a:latin typeface="Minion Pro Cond"/>
              </a:rPr>
              <a:t>stavka</a:t>
            </a:r>
            <a:r>
              <a:rPr lang="en-US" dirty="0">
                <a:solidFill>
                  <a:srgbClr val="231F20"/>
                </a:solidFill>
                <a:latin typeface="Minion Pro Cond"/>
              </a:rPr>
              <a:t> 3.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članka</a:t>
            </a:r>
            <a:r>
              <a:rPr lang="en-US" dirty="0">
                <a:solidFill>
                  <a:srgbClr val="231F20"/>
                </a:solidFill>
                <a:latin typeface="Minion Pro Cond"/>
              </a:rPr>
              <a:t> </a:t>
            </a:r>
            <a:r>
              <a:rPr lang="en-US" dirty="0" err="1">
                <a:solidFill>
                  <a:srgbClr val="231F20"/>
                </a:solidFill>
                <a:latin typeface="Minion Pro Cond"/>
              </a:rPr>
              <a:t>primjenjuju</a:t>
            </a:r>
            <a:r>
              <a:rPr lang="en-US" dirty="0">
                <a:solidFill>
                  <a:srgbClr val="231F20"/>
                </a:solidFill>
                <a:latin typeface="Minion Pro Cond"/>
              </a:rPr>
              <a:t> se </a:t>
            </a:r>
            <a:r>
              <a:rPr lang="en-US" dirty="0" err="1">
                <a:solidFill>
                  <a:srgbClr val="231F20"/>
                </a:solidFill>
                <a:latin typeface="Minion Pro Cond"/>
              </a:rPr>
              <a:t>i</a:t>
            </a:r>
            <a:r>
              <a:rPr lang="en-US" dirty="0">
                <a:solidFill>
                  <a:srgbClr val="231F20"/>
                </a:solidFill>
                <a:latin typeface="Minion Pro Cond"/>
              </a:rPr>
              <a:t> </a:t>
            </a:r>
            <a:r>
              <a:rPr lang="en-US" dirty="0" err="1">
                <a:solidFill>
                  <a:srgbClr val="231F20"/>
                </a:solidFill>
                <a:latin typeface="Minion Pro Cond"/>
              </a:rPr>
              <a:t>na</a:t>
            </a:r>
            <a:r>
              <a:rPr lang="en-US" dirty="0">
                <a:solidFill>
                  <a:srgbClr val="231F20"/>
                </a:solidFill>
                <a:latin typeface="Minion Pro Cond"/>
              </a:rPr>
              <a:t> </a:t>
            </a:r>
            <a:r>
              <a:rPr lang="en-US" dirty="0" err="1">
                <a:solidFill>
                  <a:srgbClr val="231F20"/>
                </a:solidFill>
                <a:latin typeface="Minion Pro Cond"/>
              </a:rPr>
              <a:t>osobe</a:t>
            </a:r>
            <a:r>
              <a:rPr lang="en-US" dirty="0">
                <a:solidFill>
                  <a:srgbClr val="231F20"/>
                </a:solidFill>
                <a:latin typeface="Minion Pro Cond"/>
              </a:rPr>
              <a:t> </a:t>
            </a:r>
            <a:r>
              <a:rPr lang="en-US" dirty="0" err="1">
                <a:solidFill>
                  <a:srgbClr val="231F20"/>
                </a:solidFill>
                <a:latin typeface="Minion Pro Cond"/>
              </a:rPr>
              <a:t>koje</a:t>
            </a:r>
            <a:r>
              <a:rPr lang="en-US" dirty="0">
                <a:solidFill>
                  <a:srgbClr val="231F20"/>
                </a:solidFill>
                <a:latin typeface="Minion Pro Cond"/>
              </a:rPr>
              <a:t> </a:t>
            </a:r>
            <a:r>
              <a:rPr lang="en-US" dirty="0" err="1">
                <a:solidFill>
                  <a:srgbClr val="231F20"/>
                </a:solidFill>
                <a:latin typeface="Minion Pro Cond"/>
              </a:rPr>
              <a:t>imaju</a:t>
            </a:r>
            <a:r>
              <a:rPr lang="en-US" dirty="0">
                <a:solidFill>
                  <a:srgbClr val="231F20"/>
                </a:solidFill>
                <a:latin typeface="Minion Pro Cond"/>
              </a:rPr>
              <a:t> </a:t>
            </a:r>
            <a:r>
              <a:rPr lang="en-US" dirty="0" err="1">
                <a:solidFill>
                  <a:srgbClr val="231F20"/>
                </a:solidFill>
                <a:latin typeface="Minion Pro Cond"/>
              </a:rPr>
              <a:t>pravni</a:t>
            </a:r>
            <a:r>
              <a:rPr lang="en-US" dirty="0">
                <a:solidFill>
                  <a:srgbClr val="231F20"/>
                </a:solidFill>
                <a:latin typeface="Minion Pro Cond"/>
              </a:rPr>
              <a:t> </a:t>
            </a:r>
            <a:r>
              <a:rPr lang="en-US" dirty="0" err="1">
                <a:solidFill>
                  <a:srgbClr val="231F20"/>
                </a:solidFill>
                <a:latin typeface="Minion Pro Cond"/>
              </a:rPr>
              <a:t>položaj</a:t>
            </a:r>
            <a:r>
              <a:rPr lang="en-US" dirty="0">
                <a:solidFill>
                  <a:srgbClr val="231F20"/>
                </a:solidFill>
                <a:latin typeface="Minion Pro Cond"/>
              </a:rPr>
              <a:t> </a:t>
            </a:r>
            <a:r>
              <a:rPr lang="en-US" dirty="0" err="1">
                <a:solidFill>
                  <a:srgbClr val="231F20"/>
                </a:solidFill>
                <a:latin typeface="Minion Pro Cond"/>
              </a:rPr>
              <a:t>izbjeglica</a:t>
            </a:r>
            <a:r>
              <a:rPr lang="en-US" dirty="0">
                <a:solidFill>
                  <a:srgbClr val="231F20"/>
                </a:solidFill>
                <a:latin typeface="Minion Pro Cond"/>
              </a:rPr>
              <a:t> u </a:t>
            </a:r>
            <a:r>
              <a:rPr lang="en-US" dirty="0" err="1">
                <a:solidFill>
                  <a:srgbClr val="231F20"/>
                </a:solidFill>
                <a:latin typeface="Minion Pro Cond"/>
              </a:rPr>
              <a:t>smislu</a:t>
            </a:r>
            <a:r>
              <a:rPr lang="en-US" dirty="0">
                <a:solidFill>
                  <a:srgbClr val="231F20"/>
                </a:solidFill>
                <a:latin typeface="Minion Pro Cond"/>
              </a:rPr>
              <a:t> </a:t>
            </a:r>
            <a:r>
              <a:rPr lang="en-US" dirty="0" err="1">
                <a:solidFill>
                  <a:srgbClr val="231F20"/>
                </a:solidFill>
                <a:latin typeface="Minion Pro Cond"/>
              </a:rPr>
              <a:t>međunarodnih</a:t>
            </a:r>
            <a:r>
              <a:rPr lang="en-US" dirty="0">
                <a:solidFill>
                  <a:srgbClr val="231F20"/>
                </a:solidFill>
                <a:latin typeface="Minion Pro Cond"/>
              </a:rPr>
              <a:t> </a:t>
            </a:r>
            <a:r>
              <a:rPr lang="en-US" dirty="0" err="1">
                <a:solidFill>
                  <a:srgbClr val="231F20"/>
                </a:solidFill>
                <a:latin typeface="Minion Pro Cond"/>
              </a:rPr>
              <a:t>ugovora</a:t>
            </a:r>
            <a:r>
              <a:rPr lang="en-US" dirty="0">
                <a:solidFill>
                  <a:srgbClr val="231F20"/>
                </a:solidFill>
                <a:latin typeface="Minion Pro Cond"/>
              </a:rPr>
              <a:t> </a:t>
            </a:r>
            <a:r>
              <a:rPr lang="en-US" dirty="0" err="1">
                <a:solidFill>
                  <a:srgbClr val="231F20"/>
                </a:solidFill>
                <a:latin typeface="Minion Pro Cond"/>
              </a:rPr>
              <a:t>koji</a:t>
            </a:r>
            <a:r>
              <a:rPr lang="en-US" dirty="0">
                <a:solidFill>
                  <a:srgbClr val="231F20"/>
                </a:solidFill>
                <a:latin typeface="Minion Pro Cond"/>
              </a:rPr>
              <a:t> </a:t>
            </a:r>
            <a:r>
              <a:rPr lang="en-US" dirty="0" err="1">
                <a:solidFill>
                  <a:srgbClr val="231F20"/>
                </a:solidFill>
                <a:latin typeface="Minion Pro Cond"/>
              </a:rPr>
              <a:t>su</a:t>
            </a:r>
            <a:r>
              <a:rPr lang="en-US" dirty="0">
                <a:solidFill>
                  <a:srgbClr val="231F20"/>
                </a:solidFill>
                <a:latin typeface="Minion Pro Cond"/>
              </a:rPr>
              <a:t> </a:t>
            </a:r>
            <a:r>
              <a:rPr lang="en-US" dirty="0" err="1">
                <a:solidFill>
                  <a:srgbClr val="231F20"/>
                </a:solidFill>
                <a:latin typeface="Minion Pro Cond"/>
              </a:rPr>
              <a:t>na</a:t>
            </a:r>
            <a:r>
              <a:rPr lang="en-US" dirty="0">
                <a:solidFill>
                  <a:srgbClr val="231F20"/>
                </a:solidFill>
                <a:latin typeface="Minion Pro Cond"/>
              </a:rPr>
              <a:t> </a:t>
            </a:r>
            <a:r>
              <a:rPr lang="en-US" dirty="0" err="1">
                <a:solidFill>
                  <a:srgbClr val="231F20"/>
                </a:solidFill>
                <a:latin typeface="Minion Pro Cond"/>
              </a:rPr>
              <a:t>snazi</a:t>
            </a:r>
            <a:r>
              <a:rPr lang="en-US" dirty="0">
                <a:solidFill>
                  <a:srgbClr val="231F20"/>
                </a:solidFill>
                <a:latin typeface="Minion Pro Cond"/>
              </a:rPr>
              <a:t> u </a:t>
            </a:r>
            <a:r>
              <a:rPr lang="en-US" dirty="0" err="1">
                <a:solidFill>
                  <a:srgbClr val="231F20"/>
                </a:solidFill>
                <a:latin typeface="Minion Pro Cond"/>
              </a:rPr>
              <a:t>Republici</a:t>
            </a:r>
            <a:r>
              <a:rPr lang="en-US" dirty="0">
                <a:solidFill>
                  <a:srgbClr val="231F20"/>
                </a:solidFill>
                <a:latin typeface="Minion Pro Cond"/>
              </a:rPr>
              <a:t> </a:t>
            </a:r>
            <a:r>
              <a:rPr lang="en-US" dirty="0" err="1">
                <a:solidFill>
                  <a:srgbClr val="231F20"/>
                </a:solidFill>
                <a:latin typeface="Minion Pro Cond"/>
              </a:rPr>
              <a:t>Hrvatskoj</a:t>
            </a:r>
            <a:r>
              <a:rPr lang="en-US" dirty="0">
                <a:solidFill>
                  <a:srgbClr val="231F20"/>
                </a:solidFill>
                <a:latin typeface="Minion Pro Cond"/>
              </a:rPr>
              <a:t>.</a:t>
            </a:r>
          </a:p>
          <a:p>
            <a:endParaRPr lang="en-US" dirty="0"/>
          </a:p>
        </p:txBody>
      </p:sp>
    </p:spTree>
    <p:extLst>
      <p:ext uri="{BB962C8B-B14F-4D97-AF65-F5344CB8AC3E}">
        <p14:creationId xmlns:p14="http://schemas.microsoft.com/office/powerpoint/2010/main" val="2907203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Pripadnost pravne osobe</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Teorija inkorporacije (osnivanja) – ako je neko društvo osnovano prema propisima neke države, ono crpi subjektivitet iz domaćeg prava</a:t>
            </a:r>
          </a:p>
          <a:p>
            <a:pPr marL="514350" indent="-514350">
              <a:buAutoNum type="arabicPeriod"/>
            </a:pPr>
            <a:r>
              <a:rPr lang="hr-HR" dirty="0" smtClean="0"/>
              <a:t>Teorija stvarnog sjedišta – mora imati i stvarno sjedište u nekoj državi</a:t>
            </a: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Pripadnost pravne </a:t>
            </a:r>
            <a:r>
              <a:rPr lang="hr-HR" dirty="0" smtClean="0"/>
              <a:t>osobe - ZRS</a:t>
            </a:r>
            <a:endParaRPr lang="hr-HR" dirty="0"/>
          </a:p>
        </p:txBody>
      </p:sp>
      <p:sp>
        <p:nvSpPr>
          <p:cNvPr id="3" name="Content Placeholder 2"/>
          <p:cNvSpPr>
            <a:spLocks noGrp="1"/>
          </p:cNvSpPr>
          <p:nvPr>
            <p:ph idx="1"/>
          </p:nvPr>
        </p:nvSpPr>
        <p:spPr/>
        <p:txBody>
          <a:bodyPr/>
          <a:lstStyle/>
          <a:p>
            <a:pPr algn="ctr">
              <a:buNone/>
            </a:pPr>
            <a:r>
              <a:rPr lang="vi-VN" dirty="0"/>
              <a:t>Članak 17.</a:t>
            </a:r>
          </a:p>
          <a:p>
            <a:pPr>
              <a:buNone/>
            </a:pPr>
            <a:r>
              <a:rPr lang="vi-VN" b="1" dirty="0"/>
              <a:t>Pripadnost pravne osobe</a:t>
            </a:r>
            <a:r>
              <a:rPr lang="vi-VN" dirty="0"/>
              <a:t> određuje se po pravu države po kojem je ona osnovana.</a:t>
            </a:r>
          </a:p>
          <a:p>
            <a:pPr>
              <a:buNone/>
            </a:pPr>
            <a:r>
              <a:rPr lang="vi-VN" dirty="0"/>
              <a:t>Ako pravna osoba ima stvarno sjedište u drugoj državi, a ne u onoj u kojoj je osnovana i po pravu te druge države ima njezinu pripadnost, smatrat će se pravnom osobom te države.</a:t>
            </a:r>
          </a:p>
          <a:p>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Pripadnost pravne </a:t>
            </a:r>
            <a:r>
              <a:rPr lang="hr-HR" dirty="0" smtClean="0"/>
              <a:t>osobe - ZMPP</a:t>
            </a:r>
            <a:endParaRPr lang="en-US" dirty="0"/>
          </a:p>
        </p:txBody>
      </p:sp>
      <p:sp>
        <p:nvSpPr>
          <p:cNvPr id="3" name="Content Placeholder 2"/>
          <p:cNvSpPr>
            <a:spLocks noGrp="1"/>
          </p:cNvSpPr>
          <p:nvPr>
            <p:ph idx="1"/>
          </p:nvPr>
        </p:nvSpPr>
        <p:spPr/>
        <p:txBody>
          <a:bodyPr/>
          <a:lstStyle/>
          <a:p>
            <a:pPr marL="0" indent="0" algn="ctr">
              <a:buNone/>
            </a:pPr>
            <a:r>
              <a:rPr lang="en-US" dirty="0" err="1">
                <a:solidFill>
                  <a:srgbClr val="414145"/>
                </a:solidFill>
                <a:latin typeface="Open Sans"/>
              </a:rPr>
              <a:t>Članak</a:t>
            </a:r>
            <a:r>
              <a:rPr lang="en-US" dirty="0">
                <a:solidFill>
                  <a:srgbClr val="414145"/>
                </a:solidFill>
                <a:latin typeface="Open Sans"/>
              </a:rPr>
              <a:t> 19.</a:t>
            </a:r>
          </a:p>
          <a:p>
            <a:pPr marL="0" indent="0">
              <a:buNone/>
            </a:pPr>
            <a:r>
              <a:rPr lang="en-US" dirty="0" err="1">
                <a:solidFill>
                  <a:srgbClr val="414145"/>
                </a:solidFill>
                <a:latin typeface="Open Sans"/>
              </a:rPr>
              <a:t>Za</a:t>
            </a:r>
            <a:r>
              <a:rPr lang="en-US" dirty="0">
                <a:solidFill>
                  <a:srgbClr val="414145"/>
                </a:solidFill>
                <a:latin typeface="Open Sans"/>
              </a:rPr>
              <a:t> </a:t>
            </a:r>
            <a:r>
              <a:rPr lang="en-US" dirty="0" err="1">
                <a:solidFill>
                  <a:srgbClr val="414145"/>
                </a:solidFill>
                <a:latin typeface="Open Sans"/>
              </a:rPr>
              <a:t>osnivanje</a:t>
            </a:r>
            <a:r>
              <a:rPr lang="en-US" dirty="0">
                <a:solidFill>
                  <a:srgbClr val="414145"/>
                </a:solidFill>
                <a:latin typeface="Open Sans"/>
              </a:rPr>
              <a:t>, </a:t>
            </a:r>
            <a:r>
              <a:rPr lang="en-US" dirty="0" err="1">
                <a:solidFill>
                  <a:srgbClr val="414145"/>
                </a:solidFill>
                <a:latin typeface="Open Sans"/>
              </a:rPr>
              <a:t>djelovanje</a:t>
            </a:r>
            <a:r>
              <a:rPr lang="en-US" dirty="0">
                <a:solidFill>
                  <a:srgbClr val="414145"/>
                </a:solidFill>
                <a:latin typeface="Open Sans"/>
              </a:rPr>
              <a:t> </a:t>
            </a:r>
            <a:r>
              <a:rPr lang="en-US" dirty="0" err="1">
                <a:solidFill>
                  <a:srgbClr val="414145"/>
                </a:solidFill>
                <a:latin typeface="Open Sans"/>
              </a:rPr>
              <a:t>i</a:t>
            </a:r>
            <a:r>
              <a:rPr lang="en-US" dirty="0">
                <a:solidFill>
                  <a:srgbClr val="414145"/>
                </a:solidFill>
                <a:latin typeface="Open Sans"/>
              </a:rPr>
              <a:t> </a:t>
            </a:r>
            <a:r>
              <a:rPr lang="en-US" dirty="0" err="1">
                <a:solidFill>
                  <a:srgbClr val="414145"/>
                </a:solidFill>
                <a:latin typeface="Open Sans"/>
              </a:rPr>
              <a:t>prestanak</a:t>
            </a:r>
            <a:r>
              <a:rPr lang="en-US" dirty="0">
                <a:solidFill>
                  <a:srgbClr val="414145"/>
                </a:solidFill>
                <a:latin typeface="Open Sans"/>
              </a:rPr>
              <a:t> </a:t>
            </a:r>
            <a:r>
              <a:rPr lang="en-US" dirty="0" err="1">
                <a:solidFill>
                  <a:srgbClr val="414145"/>
                </a:solidFill>
                <a:latin typeface="Open Sans"/>
              </a:rPr>
              <a:t>pravne</a:t>
            </a:r>
            <a:r>
              <a:rPr lang="en-US" dirty="0">
                <a:solidFill>
                  <a:srgbClr val="414145"/>
                </a:solidFill>
                <a:latin typeface="Open Sans"/>
              </a:rPr>
              <a:t> </a:t>
            </a:r>
            <a:r>
              <a:rPr lang="en-US" dirty="0" err="1">
                <a:solidFill>
                  <a:srgbClr val="414145"/>
                </a:solidFill>
                <a:latin typeface="Open Sans"/>
              </a:rPr>
              <a:t>osobe</a:t>
            </a:r>
            <a:r>
              <a:rPr lang="en-US" dirty="0">
                <a:solidFill>
                  <a:srgbClr val="414145"/>
                </a:solidFill>
                <a:latin typeface="Open Sans"/>
              </a:rPr>
              <a:t>, </a:t>
            </a:r>
            <a:r>
              <a:rPr lang="en-US" dirty="0" err="1">
                <a:solidFill>
                  <a:srgbClr val="414145"/>
                </a:solidFill>
                <a:latin typeface="Open Sans"/>
              </a:rPr>
              <a:t>kao</a:t>
            </a:r>
            <a:r>
              <a:rPr lang="en-US" dirty="0">
                <a:solidFill>
                  <a:srgbClr val="414145"/>
                </a:solidFill>
                <a:latin typeface="Open Sans"/>
              </a:rPr>
              <a:t> </a:t>
            </a:r>
            <a:r>
              <a:rPr lang="en-US" dirty="0" err="1">
                <a:solidFill>
                  <a:srgbClr val="414145"/>
                </a:solidFill>
                <a:latin typeface="Open Sans"/>
              </a:rPr>
              <a:t>i</a:t>
            </a:r>
            <a:r>
              <a:rPr lang="en-US" dirty="0">
                <a:solidFill>
                  <a:srgbClr val="414145"/>
                </a:solidFill>
                <a:latin typeface="Open Sans"/>
              </a:rPr>
              <a:t> </a:t>
            </a:r>
            <a:r>
              <a:rPr lang="en-US" dirty="0" err="1">
                <a:solidFill>
                  <a:srgbClr val="414145"/>
                </a:solidFill>
                <a:latin typeface="Open Sans"/>
              </a:rPr>
              <a:t>organizacije</a:t>
            </a:r>
            <a:r>
              <a:rPr lang="en-US" dirty="0">
                <a:solidFill>
                  <a:srgbClr val="414145"/>
                </a:solidFill>
                <a:latin typeface="Open Sans"/>
              </a:rPr>
              <a:t> bez </a:t>
            </a:r>
            <a:r>
              <a:rPr lang="en-US" dirty="0" err="1">
                <a:solidFill>
                  <a:srgbClr val="414145"/>
                </a:solidFill>
                <a:latin typeface="Open Sans"/>
              </a:rPr>
              <a:t>pravne</a:t>
            </a:r>
            <a:r>
              <a:rPr lang="en-US" dirty="0">
                <a:solidFill>
                  <a:srgbClr val="414145"/>
                </a:solidFill>
                <a:latin typeface="Open Sans"/>
              </a:rPr>
              <a:t> </a:t>
            </a:r>
            <a:r>
              <a:rPr lang="en-US" dirty="0" err="1">
                <a:solidFill>
                  <a:srgbClr val="414145"/>
                </a:solidFill>
                <a:latin typeface="Open Sans"/>
              </a:rPr>
              <a:t>osobnosti</a:t>
            </a:r>
            <a:r>
              <a:rPr lang="en-US" dirty="0">
                <a:solidFill>
                  <a:srgbClr val="414145"/>
                </a:solidFill>
                <a:latin typeface="Open Sans"/>
              </a:rPr>
              <a:t>, </a:t>
            </a:r>
            <a:r>
              <a:rPr lang="en-US" dirty="0" err="1">
                <a:solidFill>
                  <a:srgbClr val="414145"/>
                </a:solidFill>
                <a:latin typeface="Open Sans"/>
              </a:rPr>
              <a:t>mjerodavno</a:t>
            </a:r>
            <a:r>
              <a:rPr lang="en-US" dirty="0">
                <a:solidFill>
                  <a:srgbClr val="414145"/>
                </a:solidFill>
                <a:latin typeface="Open Sans"/>
              </a:rPr>
              <a:t> je </a:t>
            </a:r>
            <a:r>
              <a:rPr lang="en-US" dirty="0" err="1">
                <a:solidFill>
                  <a:srgbClr val="414145"/>
                </a:solidFill>
                <a:latin typeface="Open Sans"/>
              </a:rPr>
              <a:t>pravo</a:t>
            </a:r>
            <a:r>
              <a:rPr lang="en-US" dirty="0">
                <a:solidFill>
                  <a:srgbClr val="414145"/>
                </a:solidFill>
                <a:latin typeface="Open Sans"/>
              </a:rPr>
              <a:t> </a:t>
            </a:r>
            <a:r>
              <a:rPr lang="en-US" dirty="0" err="1">
                <a:solidFill>
                  <a:srgbClr val="414145"/>
                </a:solidFill>
                <a:latin typeface="Open Sans"/>
              </a:rPr>
              <a:t>države</a:t>
            </a:r>
            <a:r>
              <a:rPr lang="en-US" dirty="0">
                <a:solidFill>
                  <a:srgbClr val="414145"/>
                </a:solidFill>
                <a:latin typeface="Open Sans"/>
              </a:rPr>
              <a:t> </a:t>
            </a:r>
            <a:r>
              <a:rPr lang="en-US" dirty="0" err="1">
                <a:solidFill>
                  <a:srgbClr val="414145"/>
                </a:solidFill>
                <a:latin typeface="Open Sans"/>
              </a:rPr>
              <a:t>po</a:t>
            </a:r>
            <a:r>
              <a:rPr lang="en-US" dirty="0">
                <a:solidFill>
                  <a:srgbClr val="414145"/>
                </a:solidFill>
                <a:latin typeface="Open Sans"/>
              </a:rPr>
              <a:t> </a:t>
            </a:r>
            <a:r>
              <a:rPr lang="en-US" dirty="0" err="1">
                <a:solidFill>
                  <a:srgbClr val="414145"/>
                </a:solidFill>
                <a:latin typeface="Open Sans"/>
              </a:rPr>
              <a:t>kojem</a:t>
            </a:r>
            <a:r>
              <a:rPr lang="en-US" dirty="0">
                <a:solidFill>
                  <a:srgbClr val="414145"/>
                </a:solidFill>
                <a:latin typeface="Open Sans"/>
              </a:rPr>
              <a:t> je </a:t>
            </a:r>
            <a:r>
              <a:rPr lang="en-US" dirty="0" err="1">
                <a:solidFill>
                  <a:srgbClr val="414145"/>
                </a:solidFill>
                <a:latin typeface="Open Sans"/>
              </a:rPr>
              <a:t>ona</a:t>
            </a:r>
            <a:r>
              <a:rPr lang="en-US" dirty="0">
                <a:solidFill>
                  <a:srgbClr val="414145"/>
                </a:solidFill>
                <a:latin typeface="Open Sans"/>
              </a:rPr>
              <a:t> </a:t>
            </a:r>
            <a:r>
              <a:rPr lang="en-US" dirty="0" err="1">
                <a:solidFill>
                  <a:srgbClr val="414145"/>
                </a:solidFill>
                <a:latin typeface="Open Sans"/>
              </a:rPr>
              <a:t>osnovana</a:t>
            </a:r>
            <a:r>
              <a:rPr lang="en-US" dirty="0">
                <a:solidFill>
                  <a:srgbClr val="414145"/>
                </a:solidFill>
                <a:latin typeface="Open Sans"/>
              </a:rPr>
              <a:t>.</a:t>
            </a:r>
          </a:p>
          <a:p>
            <a:pPr marL="0" indent="0">
              <a:buNone/>
            </a:pPr>
            <a:endParaRPr lang="en-US" dirty="0"/>
          </a:p>
        </p:txBody>
      </p:sp>
    </p:spTree>
    <p:extLst>
      <p:ext uri="{BB962C8B-B14F-4D97-AF65-F5344CB8AC3E}">
        <p14:creationId xmlns:p14="http://schemas.microsoft.com/office/powerpoint/2010/main" val="2280814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Obiteljski odnosi s međunarodnim obilježjem </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Bračni odnosi: sklapanje braka, oblik braka, ništavost braka, razvod braka, imovinski odnosi bračnih drugova </a:t>
            </a:r>
          </a:p>
          <a:p>
            <a:pPr marL="514350" indent="-514350">
              <a:buAutoNum type="arabicPeriod"/>
            </a:pPr>
            <a:r>
              <a:rPr lang="hr-HR" dirty="0" smtClean="0"/>
              <a:t>Imovinski odnosi izvanbračnih drugova</a:t>
            </a:r>
          </a:p>
          <a:p>
            <a:pPr marL="514350" indent="-514350">
              <a:buAutoNum type="arabicPeriod"/>
            </a:pPr>
            <a:r>
              <a:rPr lang="hr-HR" dirty="0" smtClean="0"/>
              <a:t>Odnos između roditelja i djece</a:t>
            </a:r>
          </a:p>
          <a:p>
            <a:pPr marL="514350" indent="-514350">
              <a:buAutoNum type="arabicPeriod"/>
            </a:pPr>
            <a:r>
              <a:rPr lang="hr-HR" dirty="0" smtClean="0"/>
              <a:t>Posvojenje: zasnivanje i prestanak posvojenja, oblik posvojenja, učinci posvojenja </a:t>
            </a:r>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Izvori</a:t>
            </a:r>
            <a:endParaRPr lang="hr-HR" dirty="0"/>
          </a:p>
        </p:txBody>
      </p:sp>
      <p:sp>
        <p:nvSpPr>
          <p:cNvPr id="3" name="Content Placeholder 2"/>
          <p:cNvSpPr>
            <a:spLocks noGrp="1"/>
          </p:cNvSpPr>
          <p:nvPr>
            <p:ph idx="1"/>
          </p:nvPr>
        </p:nvSpPr>
        <p:spPr/>
        <p:txBody>
          <a:bodyPr/>
          <a:lstStyle/>
          <a:p>
            <a:pPr>
              <a:buNone/>
            </a:pPr>
            <a:r>
              <a:rPr lang="hr-HR" dirty="0" smtClean="0"/>
              <a:t>ZRS</a:t>
            </a:r>
          </a:p>
          <a:p>
            <a:pPr>
              <a:buNone/>
            </a:pPr>
            <a:r>
              <a:rPr lang="hr-HR" dirty="0" smtClean="0"/>
              <a:t>Međunarodni bilateralni i multilateralni ugovori </a:t>
            </a:r>
            <a:r>
              <a:rPr lang="hr-HR" i="1" dirty="0" smtClean="0"/>
              <a:t>(Haška konvencija o građanskopravnim aspektima međunarodne otmice djece iz 1980.)</a:t>
            </a:r>
          </a:p>
          <a:p>
            <a:pPr>
              <a:buNone/>
            </a:pPr>
            <a:r>
              <a:rPr lang="hr-HR" dirty="0" smtClean="0"/>
              <a:t>Europske Uredbe – Uredba Rim III o uvođenju pojačane suradnje na području mjerodavnog prava za razvod i rastavu braka </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Uvjeti za sklapanje braka</a:t>
            </a:r>
            <a:endParaRPr lang="hr-HR" dirty="0"/>
          </a:p>
        </p:txBody>
      </p:sp>
      <p:sp>
        <p:nvSpPr>
          <p:cNvPr id="3" name="Content Placeholder 2"/>
          <p:cNvSpPr>
            <a:spLocks noGrp="1"/>
          </p:cNvSpPr>
          <p:nvPr>
            <p:ph idx="1"/>
          </p:nvPr>
        </p:nvSpPr>
        <p:spPr/>
        <p:txBody>
          <a:bodyPr>
            <a:normAutofit fontScale="77500" lnSpcReduction="20000"/>
          </a:bodyPr>
          <a:lstStyle/>
          <a:p>
            <a:pPr>
              <a:buNone/>
            </a:pPr>
            <a:r>
              <a:rPr lang="vi-VN" dirty="0"/>
              <a:t>Članak 32.</a:t>
            </a:r>
          </a:p>
          <a:p>
            <a:endParaRPr lang="hr-HR" dirty="0" smtClean="0"/>
          </a:p>
          <a:p>
            <a:pPr>
              <a:buNone/>
            </a:pPr>
            <a:r>
              <a:rPr lang="vi-VN" dirty="0" smtClean="0"/>
              <a:t>U </a:t>
            </a:r>
            <a:r>
              <a:rPr lang="vi-VN" dirty="0"/>
              <a:t>pogledu </a:t>
            </a:r>
            <a:r>
              <a:rPr lang="vi-VN" b="1" dirty="0"/>
              <a:t>uvjeta za sklapanje braka</a:t>
            </a:r>
            <a:r>
              <a:rPr lang="vi-VN" dirty="0"/>
              <a:t> mjerodavno  je, za svaku osobu, pravo države čiji je ona državljanin u vrijeme stupanja u brak.</a:t>
            </a:r>
          </a:p>
          <a:p>
            <a:pPr>
              <a:buNone/>
            </a:pPr>
            <a:r>
              <a:rPr lang="vi-VN" dirty="0"/>
              <a:t>I kad postoje uvjeti za sklapanje braka po pravu države čiji je državljanin osoba koja želi sklopiti brak pred nadležnim organom Republike Hrvatske neće se dopustiti sklapanje braka ako, što se tiče te osobe, postoje po pravu Republike Hrvatske smetnje koje se odnose na postojanje ranijeg braka, srodstvo i nesposobnost za rasuđivanje.</a:t>
            </a:r>
          </a:p>
          <a:p>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Oblik braka</a:t>
            </a:r>
            <a:endParaRPr lang="hr-HR" dirty="0"/>
          </a:p>
        </p:txBody>
      </p:sp>
      <p:sp>
        <p:nvSpPr>
          <p:cNvPr id="3" name="Content Placeholder 2"/>
          <p:cNvSpPr>
            <a:spLocks noGrp="1"/>
          </p:cNvSpPr>
          <p:nvPr>
            <p:ph idx="1"/>
          </p:nvPr>
        </p:nvSpPr>
        <p:spPr/>
        <p:txBody>
          <a:bodyPr/>
          <a:lstStyle/>
          <a:p>
            <a:pPr>
              <a:buNone/>
            </a:pPr>
            <a:r>
              <a:rPr lang="pl-PL" dirty="0"/>
              <a:t>Članak 33.</a:t>
            </a:r>
          </a:p>
          <a:p>
            <a:pPr>
              <a:buNone/>
            </a:pPr>
            <a:r>
              <a:rPr lang="pl-PL" dirty="0"/>
              <a:t>Za </a:t>
            </a:r>
            <a:r>
              <a:rPr lang="pl-PL" b="1" dirty="0"/>
              <a:t>oblike braka</a:t>
            </a:r>
            <a:r>
              <a:rPr lang="pl-PL" dirty="0"/>
              <a:t> mjerodavno je pravo mjesta u </a:t>
            </a:r>
            <a:endParaRPr lang="pl-PL" dirty="0" smtClean="0"/>
          </a:p>
          <a:p>
            <a:pPr>
              <a:buNone/>
            </a:pPr>
            <a:r>
              <a:rPr lang="pl-PL" dirty="0" smtClean="0"/>
              <a:t>kojem </a:t>
            </a:r>
            <a:r>
              <a:rPr lang="pl-PL" dirty="0"/>
              <a:t>se brak sklapa.</a:t>
            </a:r>
          </a:p>
          <a:p>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Brak koji se sklapa u Republici </a:t>
            </a:r>
            <a:r>
              <a:rPr lang="pl-PL" dirty="0" smtClean="0"/>
              <a:t>Hrvatskoj – ZMPP 2017</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err="1"/>
              <a:t>Članak</a:t>
            </a:r>
            <a:r>
              <a:rPr lang="en-US" dirty="0"/>
              <a:t> 31.</a:t>
            </a:r>
          </a:p>
          <a:p>
            <a:pPr marL="0" indent="0">
              <a:buNone/>
            </a:pPr>
            <a:r>
              <a:rPr lang="en-US" dirty="0"/>
              <a:t>(1) </a:t>
            </a:r>
            <a:r>
              <a:rPr lang="en-US" dirty="0" err="1"/>
              <a:t>Za</a:t>
            </a:r>
            <a:r>
              <a:rPr lang="en-US" dirty="0"/>
              <a:t> </a:t>
            </a:r>
            <a:r>
              <a:rPr lang="en-US" dirty="0" err="1"/>
              <a:t>pretpostavke</a:t>
            </a:r>
            <a:r>
              <a:rPr lang="en-US" dirty="0"/>
              <a:t> </a:t>
            </a:r>
            <a:r>
              <a:rPr lang="en-US" dirty="0" err="1"/>
              <a:t>za</a:t>
            </a:r>
            <a:r>
              <a:rPr lang="en-US" dirty="0"/>
              <a:t> </a:t>
            </a:r>
            <a:r>
              <a:rPr lang="en-US" dirty="0" err="1"/>
              <a:t>sklapanje</a:t>
            </a:r>
            <a:r>
              <a:rPr lang="en-US" dirty="0"/>
              <a:t> </a:t>
            </a:r>
            <a:r>
              <a:rPr lang="en-US" dirty="0" err="1"/>
              <a:t>braka</a:t>
            </a:r>
            <a:r>
              <a:rPr lang="en-US" dirty="0"/>
              <a:t> </a:t>
            </a:r>
            <a:r>
              <a:rPr lang="en-US" dirty="0" err="1"/>
              <a:t>koji</a:t>
            </a:r>
            <a:r>
              <a:rPr lang="en-US" dirty="0"/>
              <a:t> se </a:t>
            </a:r>
            <a:r>
              <a:rPr lang="en-US" dirty="0" err="1"/>
              <a:t>sklapa</a:t>
            </a:r>
            <a:r>
              <a:rPr lang="en-US" dirty="0"/>
              <a:t> u </a:t>
            </a:r>
            <a:r>
              <a:rPr lang="en-US" dirty="0" err="1"/>
              <a:t>Republici</a:t>
            </a:r>
            <a:r>
              <a:rPr lang="en-US" dirty="0"/>
              <a:t> </a:t>
            </a:r>
            <a:r>
              <a:rPr lang="en-US" dirty="0" err="1"/>
              <a:t>Hrvatskoj</a:t>
            </a:r>
            <a:r>
              <a:rPr lang="en-US" dirty="0"/>
              <a:t> </a:t>
            </a:r>
            <a:r>
              <a:rPr lang="en-US" dirty="0" err="1"/>
              <a:t>mjerodavno</a:t>
            </a:r>
            <a:r>
              <a:rPr lang="en-US" dirty="0"/>
              <a:t> je, </a:t>
            </a:r>
            <a:r>
              <a:rPr lang="en-US" dirty="0" err="1"/>
              <a:t>za</a:t>
            </a:r>
            <a:r>
              <a:rPr lang="en-US" dirty="0"/>
              <a:t> </a:t>
            </a:r>
            <a:r>
              <a:rPr lang="en-US" dirty="0" err="1"/>
              <a:t>svaku</a:t>
            </a:r>
            <a:r>
              <a:rPr lang="en-US" dirty="0"/>
              <a:t> </a:t>
            </a:r>
            <a:r>
              <a:rPr lang="en-US" dirty="0" err="1"/>
              <a:t>osobu</a:t>
            </a:r>
            <a:r>
              <a:rPr lang="en-US" dirty="0"/>
              <a:t>, </a:t>
            </a:r>
            <a:r>
              <a:rPr lang="en-US" dirty="0" err="1"/>
              <a:t>pravo</a:t>
            </a:r>
            <a:r>
              <a:rPr lang="en-US" dirty="0"/>
              <a:t> </a:t>
            </a:r>
            <a:r>
              <a:rPr lang="en-US" dirty="0" err="1"/>
              <a:t>države</a:t>
            </a:r>
            <a:r>
              <a:rPr lang="en-US" dirty="0"/>
              <a:t> </a:t>
            </a:r>
            <a:r>
              <a:rPr lang="en-US" dirty="0" err="1"/>
              <a:t>čiji</a:t>
            </a:r>
            <a:r>
              <a:rPr lang="en-US" dirty="0"/>
              <a:t> je </a:t>
            </a:r>
            <a:r>
              <a:rPr lang="en-US" dirty="0" err="1"/>
              <a:t>ona</a:t>
            </a:r>
            <a:r>
              <a:rPr lang="en-US" dirty="0"/>
              <a:t> </a:t>
            </a:r>
            <a:r>
              <a:rPr lang="en-US" dirty="0" err="1"/>
              <a:t>državljanin</a:t>
            </a:r>
            <a:r>
              <a:rPr lang="en-US" dirty="0"/>
              <a:t> u </a:t>
            </a:r>
            <a:r>
              <a:rPr lang="en-US" dirty="0" err="1"/>
              <a:t>vrijeme</a:t>
            </a:r>
            <a:r>
              <a:rPr lang="en-US" dirty="0"/>
              <a:t> </a:t>
            </a:r>
            <a:r>
              <a:rPr lang="en-US" dirty="0" err="1"/>
              <a:t>sklapanja</a:t>
            </a:r>
            <a:r>
              <a:rPr lang="en-US" dirty="0"/>
              <a:t> </a:t>
            </a:r>
            <a:r>
              <a:rPr lang="en-US" dirty="0" err="1"/>
              <a:t>braka</a:t>
            </a:r>
            <a:r>
              <a:rPr lang="en-US" dirty="0"/>
              <a:t>. </a:t>
            </a:r>
            <a:r>
              <a:rPr lang="en-US" dirty="0" err="1"/>
              <a:t>Brak</a:t>
            </a:r>
            <a:r>
              <a:rPr lang="en-US" dirty="0"/>
              <a:t> se </a:t>
            </a:r>
            <a:r>
              <a:rPr lang="en-US" dirty="0" err="1"/>
              <a:t>neće</a:t>
            </a:r>
            <a:r>
              <a:rPr lang="en-US" dirty="0"/>
              <a:t> </a:t>
            </a:r>
            <a:r>
              <a:rPr lang="en-US" dirty="0" err="1"/>
              <a:t>sklopiti</a:t>
            </a:r>
            <a:r>
              <a:rPr lang="en-US" dirty="0"/>
              <a:t> </a:t>
            </a:r>
            <a:r>
              <a:rPr lang="en-US" dirty="0" err="1"/>
              <a:t>ako</a:t>
            </a:r>
            <a:r>
              <a:rPr lang="en-US" dirty="0"/>
              <a:t> bi to </a:t>
            </a:r>
            <a:r>
              <a:rPr lang="en-US" dirty="0" err="1"/>
              <a:t>bilo</a:t>
            </a:r>
            <a:r>
              <a:rPr lang="en-US" dirty="0"/>
              <a:t> </a:t>
            </a:r>
            <a:r>
              <a:rPr lang="en-US" dirty="0" err="1"/>
              <a:t>očito</a:t>
            </a:r>
            <a:r>
              <a:rPr lang="en-US" dirty="0"/>
              <a:t> </a:t>
            </a:r>
            <a:r>
              <a:rPr lang="en-US" dirty="0" err="1"/>
              <a:t>protivno</a:t>
            </a:r>
            <a:r>
              <a:rPr lang="en-US" dirty="0"/>
              <a:t> </a:t>
            </a:r>
            <a:r>
              <a:rPr lang="en-US" dirty="0" err="1"/>
              <a:t>javnom</a:t>
            </a:r>
            <a:r>
              <a:rPr lang="en-US" dirty="0"/>
              <a:t> </a:t>
            </a:r>
            <a:r>
              <a:rPr lang="en-US" dirty="0" err="1"/>
              <a:t>poretku</a:t>
            </a:r>
            <a:r>
              <a:rPr lang="en-US" dirty="0"/>
              <a:t> </a:t>
            </a:r>
            <a:r>
              <a:rPr lang="en-US" dirty="0" err="1"/>
              <a:t>Republike</a:t>
            </a:r>
            <a:r>
              <a:rPr lang="en-US" dirty="0"/>
              <a:t> </a:t>
            </a:r>
            <a:r>
              <a:rPr lang="en-US" dirty="0" err="1"/>
              <a:t>Hrvatske</a:t>
            </a:r>
            <a:r>
              <a:rPr lang="en-US" dirty="0"/>
              <a:t>.</a:t>
            </a:r>
          </a:p>
          <a:p>
            <a:pPr marL="0" indent="0">
              <a:buNone/>
            </a:pPr>
            <a:r>
              <a:rPr lang="en-US" dirty="0"/>
              <a:t>(2) </a:t>
            </a:r>
            <a:r>
              <a:rPr lang="en-US" dirty="0" err="1"/>
              <a:t>Za</a:t>
            </a:r>
            <a:r>
              <a:rPr lang="en-US" dirty="0"/>
              <a:t> </a:t>
            </a:r>
            <a:r>
              <a:rPr lang="en-US" dirty="0" err="1"/>
              <a:t>oblik</a:t>
            </a:r>
            <a:r>
              <a:rPr lang="en-US" dirty="0"/>
              <a:t> </a:t>
            </a:r>
            <a:r>
              <a:rPr lang="en-US" dirty="0" err="1"/>
              <a:t>braka</a:t>
            </a:r>
            <a:r>
              <a:rPr lang="en-US" dirty="0"/>
              <a:t> </a:t>
            </a:r>
            <a:r>
              <a:rPr lang="en-US" dirty="0" err="1"/>
              <a:t>koji</a:t>
            </a:r>
            <a:r>
              <a:rPr lang="en-US" dirty="0"/>
              <a:t> se </a:t>
            </a:r>
            <a:r>
              <a:rPr lang="en-US" dirty="0" err="1"/>
              <a:t>sklapa</a:t>
            </a:r>
            <a:r>
              <a:rPr lang="en-US" dirty="0"/>
              <a:t> u </a:t>
            </a:r>
            <a:r>
              <a:rPr lang="en-US" dirty="0" err="1"/>
              <a:t>Republici</a:t>
            </a:r>
            <a:r>
              <a:rPr lang="en-US" dirty="0"/>
              <a:t> </a:t>
            </a:r>
            <a:r>
              <a:rPr lang="en-US" dirty="0" err="1"/>
              <a:t>Hrvatskoj</a:t>
            </a:r>
            <a:r>
              <a:rPr lang="en-US" dirty="0"/>
              <a:t> </a:t>
            </a:r>
            <a:r>
              <a:rPr lang="en-US" dirty="0" err="1"/>
              <a:t>mjerodavno</a:t>
            </a:r>
            <a:r>
              <a:rPr lang="en-US" dirty="0"/>
              <a:t> je </a:t>
            </a:r>
            <a:r>
              <a:rPr lang="en-US" dirty="0" err="1"/>
              <a:t>hrvatsko</a:t>
            </a:r>
            <a:r>
              <a:rPr lang="en-US" dirty="0"/>
              <a:t> </a:t>
            </a:r>
            <a:r>
              <a:rPr lang="en-US" dirty="0" err="1"/>
              <a:t>pravo</a:t>
            </a:r>
            <a:r>
              <a:rPr lang="en-US" dirty="0"/>
              <a:t>.</a:t>
            </a:r>
          </a:p>
          <a:p>
            <a:endParaRPr lang="en-US" dirty="0"/>
          </a:p>
        </p:txBody>
      </p:sp>
    </p:spTree>
    <p:extLst>
      <p:ext uri="{BB962C8B-B14F-4D97-AF65-F5344CB8AC3E}">
        <p14:creationId xmlns:p14="http://schemas.microsoft.com/office/powerpoint/2010/main" val="215598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Sustav </a:t>
            </a:r>
            <a:r>
              <a:rPr lang="hr-HR" dirty="0" err="1" smtClean="0"/>
              <a:t>mpp</a:t>
            </a:r>
            <a:r>
              <a:rPr lang="hr-HR" dirty="0" smtClean="0"/>
              <a:t>-a</a:t>
            </a:r>
            <a:endParaRPr lang="hr-HR" dirty="0"/>
          </a:p>
        </p:txBody>
      </p:sp>
      <p:sp>
        <p:nvSpPr>
          <p:cNvPr id="3" name="Content Placeholder 2"/>
          <p:cNvSpPr>
            <a:spLocks noGrp="1"/>
          </p:cNvSpPr>
          <p:nvPr>
            <p:ph idx="1"/>
          </p:nvPr>
        </p:nvSpPr>
        <p:spPr/>
        <p:txBody>
          <a:bodyPr/>
          <a:lstStyle/>
          <a:p>
            <a:pPr>
              <a:buNone/>
            </a:pPr>
            <a:r>
              <a:rPr lang="hr-HR" dirty="0" smtClean="0"/>
              <a:t>*Opći dio (kolizijsko pravilo, kvalifikacija, </a:t>
            </a:r>
          </a:p>
          <a:p>
            <a:pPr>
              <a:buNone/>
            </a:pPr>
            <a:r>
              <a:rPr lang="hr-HR" dirty="0" smtClean="0"/>
              <a:t>prethodno pitanje, </a:t>
            </a:r>
            <a:r>
              <a:rPr lang="hr-HR" i="1" dirty="0" err="1" smtClean="0"/>
              <a:t>renvoi</a:t>
            </a:r>
            <a:r>
              <a:rPr lang="hr-HR" dirty="0" smtClean="0"/>
              <a:t>, javni poredak, pravila </a:t>
            </a:r>
          </a:p>
          <a:p>
            <a:pPr>
              <a:buNone/>
            </a:pPr>
            <a:r>
              <a:rPr lang="hr-HR" dirty="0" smtClean="0"/>
              <a:t>neposredne primjene, </a:t>
            </a:r>
            <a:r>
              <a:rPr lang="hr-HR" i="1" dirty="0" err="1" smtClean="0"/>
              <a:t>fraus</a:t>
            </a:r>
            <a:r>
              <a:rPr lang="hr-HR" i="1" dirty="0" smtClean="0"/>
              <a:t> </a:t>
            </a:r>
            <a:r>
              <a:rPr lang="hr-HR" i="1" dirty="0" err="1" smtClean="0"/>
              <a:t>legis</a:t>
            </a:r>
            <a:r>
              <a:rPr lang="hr-HR" dirty="0" smtClean="0"/>
              <a:t>…)</a:t>
            </a:r>
          </a:p>
          <a:p>
            <a:pPr>
              <a:buNone/>
            </a:pPr>
            <a:endParaRPr lang="hr-HR" dirty="0"/>
          </a:p>
          <a:p>
            <a:pPr marL="514350" indent="-514350">
              <a:buAutoNum type="arabicPeriod"/>
            </a:pPr>
            <a:r>
              <a:rPr lang="hr-HR" dirty="0" smtClean="0"/>
              <a:t>Određivanje mjerodavnog prava</a:t>
            </a:r>
          </a:p>
          <a:p>
            <a:pPr marL="514350" indent="-514350">
              <a:buAutoNum type="arabicPeriod"/>
            </a:pPr>
            <a:r>
              <a:rPr lang="hr-HR" dirty="0" smtClean="0"/>
              <a:t>Međunarodna nadležnost</a:t>
            </a:r>
          </a:p>
          <a:p>
            <a:pPr marL="514350" indent="-514350">
              <a:buAutoNum type="arabicPeriod"/>
            </a:pPr>
            <a:r>
              <a:rPr lang="hr-HR" dirty="0" smtClean="0"/>
              <a:t>Priznanje i ovrha stranih sudskih odluka </a:t>
            </a:r>
          </a:p>
          <a:p>
            <a:pPr marL="514350" indent="-514350">
              <a:buAutoNum type="arabicPeriod"/>
            </a:pP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ZRS</a:t>
            </a:r>
            <a:endParaRPr lang="hr-HR" dirty="0"/>
          </a:p>
        </p:txBody>
      </p:sp>
      <p:sp>
        <p:nvSpPr>
          <p:cNvPr id="3" name="Content Placeholder 2"/>
          <p:cNvSpPr>
            <a:spLocks noGrp="1"/>
          </p:cNvSpPr>
          <p:nvPr>
            <p:ph idx="1"/>
          </p:nvPr>
        </p:nvSpPr>
        <p:spPr/>
        <p:txBody>
          <a:bodyPr/>
          <a:lstStyle/>
          <a:p>
            <a:pPr>
              <a:buNone/>
            </a:pPr>
            <a:r>
              <a:rPr lang="hr-HR" dirty="0"/>
              <a:t>Članak 34.</a:t>
            </a:r>
          </a:p>
          <a:p>
            <a:pPr>
              <a:buNone/>
            </a:pPr>
            <a:r>
              <a:rPr lang="hr-HR" dirty="0"/>
              <a:t> Za </a:t>
            </a:r>
            <a:r>
              <a:rPr lang="hr-HR" b="1" dirty="0"/>
              <a:t>nevažnost braka</a:t>
            </a:r>
            <a:r>
              <a:rPr lang="hr-HR" dirty="0"/>
              <a:t> (nepostojanje i </a:t>
            </a:r>
            <a:r>
              <a:rPr lang="hr-HR" dirty="0" smtClean="0"/>
              <a:t>ništavost) mjerodavno </a:t>
            </a:r>
            <a:r>
              <a:rPr lang="hr-HR" dirty="0"/>
              <a:t>je bilo koje pravo po kojem je brak sklopljen u smislu članaka 32. ovog zakona.</a:t>
            </a:r>
          </a:p>
          <a:p>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solidFill>
                  <a:srgbClr val="414145"/>
                </a:solidFill>
                <a:latin typeface="Open Sans"/>
              </a:rPr>
              <a:t/>
            </a:r>
            <a:br>
              <a:rPr lang="pl-PL" dirty="0" smtClean="0">
                <a:solidFill>
                  <a:srgbClr val="414145"/>
                </a:solidFill>
                <a:latin typeface="Open Sans"/>
              </a:rPr>
            </a:br>
            <a:r>
              <a:rPr lang="pl-PL" dirty="0" smtClean="0">
                <a:solidFill>
                  <a:srgbClr val="414145"/>
                </a:solidFill>
                <a:latin typeface="Open Sans"/>
              </a:rPr>
              <a:t>Valjanost braka ZMPP</a:t>
            </a:r>
            <a:r>
              <a:rPr lang="pl-PL" dirty="0">
                <a:solidFill>
                  <a:srgbClr val="414145"/>
                </a:solidFill>
                <a:latin typeface="Open Sans"/>
              </a:rPr>
              <a:t/>
            </a:r>
            <a:br>
              <a:rPr lang="pl-PL" dirty="0">
                <a:solidFill>
                  <a:srgbClr val="414145"/>
                </a:solidFill>
                <a:latin typeface="Open Sans"/>
              </a:rPr>
            </a:br>
            <a:endParaRPr lang="en-US" dirty="0"/>
          </a:p>
        </p:txBody>
      </p:sp>
      <p:sp>
        <p:nvSpPr>
          <p:cNvPr id="3" name="Content Placeholder 2"/>
          <p:cNvSpPr>
            <a:spLocks noGrp="1"/>
          </p:cNvSpPr>
          <p:nvPr>
            <p:ph idx="1"/>
          </p:nvPr>
        </p:nvSpPr>
        <p:spPr/>
        <p:txBody>
          <a:bodyPr/>
          <a:lstStyle/>
          <a:p>
            <a:pPr marL="0" indent="0" algn="ctr">
              <a:buNone/>
            </a:pPr>
            <a:r>
              <a:rPr lang="pl-PL" dirty="0">
                <a:solidFill>
                  <a:srgbClr val="414145"/>
                </a:solidFill>
                <a:latin typeface="Open Sans"/>
              </a:rPr>
              <a:t> </a:t>
            </a:r>
          </a:p>
          <a:p>
            <a:pPr marL="0" indent="0" algn="ctr">
              <a:buNone/>
            </a:pPr>
            <a:r>
              <a:rPr lang="pl-PL" dirty="0" smtClean="0">
                <a:solidFill>
                  <a:srgbClr val="414145"/>
                </a:solidFill>
                <a:latin typeface="Open Sans"/>
              </a:rPr>
              <a:t>Članak </a:t>
            </a:r>
            <a:r>
              <a:rPr lang="pl-PL" dirty="0">
                <a:solidFill>
                  <a:srgbClr val="414145"/>
                </a:solidFill>
                <a:latin typeface="Open Sans"/>
              </a:rPr>
              <a:t>33.</a:t>
            </a:r>
          </a:p>
          <a:p>
            <a:pPr marL="0" indent="0">
              <a:buNone/>
            </a:pPr>
            <a:r>
              <a:rPr lang="pl-PL" dirty="0">
                <a:solidFill>
                  <a:srgbClr val="414145"/>
                </a:solidFill>
                <a:latin typeface="Open Sans"/>
              </a:rPr>
              <a:t>Za valjanost braka mjerodavno je pravo po kojem je brak sklopljen.</a:t>
            </a:r>
          </a:p>
          <a:p>
            <a:pPr marL="0" indent="0">
              <a:buNone/>
            </a:pPr>
            <a:r>
              <a:rPr lang="pl-PL" dirty="0"/>
              <a:t/>
            </a:r>
            <a:br>
              <a:rPr lang="pl-PL" dirty="0"/>
            </a:br>
            <a:endParaRPr lang="en-US" dirty="0"/>
          </a:p>
        </p:txBody>
      </p:sp>
    </p:spTree>
    <p:extLst>
      <p:ext uri="{BB962C8B-B14F-4D97-AF65-F5344CB8AC3E}">
        <p14:creationId xmlns:p14="http://schemas.microsoft.com/office/powerpoint/2010/main" val="381399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dirty="0" smtClean="0">
                <a:solidFill>
                  <a:srgbClr val="414145"/>
                </a:solidFill>
                <a:latin typeface="Open Sans"/>
              </a:rPr>
              <a:t/>
            </a:r>
            <a:br>
              <a:rPr lang="hr-HR" sz="3600" dirty="0" smtClean="0">
                <a:solidFill>
                  <a:srgbClr val="414145"/>
                </a:solidFill>
                <a:latin typeface="Open Sans"/>
              </a:rPr>
            </a:br>
            <a:r>
              <a:rPr lang="en-US" sz="3600" dirty="0" err="1" smtClean="0">
                <a:solidFill>
                  <a:srgbClr val="414145"/>
                </a:solidFill>
                <a:latin typeface="Open Sans"/>
              </a:rPr>
              <a:t>Priznanje</a:t>
            </a:r>
            <a:r>
              <a:rPr lang="en-US" sz="3600" dirty="0" smtClean="0">
                <a:solidFill>
                  <a:srgbClr val="414145"/>
                </a:solidFill>
                <a:latin typeface="Open Sans"/>
              </a:rPr>
              <a:t> </a:t>
            </a:r>
            <a:r>
              <a:rPr lang="en-US" sz="3600" dirty="0" err="1">
                <a:solidFill>
                  <a:srgbClr val="414145"/>
                </a:solidFill>
                <a:latin typeface="Open Sans"/>
              </a:rPr>
              <a:t>braka</a:t>
            </a:r>
            <a:r>
              <a:rPr lang="en-US" sz="3600" dirty="0">
                <a:solidFill>
                  <a:srgbClr val="414145"/>
                </a:solidFill>
                <a:latin typeface="Open Sans"/>
              </a:rPr>
              <a:t> </a:t>
            </a:r>
            <a:r>
              <a:rPr lang="en-US" sz="3600" dirty="0" err="1">
                <a:solidFill>
                  <a:srgbClr val="414145"/>
                </a:solidFill>
                <a:latin typeface="Open Sans"/>
              </a:rPr>
              <a:t>sklopljenog</a:t>
            </a:r>
            <a:r>
              <a:rPr lang="en-US" sz="3600" dirty="0">
                <a:solidFill>
                  <a:srgbClr val="414145"/>
                </a:solidFill>
                <a:latin typeface="Open Sans"/>
              </a:rPr>
              <a:t> u </a:t>
            </a:r>
            <a:r>
              <a:rPr lang="en-US" sz="3600" dirty="0" err="1">
                <a:solidFill>
                  <a:srgbClr val="414145"/>
                </a:solidFill>
                <a:latin typeface="Open Sans"/>
              </a:rPr>
              <a:t>stranoj</a:t>
            </a:r>
            <a:r>
              <a:rPr lang="en-US" sz="3600" dirty="0">
                <a:solidFill>
                  <a:srgbClr val="414145"/>
                </a:solidFill>
                <a:latin typeface="Open Sans"/>
              </a:rPr>
              <a:t> </a:t>
            </a:r>
            <a:r>
              <a:rPr lang="en-US" sz="3600" dirty="0" err="1">
                <a:solidFill>
                  <a:srgbClr val="414145"/>
                </a:solidFill>
                <a:latin typeface="Open Sans"/>
              </a:rPr>
              <a:t>državi</a:t>
            </a:r>
            <a:r>
              <a:rPr lang="en-US" dirty="0">
                <a:solidFill>
                  <a:srgbClr val="414145"/>
                </a:solidFill>
                <a:latin typeface="Open Sans"/>
              </a:rPr>
              <a:t/>
            </a:r>
            <a:br>
              <a:rPr lang="en-US" dirty="0">
                <a:solidFill>
                  <a:srgbClr val="414145"/>
                </a:solidFill>
                <a:latin typeface="Open Sans"/>
              </a:rPr>
            </a:br>
            <a:endParaRPr lang="en-US" dirty="0"/>
          </a:p>
        </p:txBody>
      </p:sp>
      <p:sp>
        <p:nvSpPr>
          <p:cNvPr id="3" name="Content Placeholder 2"/>
          <p:cNvSpPr>
            <a:spLocks noGrp="1"/>
          </p:cNvSpPr>
          <p:nvPr>
            <p:ph idx="1"/>
          </p:nvPr>
        </p:nvSpPr>
        <p:spPr/>
        <p:txBody>
          <a:bodyPr>
            <a:normAutofit/>
          </a:bodyPr>
          <a:lstStyle/>
          <a:p>
            <a:pPr marL="0" indent="0" algn="ctr">
              <a:buNone/>
            </a:pPr>
            <a:r>
              <a:rPr lang="en-US" dirty="0" err="1" smtClean="0">
                <a:solidFill>
                  <a:srgbClr val="414145"/>
                </a:solidFill>
                <a:latin typeface="Open Sans"/>
              </a:rPr>
              <a:t>Članak</a:t>
            </a:r>
            <a:r>
              <a:rPr lang="en-US" dirty="0" smtClean="0">
                <a:solidFill>
                  <a:srgbClr val="414145"/>
                </a:solidFill>
                <a:latin typeface="Open Sans"/>
              </a:rPr>
              <a:t> </a:t>
            </a:r>
            <a:r>
              <a:rPr lang="en-US" dirty="0">
                <a:solidFill>
                  <a:srgbClr val="414145"/>
                </a:solidFill>
                <a:latin typeface="Open Sans"/>
              </a:rPr>
              <a:t>32.</a:t>
            </a:r>
          </a:p>
          <a:p>
            <a:pPr marL="0" indent="0">
              <a:buNone/>
            </a:pPr>
            <a:r>
              <a:rPr lang="en-US" dirty="0">
                <a:solidFill>
                  <a:srgbClr val="414145"/>
                </a:solidFill>
                <a:latin typeface="Open Sans"/>
              </a:rPr>
              <a:t>(1) </a:t>
            </a:r>
            <a:r>
              <a:rPr lang="en-US" dirty="0" err="1">
                <a:solidFill>
                  <a:srgbClr val="414145"/>
                </a:solidFill>
                <a:latin typeface="Open Sans"/>
              </a:rPr>
              <a:t>Brak</a:t>
            </a:r>
            <a:r>
              <a:rPr lang="en-US" dirty="0">
                <a:solidFill>
                  <a:srgbClr val="414145"/>
                </a:solidFill>
                <a:latin typeface="Open Sans"/>
              </a:rPr>
              <a:t> </a:t>
            </a:r>
            <a:r>
              <a:rPr lang="en-US" dirty="0" err="1">
                <a:solidFill>
                  <a:srgbClr val="414145"/>
                </a:solidFill>
                <a:latin typeface="Open Sans"/>
              </a:rPr>
              <a:t>sklopljen</a:t>
            </a:r>
            <a:r>
              <a:rPr lang="en-US" dirty="0">
                <a:solidFill>
                  <a:srgbClr val="414145"/>
                </a:solidFill>
                <a:latin typeface="Open Sans"/>
              </a:rPr>
              <a:t> u </a:t>
            </a:r>
            <a:r>
              <a:rPr lang="en-US" dirty="0" err="1">
                <a:solidFill>
                  <a:srgbClr val="414145"/>
                </a:solidFill>
                <a:latin typeface="Open Sans"/>
              </a:rPr>
              <a:t>stranoj</a:t>
            </a:r>
            <a:r>
              <a:rPr lang="en-US" dirty="0">
                <a:solidFill>
                  <a:srgbClr val="414145"/>
                </a:solidFill>
                <a:latin typeface="Open Sans"/>
              </a:rPr>
              <a:t> </a:t>
            </a:r>
            <a:r>
              <a:rPr lang="en-US" dirty="0" err="1">
                <a:solidFill>
                  <a:srgbClr val="414145"/>
                </a:solidFill>
                <a:latin typeface="Open Sans"/>
              </a:rPr>
              <a:t>državi</a:t>
            </a:r>
            <a:r>
              <a:rPr lang="en-US" dirty="0">
                <a:solidFill>
                  <a:srgbClr val="414145"/>
                </a:solidFill>
                <a:latin typeface="Open Sans"/>
              </a:rPr>
              <a:t> </a:t>
            </a:r>
            <a:r>
              <a:rPr lang="en-US" dirty="0" err="1">
                <a:solidFill>
                  <a:srgbClr val="414145"/>
                </a:solidFill>
                <a:latin typeface="Open Sans"/>
              </a:rPr>
              <a:t>priznaje</a:t>
            </a:r>
            <a:r>
              <a:rPr lang="en-US" dirty="0">
                <a:solidFill>
                  <a:srgbClr val="414145"/>
                </a:solidFill>
                <a:latin typeface="Open Sans"/>
              </a:rPr>
              <a:t> se </a:t>
            </a:r>
            <a:r>
              <a:rPr lang="en-US" dirty="0" err="1">
                <a:solidFill>
                  <a:srgbClr val="414145"/>
                </a:solidFill>
                <a:latin typeface="Open Sans"/>
              </a:rPr>
              <a:t>ako</a:t>
            </a:r>
            <a:r>
              <a:rPr lang="en-US" dirty="0">
                <a:solidFill>
                  <a:srgbClr val="414145"/>
                </a:solidFill>
                <a:latin typeface="Open Sans"/>
              </a:rPr>
              <a:t> je </a:t>
            </a:r>
            <a:r>
              <a:rPr lang="en-US" dirty="0" err="1">
                <a:solidFill>
                  <a:srgbClr val="414145"/>
                </a:solidFill>
                <a:latin typeface="Open Sans"/>
              </a:rPr>
              <a:t>sklopljen</a:t>
            </a:r>
            <a:r>
              <a:rPr lang="en-US" dirty="0">
                <a:solidFill>
                  <a:srgbClr val="414145"/>
                </a:solidFill>
                <a:latin typeface="Open Sans"/>
              </a:rPr>
              <a:t> u </a:t>
            </a:r>
            <a:r>
              <a:rPr lang="en-US" dirty="0" err="1">
                <a:solidFill>
                  <a:srgbClr val="414145"/>
                </a:solidFill>
                <a:latin typeface="Open Sans"/>
              </a:rPr>
              <a:t>skladu</a:t>
            </a:r>
            <a:r>
              <a:rPr lang="en-US" dirty="0">
                <a:solidFill>
                  <a:srgbClr val="414145"/>
                </a:solidFill>
                <a:latin typeface="Open Sans"/>
              </a:rPr>
              <a:t> s </a:t>
            </a:r>
            <a:r>
              <a:rPr lang="en-US" dirty="0" err="1">
                <a:solidFill>
                  <a:srgbClr val="414145"/>
                </a:solidFill>
                <a:latin typeface="Open Sans"/>
              </a:rPr>
              <a:t>pravom</a:t>
            </a:r>
            <a:r>
              <a:rPr lang="en-US" dirty="0">
                <a:solidFill>
                  <a:srgbClr val="414145"/>
                </a:solidFill>
                <a:latin typeface="Open Sans"/>
              </a:rPr>
              <a:t> </a:t>
            </a:r>
            <a:r>
              <a:rPr lang="en-US" dirty="0" err="1">
                <a:solidFill>
                  <a:srgbClr val="414145"/>
                </a:solidFill>
                <a:latin typeface="Open Sans"/>
              </a:rPr>
              <a:t>te</a:t>
            </a:r>
            <a:r>
              <a:rPr lang="en-US" dirty="0">
                <a:solidFill>
                  <a:srgbClr val="414145"/>
                </a:solidFill>
                <a:latin typeface="Open Sans"/>
              </a:rPr>
              <a:t> </a:t>
            </a:r>
            <a:r>
              <a:rPr lang="en-US" dirty="0" err="1">
                <a:solidFill>
                  <a:srgbClr val="414145"/>
                </a:solidFill>
                <a:latin typeface="Open Sans"/>
              </a:rPr>
              <a:t>države</a:t>
            </a:r>
            <a:r>
              <a:rPr lang="en-US" dirty="0">
                <a:solidFill>
                  <a:srgbClr val="414145"/>
                </a:solidFill>
                <a:latin typeface="Open Sans"/>
              </a:rPr>
              <a:t>.</a:t>
            </a:r>
          </a:p>
          <a:p>
            <a:pPr marL="0" indent="0">
              <a:buNone/>
            </a:pPr>
            <a:r>
              <a:rPr lang="en-US" dirty="0">
                <a:solidFill>
                  <a:srgbClr val="414145"/>
                </a:solidFill>
                <a:latin typeface="Open Sans"/>
              </a:rPr>
              <a:t>(2) </a:t>
            </a:r>
            <a:r>
              <a:rPr lang="en-US" dirty="0" err="1">
                <a:solidFill>
                  <a:srgbClr val="414145"/>
                </a:solidFill>
                <a:latin typeface="Open Sans"/>
              </a:rPr>
              <a:t>Kada</a:t>
            </a:r>
            <a:r>
              <a:rPr lang="en-US" dirty="0">
                <a:solidFill>
                  <a:srgbClr val="414145"/>
                </a:solidFill>
                <a:latin typeface="Open Sans"/>
              </a:rPr>
              <a:t> je </a:t>
            </a:r>
            <a:r>
              <a:rPr lang="en-US" dirty="0" err="1">
                <a:solidFill>
                  <a:srgbClr val="414145"/>
                </a:solidFill>
                <a:latin typeface="Open Sans"/>
              </a:rPr>
              <a:t>brak</a:t>
            </a:r>
            <a:r>
              <a:rPr lang="en-US" dirty="0">
                <a:solidFill>
                  <a:srgbClr val="414145"/>
                </a:solidFill>
                <a:latin typeface="Open Sans"/>
              </a:rPr>
              <a:t> </a:t>
            </a:r>
            <a:r>
              <a:rPr lang="en-US" dirty="0" err="1">
                <a:solidFill>
                  <a:srgbClr val="414145"/>
                </a:solidFill>
                <a:latin typeface="Open Sans"/>
              </a:rPr>
              <a:t>sklopljen</a:t>
            </a:r>
            <a:r>
              <a:rPr lang="en-US" dirty="0">
                <a:solidFill>
                  <a:srgbClr val="414145"/>
                </a:solidFill>
                <a:latin typeface="Open Sans"/>
              </a:rPr>
              <a:t> u </a:t>
            </a:r>
            <a:r>
              <a:rPr lang="en-US" dirty="0" err="1">
                <a:solidFill>
                  <a:srgbClr val="414145"/>
                </a:solidFill>
                <a:latin typeface="Open Sans"/>
              </a:rPr>
              <a:t>stranoj</a:t>
            </a:r>
            <a:r>
              <a:rPr lang="en-US" dirty="0">
                <a:solidFill>
                  <a:srgbClr val="414145"/>
                </a:solidFill>
                <a:latin typeface="Open Sans"/>
              </a:rPr>
              <a:t> </a:t>
            </a:r>
            <a:r>
              <a:rPr lang="en-US" dirty="0" err="1">
                <a:solidFill>
                  <a:srgbClr val="414145"/>
                </a:solidFill>
                <a:latin typeface="Open Sans"/>
              </a:rPr>
              <a:t>državi</a:t>
            </a:r>
            <a:r>
              <a:rPr lang="en-US" dirty="0">
                <a:solidFill>
                  <a:srgbClr val="414145"/>
                </a:solidFill>
                <a:latin typeface="Open Sans"/>
              </a:rPr>
              <a:t> </a:t>
            </a:r>
            <a:r>
              <a:rPr lang="en-US" dirty="0" err="1">
                <a:solidFill>
                  <a:srgbClr val="414145"/>
                </a:solidFill>
                <a:latin typeface="Open Sans"/>
              </a:rPr>
              <a:t>između</a:t>
            </a:r>
            <a:r>
              <a:rPr lang="en-US" dirty="0">
                <a:solidFill>
                  <a:srgbClr val="414145"/>
                </a:solidFill>
                <a:latin typeface="Open Sans"/>
              </a:rPr>
              <a:t> </a:t>
            </a:r>
            <a:r>
              <a:rPr lang="en-US" dirty="0" err="1">
                <a:solidFill>
                  <a:srgbClr val="414145"/>
                </a:solidFill>
                <a:latin typeface="Open Sans"/>
              </a:rPr>
              <a:t>osoba</a:t>
            </a:r>
            <a:r>
              <a:rPr lang="en-US" dirty="0">
                <a:solidFill>
                  <a:srgbClr val="414145"/>
                </a:solidFill>
                <a:latin typeface="Open Sans"/>
              </a:rPr>
              <a:t> </a:t>
            </a:r>
            <a:r>
              <a:rPr lang="en-US" dirty="0" err="1">
                <a:solidFill>
                  <a:srgbClr val="414145"/>
                </a:solidFill>
                <a:latin typeface="Open Sans"/>
              </a:rPr>
              <a:t>istoga</a:t>
            </a:r>
            <a:r>
              <a:rPr lang="en-US" dirty="0">
                <a:solidFill>
                  <a:srgbClr val="414145"/>
                </a:solidFill>
                <a:latin typeface="Open Sans"/>
              </a:rPr>
              <a:t> </a:t>
            </a:r>
            <a:r>
              <a:rPr lang="en-US" dirty="0" err="1">
                <a:solidFill>
                  <a:srgbClr val="414145"/>
                </a:solidFill>
                <a:latin typeface="Open Sans"/>
              </a:rPr>
              <a:t>spola</a:t>
            </a:r>
            <a:r>
              <a:rPr lang="en-US" dirty="0">
                <a:solidFill>
                  <a:srgbClr val="414145"/>
                </a:solidFill>
                <a:latin typeface="Open Sans"/>
              </a:rPr>
              <a:t> </a:t>
            </a:r>
            <a:r>
              <a:rPr lang="en-US" dirty="0" err="1">
                <a:solidFill>
                  <a:srgbClr val="414145"/>
                </a:solidFill>
                <a:latin typeface="Open Sans"/>
              </a:rPr>
              <a:t>priznaje</a:t>
            </a:r>
            <a:r>
              <a:rPr lang="en-US" dirty="0">
                <a:solidFill>
                  <a:srgbClr val="414145"/>
                </a:solidFill>
                <a:latin typeface="Open Sans"/>
              </a:rPr>
              <a:t> se </a:t>
            </a:r>
            <a:r>
              <a:rPr lang="en-US" dirty="0" err="1">
                <a:solidFill>
                  <a:srgbClr val="414145"/>
                </a:solidFill>
                <a:latin typeface="Open Sans"/>
              </a:rPr>
              <a:t>kao</a:t>
            </a:r>
            <a:r>
              <a:rPr lang="en-US" dirty="0">
                <a:solidFill>
                  <a:srgbClr val="414145"/>
                </a:solidFill>
                <a:latin typeface="Open Sans"/>
              </a:rPr>
              <a:t> </a:t>
            </a:r>
            <a:r>
              <a:rPr lang="en-US" dirty="0" err="1">
                <a:solidFill>
                  <a:srgbClr val="414145"/>
                </a:solidFill>
                <a:latin typeface="Open Sans"/>
              </a:rPr>
              <a:t>životno</a:t>
            </a:r>
            <a:r>
              <a:rPr lang="en-US" dirty="0">
                <a:solidFill>
                  <a:srgbClr val="414145"/>
                </a:solidFill>
                <a:latin typeface="Open Sans"/>
              </a:rPr>
              <a:t> </a:t>
            </a:r>
            <a:r>
              <a:rPr lang="en-US" dirty="0" err="1">
                <a:solidFill>
                  <a:srgbClr val="414145"/>
                </a:solidFill>
                <a:latin typeface="Open Sans"/>
              </a:rPr>
              <a:t>partnerstvo</a:t>
            </a:r>
            <a:r>
              <a:rPr lang="en-US" dirty="0">
                <a:solidFill>
                  <a:srgbClr val="414145"/>
                </a:solidFill>
                <a:latin typeface="Open Sans"/>
              </a:rPr>
              <a:t> </a:t>
            </a:r>
            <a:r>
              <a:rPr lang="en-US" dirty="0" err="1">
                <a:solidFill>
                  <a:srgbClr val="414145"/>
                </a:solidFill>
                <a:latin typeface="Open Sans"/>
              </a:rPr>
              <a:t>ako</a:t>
            </a:r>
            <a:r>
              <a:rPr lang="en-US" dirty="0">
                <a:solidFill>
                  <a:srgbClr val="414145"/>
                </a:solidFill>
                <a:latin typeface="Open Sans"/>
              </a:rPr>
              <a:t> je </a:t>
            </a:r>
            <a:r>
              <a:rPr lang="en-US" dirty="0" err="1">
                <a:solidFill>
                  <a:srgbClr val="414145"/>
                </a:solidFill>
                <a:latin typeface="Open Sans"/>
              </a:rPr>
              <a:t>sklopljen</a:t>
            </a:r>
            <a:r>
              <a:rPr lang="en-US" dirty="0">
                <a:solidFill>
                  <a:srgbClr val="414145"/>
                </a:solidFill>
                <a:latin typeface="Open Sans"/>
              </a:rPr>
              <a:t> u </a:t>
            </a:r>
            <a:r>
              <a:rPr lang="en-US" dirty="0" err="1">
                <a:solidFill>
                  <a:srgbClr val="414145"/>
                </a:solidFill>
                <a:latin typeface="Open Sans"/>
              </a:rPr>
              <a:t>skladu</a:t>
            </a:r>
            <a:r>
              <a:rPr lang="en-US" dirty="0">
                <a:solidFill>
                  <a:srgbClr val="414145"/>
                </a:solidFill>
                <a:latin typeface="Open Sans"/>
              </a:rPr>
              <a:t> s </a:t>
            </a:r>
            <a:r>
              <a:rPr lang="en-US" dirty="0" err="1">
                <a:solidFill>
                  <a:srgbClr val="414145"/>
                </a:solidFill>
                <a:latin typeface="Open Sans"/>
              </a:rPr>
              <a:t>pravom</a:t>
            </a:r>
            <a:r>
              <a:rPr lang="en-US" dirty="0">
                <a:solidFill>
                  <a:srgbClr val="414145"/>
                </a:solidFill>
                <a:latin typeface="Open Sans"/>
              </a:rPr>
              <a:t> </a:t>
            </a:r>
            <a:r>
              <a:rPr lang="en-US" dirty="0" err="1">
                <a:solidFill>
                  <a:srgbClr val="414145"/>
                </a:solidFill>
                <a:latin typeface="Open Sans"/>
              </a:rPr>
              <a:t>države</a:t>
            </a:r>
            <a:r>
              <a:rPr lang="en-US" dirty="0">
                <a:solidFill>
                  <a:srgbClr val="414145"/>
                </a:solidFill>
                <a:latin typeface="Open Sans"/>
              </a:rPr>
              <a:t> u </a:t>
            </a:r>
            <a:r>
              <a:rPr lang="en-US" dirty="0" err="1">
                <a:solidFill>
                  <a:srgbClr val="414145"/>
                </a:solidFill>
                <a:latin typeface="Open Sans"/>
              </a:rPr>
              <a:t>kojoj</a:t>
            </a:r>
            <a:r>
              <a:rPr lang="en-US" dirty="0">
                <a:solidFill>
                  <a:srgbClr val="414145"/>
                </a:solidFill>
                <a:latin typeface="Open Sans"/>
              </a:rPr>
              <a:t> je </a:t>
            </a:r>
            <a:r>
              <a:rPr lang="en-US" dirty="0" err="1">
                <a:solidFill>
                  <a:srgbClr val="414145"/>
                </a:solidFill>
                <a:latin typeface="Open Sans"/>
              </a:rPr>
              <a:t>sklopljen</a:t>
            </a:r>
            <a:r>
              <a:rPr lang="en-US" dirty="0">
                <a:solidFill>
                  <a:srgbClr val="414145"/>
                </a:solidFill>
                <a:latin typeface="Open Sans"/>
              </a:rPr>
              <a:t>.</a:t>
            </a:r>
          </a:p>
          <a:p>
            <a:endParaRPr lang="en-US" dirty="0"/>
          </a:p>
        </p:txBody>
      </p:sp>
    </p:spTree>
    <p:extLst>
      <p:ext uri="{BB962C8B-B14F-4D97-AF65-F5344CB8AC3E}">
        <p14:creationId xmlns:p14="http://schemas.microsoft.com/office/powerpoint/2010/main" val="3210048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Imovinski odnosi bračnih drugova</a:t>
            </a:r>
            <a:endParaRPr lang="hr-HR" dirty="0"/>
          </a:p>
        </p:txBody>
      </p:sp>
      <p:sp>
        <p:nvSpPr>
          <p:cNvPr id="3" name="Content Placeholder 2"/>
          <p:cNvSpPr>
            <a:spLocks noGrp="1"/>
          </p:cNvSpPr>
          <p:nvPr>
            <p:ph idx="1"/>
          </p:nvPr>
        </p:nvSpPr>
        <p:spPr/>
        <p:txBody>
          <a:bodyPr>
            <a:normAutofit fontScale="47500" lnSpcReduction="20000"/>
          </a:bodyPr>
          <a:lstStyle/>
          <a:p>
            <a:pPr>
              <a:buNone/>
            </a:pPr>
            <a:r>
              <a:rPr lang="vi-VN" dirty="0"/>
              <a:t>Članak 36.</a:t>
            </a:r>
          </a:p>
          <a:p>
            <a:endParaRPr lang="hr-HR" dirty="0" smtClean="0"/>
          </a:p>
          <a:p>
            <a:pPr>
              <a:buNone/>
            </a:pPr>
            <a:r>
              <a:rPr lang="vi-VN" dirty="0" smtClean="0"/>
              <a:t>Za </a:t>
            </a:r>
            <a:r>
              <a:rPr lang="vi-VN" dirty="0"/>
              <a:t>osobne i zakonske </a:t>
            </a:r>
            <a:r>
              <a:rPr lang="vi-VN" b="1" dirty="0"/>
              <a:t>imovinske odnose bračnih drugova</a:t>
            </a:r>
            <a:r>
              <a:rPr lang="vi-VN" dirty="0"/>
              <a:t> mjerodavno je pravo države čiji su oni državljani.</a:t>
            </a:r>
          </a:p>
          <a:p>
            <a:pPr>
              <a:buNone/>
            </a:pPr>
            <a:r>
              <a:rPr lang="vi-VN" dirty="0"/>
              <a:t>Ako su bračni drugovi državljani različitih država, mjerodavno je pravo države u kojoj imaju prebivalište.</a:t>
            </a:r>
          </a:p>
          <a:p>
            <a:pPr>
              <a:buNone/>
            </a:pPr>
            <a:r>
              <a:rPr lang="vi-VN" dirty="0"/>
              <a:t>Ako bračni drugovi nemaju ni zajedničko državljanstvo ni prebivalište u istoj državi, mjerodavno je pravo države u kojoj su imali posljednje zajedničko prebivalište.</a:t>
            </a:r>
          </a:p>
          <a:p>
            <a:pPr>
              <a:buNone/>
            </a:pPr>
            <a:r>
              <a:rPr lang="vi-VN" dirty="0"/>
              <a:t>Ako se mjerodavno pravo ne može odrediti prema st. od 1. do 3. ovog članaka, mjerodavno je pravo Republike Hrvatske.</a:t>
            </a:r>
          </a:p>
          <a:p>
            <a:pPr>
              <a:buNone/>
            </a:pPr>
            <a:r>
              <a:rPr lang="vi-VN" dirty="0"/>
              <a:t> </a:t>
            </a:r>
          </a:p>
          <a:p>
            <a:pPr>
              <a:buNone/>
            </a:pPr>
            <a:r>
              <a:rPr lang="vi-VN" dirty="0"/>
              <a:t>Članak 37.</a:t>
            </a:r>
          </a:p>
          <a:p>
            <a:pPr>
              <a:buNone/>
            </a:pPr>
            <a:r>
              <a:rPr lang="vi-VN" dirty="0"/>
              <a:t>Za </a:t>
            </a:r>
            <a:r>
              <a:rPr lang="vi-VN" b="1" dirty="0"/>
              <a:t>ugovorne imovinske odnose bračnih drugova</a:t>
            </a:r>
            <a:r>
              <a:rPr lang="vi-VN" dirty="0"/>
              <a:t> mjerodavno je pravo koje je u vrijeme sklapanja ugovora bilo mjerodavno za osobne i zakonske imovinske odnose.</a:t>
            </a:r>
          </a:p>
          <a:p>
            <a:pPr>
              <a:buNone/>
            </a:pPr>
            <a:r>
              <a:rPr lang="vi-VN" dirty="0"/>
              <a:t>Ako pravo određeno u stavku 1. ovog članaka predviđa da bračni drugovi mogu izabrati pravo koje je mjerodavno za bračno-imovinski ugovor, mjerodavno je pravo koje su oni izabrali.</a:t>
            </a:r>
          </a:p>
          <a:p>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414145"/>
                </a:solidFill>
                <a:latin typeface="Open Sans"/>
              </a:rPr>
              <a:t>IMOVINSKI ODNOSI BRAČNIH DRUGOVA</a:t>
            </a:r>
            <a:br>
              <a:rPr lang="en-US" sz="3200" b="1" dirty="0">
                <a:solidFill>
                  <a:srgbClr val="414145"/>
                </a:solidFill>
                <a:latin typeface="Open Sans"/>
              </a:rPr>
            </a:br>
            <a:r>
              <a:rPr lang="hr-HR" sz="3200" b="1" dirty="0" smtClean="0">
                <a:solidFill>
                  <a:srgbClr val="414145"/>
                </a:solidFill>
                <a:latin typeface="Open Sans"/>
              </a:rPr>
              <a:t>ZMPP</a:t>
            </a:r>
            <a:endParaRPr lang="en-US" sz="3200" dirty="0"/>
          </a:p>
        </p:txBody>
      </p:sp>
      <p:sp>
        <p:nvSpPr>
          <p:cNvPr id="3" name="Content Placeholder 2"/>
          <p:cNvSpPr>
            <a:spLocks noGrp="1"/>
          </p:cNvSpPr>
          <p:nvPr>
            <p:ph idx="1"/>
          </p:nvPr>
        </p:nvSpPr>
        <p:spPr/>
        <p:txBody>
          <a:bodyPr>
            <a:normAutofit fontScale="92500"/>
          </a:bodyPr>
          <a:lstStyle/>
          <a:p>
            <a:pPr marL="0" indent="0" algn="ctr">
              <a:buNone/>
            </a:pPr>
            <a:r>
              <a:rPr lang="en-US" dirty="0" err="1" smtClean="0">
                <a:solidFill>
                  <a:srgbClr val="414145"/>
                </a:solidFill>
                <a:latin typeface="Open Sans"/>
              </a:rPr>
              <a:t>Primjena</a:t>
            </a:r>
            <a:r>
              <a:rPr lang="en-US" dirty="0" smtClean="0">
                <a:solidFill>
                  <a:srgbClr val="414145"/>
                </a:solidFill>
                <a:latin typeface="Open Sans"/>
              </a:rPr>
              <a:t> </a:t>
            </a:r>
            <a:r>
              <a:rPr lang="en-US" dirty="0" err="1">
                <a:solidFill>
                  <a:srgbClr val="414145"/>
                </a:solidFill>
                <a:latin typeface="Open Sans"/>
              </a:rPr>
              <a:t>Uredbe</a:t>
            </a:r>
            <a:r>
              <a:rPr lang="en-US" dirty="0">
                <a:solidFill>
                  <a:srgbClr val="414145"/>
                </a:solidFill>
                <a:latin typeface="Open Sans"/>
              </a:rPr>
              <a:t> br. 2016/1103</a:t>
            </a:r>
          </a:p>
          <a:p>
            <a:pPr marL="0" indent="0" algn="ctr">
              <a:buNone/>
            </a:pPr>
            <a:r>
              <a:rPr lang="en-US" dirty="0" err="1">
                <a:solidFill>
                  <a:srgbClr val="414145"/>
                </a:solidFill>
                <a:latin typeface="Open Sans"/>
              </a:rPr>
              <a:t>Članak</a:t>
            </a:r>
            <a:r>
              <a:rPr lang="en-US" dirty="0">
                <a:solidFill>
                  <a:srgbClr val="414145"/>
                </a:solidFill>
                <a:latin typeface="Open Sans"/>
              </a:rPr>
              <a:t> 35.</a:t>
            </a:r>
          </a:p>
          <a:p>
            <a:pPr marL="0" indent="0">
              <a:buNone/>
            </a:pPr>
            <a:r>
              <a:rPr lang="en-US" dirty="0" err="1">
                <a:solidFill>
                  <a:srgbClr val="414145"/>
                </a:solidFill>
                <a:latin typeface="Open Sans"/>
              </a:rPr>
              <a:t>Pravo</a:t>
            </a:r>
            <a:r>
              <a:rPr lang="en-US" dirty="0">
                <a:solidFill>
                  <a:srgbClr val="414145"/>
                </a:solidFill>
                <a:latin typeface="Open Sans"/>
              </a:rPr>
              <a:t> </a:t>
            </a:r>
            <a:r>
              <a:rPr lang="en-US" dirty="0" err="1">
                <a:solidFill>
                  <a:srgbClr val="414145"/>
                </a:solidFill>
                <a:latin typeface="Open Sans"/>
              </a:rPr>
              <a:t>mjerodavno</a:t>
            </a:r>
            <a:r>
              <a:rPr lang="en-US" dirty="0">
                <a:solidFill>
                  <a:srgbClr val="414145"/>
                </a:solidFill>
                <a:latin typeface="Open Sans"/>
              </a:rPr>
              <a:t> </a:t>
            </a:r>
            <a:r>
              <a:rPr lang="en-US" dirty="0" err="1">
                <a:solidFill>
                  <a:srgbClr val="414145"/>
                </a:solidFill>
                <a:latin typeface="Open Sans"/>
              </a:rPr>
              <a:t>za</a:t>
            </a:r>
            <a:r>
              <a:rPr lang="en-US" dirty="0">
                <a:solidFill>
                  <a:srgbClr val="414145"/>
                </a:solidFill>
                <a:latin typeface="Open Sans"/>
              </a:rPr>
              <a:t> </a:t>
            </a:r>
            <a:r>
              <a:rPr lang="en-US" dirty="0" err="1">
                <a:solidFill>
                  <a:srgbClr val="414145"/>
                </a:solidFill>
                <a:latin typeface="Open Sans"/>
              </a:rPr>
              <a:t>imovinske</a:t>
            </a:r>
            <a:r>
              <a:rPr lang="en-US" dirty="0">
                <a:solidFill>
                  <a:srgbClr val="414145"/>
                </a:solidFill>
                <a:latin typeface="Open Sans"/>
              </a:rPr>
              <a:t> </a:t>
            </a:r>
            <a:r>
              <a:rPr lang="en-US" dirty="0" err="1">
                <a:solidFill>
                  <a:srgbClr val="414145"/>
                </a:solidFill>
                <a:latin typeface="Open Sans"/>
              </a:rPr>
              <a:t>odnose</a:t>
            </a:r>
            <a:r>
              <a:rPr lang="en-US" dirty="0">
                <a:solidFill>
                  <a:srgbClr val="414145"/>
                </a:solidFill>
                <a:latin typeface="Open Sans"/>
              </a:rPr>
              <a:t> </a:t>
            </a:r>
            <a:r>
              <a:rPr lang="en-US" dirty="0" err="1">
                <a:solidFill>
                  <a:srgbClr val="414145"/>
                </a:solidFill>
                <a:latin typeface="Open Sans"/>
              </a:rPr>
              <a:t>bračnih</a:t>
            </a:r>
            <a:r>
              <a:rPr lang="en-US" dirty="0">
                <a:solidFill>
                  <a:srgbClr val="414145"/>
                </a:solidFill>
                <a:latin typeface="Open Sans"/>
              </a:rPr>
              <a:t> </a:t>
            </a:r>
            <a:r>
              <a:rPr lang="en-US" dirty="0" err="1">
                <a:solidFill>
                  <a:srgbClr val="414145"/>
                </a:solidFill>
                <a:latin typeface="Open Sans"/>
              </a:rPr>
              <a:t>drugova</a:t>
            </a:r>
            <a:r>
              <a:rPr lang="en-US" dirty="0">
                <a:solidFill>
                  <a:srgbClr val="414145"/>
                </a:solidFill>
                <a:latin typeface="Open Sans"/>
              </a:rPr>
              <a:t> </a:t>
            </a:r>
            <a:r>
              <a:rPr lang="en-US" dirty="0" err="1">
                <a:solidFill>
                  <a:srgbClr val="414145"/>
                </a:solidFill>
                <a:latin typeface="Open Sans"/>
              </a:rPr>
              <a:t>određuje</a:t>
            </a:r>
            <a:r>
              <a:rPr lang="en-US" dirty="0">
                <a:solidFill>
                  <a:srgbClr val="414145"/>
                </a:solidFill>
                <a:latin typeface="Open Sans"/>
              </a:rPr>
              <a:t> se </a:t>
            </a:r>
            <a:r>
              <a:rPr lang="en-US" dirty="0" err="1">
                <a:solidFill>
                  <a:srgbClr val="414145"/>
                </a:solidFill>
                <a:latin typeface="Open Sans"/>
              </a:rPr>
              <a:t>prema</a:t>
            </a:r>
            <a:r>
              <a:rPr lang="en-US" dirty="0">
                <a:solidFill>
                  <a:srgbClr val="414145"/>
                </a:solidFill>
                <a:latin typeface="Open Sans"/>
              </a:rPr>
              <a:t> </a:t>
            </a:r>
            <a:r>
              <a:rPr lang="en-US" dirty="0" err="1">
                <a:solidFill>
                  <a:srgbClr val="414145"/>
                </a:solidFill>
                <a:latin typeface="Open Sans"/>
              </a:rPr>
              <a:t>Uredbi</a:t>
            </a:r>
            <a:r>
              <a:rPr lang="en-US" dirty="0">
                <a:solidFill>
                  <a:srgbClr val="414145"/>
                </a:solidFill>
                <a:latin typeface="Open Sans"/>
              </a:rPr>
              <a:t> </a:t>
            </a:r>
            <a:r>
              <a:rPr lang="en-US" dirty="0" err="1">
                <a:solidFill>
                  <a:srgbClr val="414145"/>
                </a:solidFill>
                <a:latin typeface="Open Sans"/>
              </a:rPr>
              <a:t>Vijeća</a:t>
            </a:r>
            <a:r>
              <a:rPr lang="en-US" dirty="0">
                <a:solidFill>
                  <a:srgbClr val="414145"/>
                </a:solidFill>
                <a:latin typeface="Open Sans"/>
              </a:rPr>
              <a:t> (EU) 2016/1103 od 24. </a:t>
            </a:r>
            <a:r>
              <a:rPr lang="en-US" dirty="0" err="1">
                <a:solidFill>
                  <a:srgbClr val="414145"/>
                </a:solidFill>
                <a:latin typeface="Open Sans"/>
              </a:rPr>
              <a:t>lipnja</a:t>
            </a:r>
            <a:r>
              <a:rPr lang="en-US" dirty="0">
                <a:solidFill>
                  <a:srgbClr val="414145"/>
                </a:solidFill>
                <a:latin typeface="Open Sans"/>
              </a:rPr>
              <a:t> 2016. o </a:t>
            </a:r>
            <a:r>
              <a:rPr lang="en-US" dirty="0" err="1">
                <a:solidFill>
                  <a:srgbClr val="414145"/>
                </a:solidFill>
                <a:latin typeface="Open Sans"/>
              </a:rPr>
              <a:t>provedbi</a:t>
            </a:r>
            <a:r>
              <a:rPr lang="en-US" dirty="0">
                <a:solidFill>
                  <a:srgbClr val="414145"/>
                </a:solidFill>
                <a:latin typeface="Open Sans"/>
              </a:rPr>
              <a:t> </a:t>
            </a:r>
            <a:r>
              <a:rPr lang="en-US" dirty="0" err="1">
                <a:solidFill>
                  <a:srgbClr val="414145"/>
                </a:solidFill>
                <a:latin typeface="Open Sans"/>
              </a:rPr>
              <a:t>pojačane</a:t>
            </a:r>
            <a:r>
              <a:rPr lang="en-US" dirty="0">
                <a:solidFill>
                  <a:srgbClr val="414145"/>
                </a:solidFill>
                <a:latin typeface="Open Sans"/>
              </a:rPr>
              <a:t> </a:t>
            </a:r>
            <a:r>
              <a:rPr lang="en-US" dirty="0" err="1">
                <a:solidFill>
                  <a:srgbClr val="414145"/>
                </a:solidFill>
                <a:latin typeface="Open Sans"/>
              </a:rPr>
              <a:t>suradnje</a:t>
            </a:r>
            <a:r>
              <a:rPr lang="en-US" dirty="0">
                <a:solidFill>
                  <a:srgbClr val="414145"/>
                </a:solidFill>
                <a:latin typeface="Open Sans"/>
              </a:rPr>
              <a:t> u </a:t>
            </a:r>
            <a:r>
              <a:rPr lang="en-US" dirty="0" err="1">
                <a:solidFill>
                  <a:srgbClr val="414145"/>
                </a:solidFill>
                <a:latin typeface="Open Sans"/>
              </a:rPr>
              <a:t>području</a:t>
            </a:r>
            <a:r>
              <a:rPr lang="en-US" dirty="0">
                <a:solidFill>
                  <a:srgbClr val="414145"/>
                </a:solidFill>
                <a:latin typeface="Open Sans"/>
              </a:rPr>
              <a:t> </a:t>
            </a:r>
            <a:r>
              <a:rPr lang="en-US" dirty="0" err="1">
                <a:solidFill>
                  <a:srgbClr val="414145"/>
                </a:solidFill>
                <a:latin typeface="Open Sans"/>
              </a:rPr>
              <a:t>nadležnosti</a:t>
            </a:r>
            <a:r>
              <a:rPr lang="en-US" dirty="0">
                <a:solidFill>
                  <a:srgbClr val="414145"/>
                </a:solidFill>
                <a:latin typeface="Open Sans"/>
              </a:rPr>
              <a:t>, </a:t>
            </a:r>
            <a:r>
              <a:rPr lang="en-US" dirty="0" err="1">
                <a:solidFill>
                  <a:srgbClr val="414145"/>
                </a:solidFill>
                <a:latin typeface="Open Sans"/>
              </a:rPr>
              <a:t>mjerodavnog</a:t>
            </a:r>
            <a:r>
              <a:rPr lang="en-US" dirty="0">
                <a:solidFill>
                  <a:srgbClr val="414145"/>
                </a:solidFill>
                <a:latin typeface="Open Sans"/>
              </a:rPr>
              <a:t> </a:t>
            </a:r>
            <a:r>
              <a:rPr lang="en-US" dirty="0" err="1">
                <a:solidFill>
                  <a:srgbClr val="414145"/>
                </a:solidFill>
                <a:latin typeface="Open Sans"/>
              </a:rPr>
              <a:t>prava</a:t>
            </a:r>
            <a:r>
              <a:rPr lang="en-US" dirty="0">
                <a:solidFill>
                  <a:srgbClr val="414145"/>
                </a:solidFill>
                <a:latin typeface="Open Sans"/>
              </a:rPr>
              <a:t> </a:t>
            </a:r>
            <a:r>
              <a:rPr lang="en-US" dirty="0" err="1">
                <a:solidFill>
                  <a:srgbClr val="414145"/>
                </a:solidFill>
                <a:latin typeface="Open Sans"/>
              </a:rPr>
              <a:t>te</a:t>
            </a:r>
            <a:r>
              <a:rPr lang="en-US" dirty="0">
                <a:solidFill>
                  <a:srgbClr val="414145"/>
                </a:solidFill>
                <a:latin typeface="Open Sans"/>
              </a:rPr>
              <a:t> </a:t>
            </a:r>
            <a:r>
              <a:rPr lang="en-US" dirty="0" err="1">
                <a:solidFill>
                  <a:srgbClr val="414145"/>
                </a:solidFill>
                <a:latin typeface="Open Sans"/>
              </a:rPr>
              <a:t>priznavanja</a:t>
            </a:r>
            <a:r>
              <a:rPr lang="en-US" dirty="0">
                <a:solidFill>
                  <a:srgbClr val="414145"/>
                </a:solidFill>
                <a:latin typeface="Open Sans"/>
              </a:rPr>
              <a:t> </a:t>
            </a:r>
            <a:r>
              <a:rPr lang="en-US" dirty="0" err="1">
                <a:solidFill>
                  <a:srgbClr val="414145"/>
                </a:solidFill>
                <a:latin typeface="Open Sans"/>
              </a:rPr>
              <a:t>i</a:t>
            </a:r>
            <a:r>
              <a:rPr lang="en-US" dirty="0">
                <a:solidFill>
                  <a:srgbClr val="414145"/>
                </a:solidFill>
                <a:latin typeface="Open Sans"/>
              </a:rPr>
              <a:t> </a:t>
            </a:r>
            <a:r>
              <a:rPr lang="en-US" dirty="0" err="1">
                <a:solidFill>
                  <a:srgbClr val="414145"/>
                </a:solidFill>
                <a:latin typeface="Open Sans"/>
              </a:rPr>
              <a:t>izvršenja</a:t>
            </a:r>
            <a:r>
              <a:rPr lang="en-US" dirty="0">
                <a:solidFill>
                  <a:srgbClr val="414145"/>
                </a:solidFill>
                <a:latin typeface="Open Sans"/>
              </a:rPr>
              <a:t> </a:t>
            </a:r>
            <a:r>
              <a:rPr lang="en-US" dirty="0" err="1">
                <a:solidFill>
                  <a:srgbClr val="414145"/>
                </a:solidFill>
                <a:latin typeface="Open Sans"/>
              </a:rPr>
              <a:t>odluka</a:t>
            </a:r>
            <a:r>
              <a:rPr lang="en-US" dirty="0">
                <a:solidFill>
                  <a:srgbClr val="414145"/>
                </a:solidFill>
                <a:latin typeface="Open Sans"/>
              </a:rPr>
              <a:t> u </a:t>
            </a:r>
            <a:r>
              <a:rPr lang="en-US" dirty="0" err="1">
                <a:solidFill>
                  <a:srgbClr val="414145"/>
                </a:solidFill>
                <a:latin typeface="Open Sans"/>
              </a:rPr>
              <a:t>stvarima</a:t>
            </a:r>
            <a:r>
              <a:rPr lang="en-US" dirty="0">
                <a:solidFill>
                  <a:srgbClr val="414145"/>
                </a:solidFill>
                <a:latin typeface="Open Sans"/>
              </a:rPr>
              <a:t> </a:t>
            </a:r>
            <a:r>
              <a:rPr lang="en-US" dirty="0" err="1">
                <a:solidFill>
                  <a:srgbClr val="414145"/>
                </a:solidFill>
                <a:latin typeface="Open Sans"/>
              </a:rPr>
              <a:t>bračnoimovinskih</a:t>
            </a:r>
            <a:r>
              <a:rPr lang="en-US" dirty="0">
                <a:solidFill>
                  <a:srgbClr val="414145"/>
                </a:solidFill>
                <a:latin typeface="Open Sans"/>
              </a:rPr>
              <a:t> </a:t>
            </a:r>
            <a:r>
              <a:rPr lang="en-US" dirty="0" err="1">
                <a:solidFill>
                  <a:srgbClr val="414145"/>
                </a:solidFill>
                <a:latin typeface="Open Sans"/>
              </a:rPr>
              <a:t>režima</a:t>
            </a:r>
            <a:r>
              <a:rPr lang="en-US" dirty="0">
                <a:solidFill>
                  <a:srgbClr val="414145"/>
                </a:solidFill>
                <a:latin typeface="Open Sans"/>
              </a:rPr>
              <a:t> (SL L 183, 8. 7. 2016.).</a:t>
            </a:r>
          </a:p>
          <a:p>
            <a:endParaRPr lang="en-US" dirty="0"/>
          </a:p>
        </p:txBody>
      </p:sp>
    </p:spTree>
    <p:extLst>
      <p:ext uri="{BB962C8B-B14F-4D97-AF65-F5344CB8AC3E}">
        <p14:creationId xmlns:p14="http://schemas.microsoft.com/office/powerpoint/2010/main" val="1741206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Primarna poveznica – stranačka autonomija</a:t>
            </a:r>
            <a:endParaRPr lang="en-US" dirty="0"/>
          </a:p>
        </p:txBody>
      </p:sp>
      <p:sp>
        <p:nvSpPr>
          <p:cNvPr id="3" name="Content Placeholder 2"/>
          <p:cNvSpPr>
            <a:spLocks noGrp="1"/>
          </p:cNvSpPr>
          <p:nvPr>
            <p:ph idx="1"/>
          </p:nvPr>
        </p:nvSpPr>
        <p:spPr/>
        <p:txBody>
          <a:bodyPr>
            <a:normAutofit fontScale="47500" lnSpcReduction="20000"/>
          </a:bodyPr>
          <a:lstStyle/>
          <a:p>
            <a:pPr marL="0" indent="0" algn="ctr">
              <a:buNone/>
            </a:pPr>
            <a:r>
              <a:rPr lang="en-US" dirty="0" err="1"/>
              <a:t>Članak</a:t>
            </a:r>
            <a:r>
              <a:rPr lang="en-US" dirty="0"/>
              <a:t> 22.</a:t>
            </a:r>
          </a:p>
          <a:p>
            <a:pPr marL="0" indent="0" algn="ctr">
              <a:buNone/>
            </a:pPr>
            <a:endParaRPr lang="en-US" dirty="0"/>
          </a:p>
          <a:p>
            <a:pPr marL="0" indent="0" algn="ctr">
              <a:buNone/>
            </a:pPr>
            <a:r>
              <a:rPr lang="en-US" dirty="0" err="1"/>
              <a:t>Izbor</a:t>
            </a:r>
            <a:r>
              <a:rPr lang="en-US" dirty="0"/>
              <a:t> </a:t>
            </a:r>
            <a:r>
              <a:rPr lang="en-US" dirty="0" err="1"/>
              <a:t>mjerodavnog</a:t>
            </a:r>
            <a:r>
              <a:rPr lang="en-US" dirty="0"/>
              <a:t> </a:t>
            </a:r>
            <a:r>
              <a:rPr lang="en-US" dirty="0" err="1"/>
              <a:t>prava</a:t>
            </a:r>
            <a:endParaRPr lang="en-US" dirty="0"/>
          </a:p>
          <a:p>
            <a:pPr marL="0" indent="0">
              <a:buNone/>
            </a:pPr>
            <a:endParaRPr lang="en-US" dirty="0"/>
          </a:p>
          <a:p>
            <a:pPr marL="0" indent="0">
              <a:buNone/>
            </a:pPr>
            <a:r>
              <a:rPr lang="en-US" dirty="0"/>
              <a:t>1.   </a:t>
            </a:r>
            <a:r>
              <a:rPr lang="en-US" dirty="0" err="1"/>
              <a:t>Bračni</a:t>
            </a:r>
            <a:r>
              <a:rPr lang="en-US" dirty="0"/>
              <a:t> </a:t>
            </a:r>
            <a:r>
              <a:rPr lang="en-US" dirty="0" err="1"/>
              <a:t>drugovi</a:t>
            </a:r>
            <a:r>
              <a:rPr lang="en-US" dirty="0"/>
              <a:t> </a:t>
            </a:r>
            <a:r>
              <a:rPr lang="en-US" dirty="0" err="1"/>
              <a:t>ili</a:t>
            </a:r>
            <a:r>
              <a:rPr lang="en-US" dirty="0"/>
              <a:t> </a:t>
            </a:r>
            <a:r>
              <a:rPr lang="en-US" dirty="0" err="1"/>
              <a:t>budući</a:t>
            </a:r>
            <a:r>
              <a:rPr lang="en-US" dirty="0"/>
              <a:t> </a:t>
            </a:r>
            <a:r>
              <a:rPr lang="en-US" dirty="0" err="1"/>
              <a:t>bračni</a:t>
            </a:r>
            <a:r>
              <a:rPr lang="en-US" dirty="0"/>
              <a:t> </a:t>
            </a:r>
            <a:r>
              <a:rPr lang="en-US" dirty="0" err="1"/>
              <a:t>drugovi</a:t>
            </a:r>
            <a:r>
              <a:rPr lang="en-US" dirty="0"/>
              <a:t> </a:t>
            </a:r>
            <a:r>
              <a:rPr lang="en-US" dirty="0" err="1"/>
              <a:t>mogu</a:t>
            </a:r>
            <a:r>
              <a:rPr lang="en-US" dirty="0"/>
              <a:t> </a:t>
            </a:r>
            <a:r>
              <a:rPr lang="en-US" dirty="0" err="1"/>
              <a:t>sporazumno</a:t>
            </a:r>
            <a:r>
              <a:rPr lang="en-US" dirty="0"/>
              <a:t> </a:t>
            </a:r>
            <a:r>
              <a:rPr lang="en-US" dirty="0" err="1"/>
              <a:t>odrediti</a:t>
            </a:r>
            <a:r>
              <a:rPr lang="en-US" dirty="0"/>
              <a:t> </a:t>
            </a:r>
            <a:r>
              <a:rPr lang="en-US" dirty="0" err="1"/>
              <a:t>ili</a:t>
            </a:r>
            <a:r>
              <a:rPr lang="en-US" dirty="0"/>
              <a:t> </a:t>
            </a:r>
            <a:r>
              <a:rPr lang="en-US" dirty="0" err="1"/>
              <a:t>promijeniti</a:t>
            </a:r>
            <a:r>
              <a:rPr lang="en-US" dirty="0"/>
              <a:t> </a:t>
            </a:r>
            <a:r>
              <a:rPr lang="en-US" dirty="0" err="1"/>
              <a:t>pravo</a:t>
            </a:r>
            <a:r>
              <a:rPr lang="en-US" dirty="0"/>
              <a:t> </a:t>
            </a:r>
            <a:r>
              <a:rPr lang="en-US" dirty="0" err="1"/>
              <a:t>mjerodavno</a:t>
            </a:r>
            <a:r>
              <a:rPr lang="en-US" dirty="0"/>
              <a:t> </a:t>
            </a:r>
            <a:r>
              <a:rPr lang="en-US" dirty="0" err="1"/>
              <a:t>za</a:t>
            </a:r>
            <a:r>
              <a:rPr lang="en-US" dirty="0"/>
              <a:t> </a:t>
            </a:r>
            <a:r>
              <a:rPr lang="en-US" dirty="0" err="1"/>
              <a:t>svoj</a:t>
            </a:r>
            <a:r>
              <a:rPr lang="en-US" dirty="0"/>
              <a:t> </a:t>
            </a:r>
            <a:r>
              <a:rPr lang="en-US" dirty="0" err="1"/>
              <a:t>bračnoimovinski</a:t>
            </a:r>
            <a:r>
              <a:rPr lang="en-US" dirty="0"/>
              <a:t> </a:t>
            </a:r>
            <a:r>
              <a:rPr lang="en-US" dirty="0" err="1"/>
              <a:t>režim</a:t>
            </a:r>
            <a:r>
              <a:rPr lang="en-US" dirty="0"/>
              <a:t>, pod </a:t>
            </a:r>
            <a:r>
              <a:rPr lang="en-US" dirty="0" err="1"/>
              <a:t>uvjetom</a:t>
            </a:r>
            <a:r>
              <a:rPr lang="en-US" dirty="0"/>
              <a:t> da se </a:t>
            </a:r>
            <a:r>
              <a:rPr lang="en-US" dirty="0" err="1"/>
              <a:t>radi</a:t>
            </a:r>
            <a:r>
              <a:rPr lang="en-US" dirty="0"/>
              <a:t> o </a:t>
            </a:r>
            <a:r>
              <a:rPr lang="en-US" dirty="0" err="1"/>
              <a:t>jednom</a:t>
            </a:r>
            <a:r>
              <a:rPr lang="en-US" dirty="0"/>
              <a:t> od </a:t>
            </a:r>
            <a:r>
              <a:rPr lang="en-US" dirty="0" err="1"/>
              <a:t>sljedećih</a:t>
            </a:r>
            <a:r>
              <a:rPr lang="en-US" dirty="0"/>
              <a:t> </a:t>
            </a:r>
            <a:r>
              <a:rPr lang="en-US" dirty="0" err="1"/>
              <a:t>prava</a:t>
            </a:r>
            <a:r>
              <a:rPr lang="en-US" dirty="0"/>
              <a:t>:</a:t>
            </a:r>
          </a:p>
          <a:p>
            <a:pPr marL="0" indent="0">
              <a:buNone/>
            </a:pPr>
            <a:endParaRPr lang="en-US" dirty="0"/>
          </a:p>
          <a:p>
            <a:pPr marL="0" indent="0">
              <a:buNone/>
            </a:pPr>
            <a:r>
              <a:rPr lang="en-US" dirty="0"/>
              <a:t>(</a:t>
            </a:r>
            <a:r>
              <a:rPr lang="en-US" dirty="0" smtClean="0"/>
              <a:t>a)</a:t>
            </a:r>
            <a:r>
              <a:rPr lang="hr-HR" dirty="0" smtClean="0"/>
              <a:t> </a:t>
            </a:r>
            <a:r>
              <a:rPr lang="en-US" dirty="0" err="1" smtClean="0"/>
              <a:t>pravu</a:t>
            </a:r>
            <a:r>
              <a:rPr lang="en-US" dirty="0" smtClean="0"/>
              <a:t> </a:t>
            </a:r>
            <a:r>
              <a:rPr lang="en-US" dirty="0" err="1"/>
              <a:t>države</a:t>
            </a:r>
            <a:r>
              <a:rPr lang="en-US" dirty="0"/>
              <a:t> u </a:t>
            </a:r>
            <a:r>
              <a:rPr lang="en-US" dirty="0" err="1"/>
              <a:t>kojoj</a:t>
            </a:r>
            <a:r>
              <a:rPr lang="en-US" dirty="0"/>
              <a:t> </a:t>
            </a:r>
            <a:r>
              <a:rPr lang="en-US" dirty="0" err="1"/>
              <a:t>bračni</a:t>
            </a:r>
            <a:r>
              <a:rPr lang="en-US" dirty="0"/>
              <a:t> </a:t>
            </a:r>
            <a:r>
              <a:rPr lang="en-US" dirty="0" err="1"/>
              <a:t>drugovi</a:t>
            </a:r>
            <a:r>
              <a:rPr lang="en-US" dirty="0"/>
              <a:t> </a:t>
            </a:r>
            <a:r>
              <a:rPr lang="en-US" dirty="0" err="1"/>
              <a:t>ili</a:t>
            </a:r>
            <a:r>
              <a:rPr lang="en-US" dirty="0"/>
              <a:t> </a:t>
            </a:r>
            <a:r>
              <a:rPr lang="en-US" dirty="0" err="1"/>
              <a:t>budući</a:t>
            </a:r>
            <a:r>
              <a:rPr lang="en-US" dirty="0"/>
              <a:t> </a:t>
            </a:r>
            <a:r>
              <a:rPr lang="en-US" dirty="0" err="1"/>
              <a:t>bračni</a:t>
            </a:r>
            <a:r>
              <a:rPr lang="en-US" dirty="0"/>
              <a:t> </a:t>
            </a:r>
            <a:r>
              <a:rPr lang="en-US" dirty="0" err="1"/>
              <a:t>drugovi</a:t>
            </a:r>
            <a:r>
              <a:rPr lang="en-US" dirty="0"/>
              <a:t> </a:t>
            </a:r>
            <a:r>
              <a:rPr lang="en-US" dirty="0" err="1"/>
              <a:t>ili</a:t>
            </a:r>
            <a:r>
              <a:rPr lang="en-US" dirty="0"/>
              <a:t> </a:t>
            </a:r>
            <a:r>
              <a:rPr lang="en-US" dirty="0" err="1"/>
              <a:t>jedan</a:t>
            </a:r>
            <a:r>
              <a:rPr lang="en-US" dirty="0"/>
              <a:t> od </a:t>
            </a:r>
            <a:r>
              <a:rPr lang="en-US" dirty="0" err="1"/>
              <a:t>njih</a:t>
            </a:r>
            <a:r>
              <a:rPr lang="en-US" dirty="0"/>
              <a:t> </a:t>
            </a:r>
            <a:r>
              <a:rPr lang="en-US" dirty="0" err="1"/>
              <a:t>ima</a:t>
            </a:r>
            <a:r>
              <a:rPr lang="en-US" dirty="0"/>
              <a:t> </a:t>
            </a:r>
            <a:r>
              <a:rPr lang="en-US" dirty="0" err="1"/>
              <a:t>uobičajeno</a:t>
            </a:r>
            <a:r>
              <a:rPr lang="en-US" dirty="0"/>
              <a:t> </a:t>
            </a:r>
            <a:r>
              <a:rPr lang="en-US" dirty="0" err="1"/>
              <a:t>boravište</a:t>
            </a:r>
            <a:r>
              <a:rPr lang="en-US" dirty="0"/>
              <a:t> u </a:t>
            </a:r>
            <a:r>
              <a:rPr lang="en-US" dirty="0" err="1"/>
              <a:t>trenutku</a:t>
            </a:r>
            <a:r>
              <a:rPr lang="en-US" dirty="0"/>
              <a:t> </a:t>
            </a:r>
            <a:r>
              <a:rPr lang="en-US" dirty="0" err="1"/>
              <a:t>kada</a:t>
            </a:r>
            <a:r>
              <a:rPr lang="en-US" dirty="0"/>
              <a:t> je </a:t>
            </a:r>
            <a:r>
              <a:rPr lang="en-US" dirty="0" err="1"/>
              <a:t>sporazum</a:t>
            </a:r>
            <a:r>
              <a:rPr lang="en-US" dirty="0"/>
              <a:t> </a:t>
            </a:r>
            <a:r>
              <a:rPr lang="en-US" dirty="0" err="1"/>
              <a:t>sklopljen</a:t>
            </a:r>
            <a:r>
              <a:rPr lang="en-US" dirty="0"/>
              <a:t>; </a:t>
            </a:r>
            <a:r>
              <a:rPr lang="en-US" dirty="0" err="1"/>
              <a:t>ili</a:t>
            </a:r>
            <a:endParaRPr lang="en-US" dirty="0"/>
          </a:p>
          <a:p>
            <a:pPr marL="0" indent="0">
              <a:buNone/>
            </a:pPr>
            <a:endParaRPr lang="en-US" dirty="0"/>
          </a:p>
          <a:p>
            <a:pPr marL="0" indent="0">
              <a:buNone/>
            </a:pPr>
            <a:r>
              <a:rPr lang="en-US" dirty="0"/>
              <a:t>(</a:t>
            </a:r>
            <a:r>
              <a:rPr lang="en-US" dirty="0" smtClean="0"/>
              <a:t>b)</a:t>
            </a:r>
            <a:r>
              <a:rPr lang="hr-HR" dirty="0" smtClean="0"/>
              <a:t> </a:t>
            </a:r>
            <a:r>
              <a:rPr lang="en-US" dirty="0" err="1" smtClean="0"/>
              <a:t>pravu</a:t>
            </a:r>
            <a:r>
              <a:rPr lang="en-US" dirty="0" smtClean="0"/>
              <a:t> </a:t>
            </a:r>
            <a:r>
              <a:rPr lang="en-US" dirty="0" err="1"/>
              <a:t>države</a:t>
            </a:r>
            <a:r>
              <a:rPr lang="en-US" dirty="0"/>
              <a:t> </a:t>
            </a:r>
            <a:r>
              <a:rPr lang="en-US" dirty="0" err="1"/>
              <a:t>čije</a:t>
            </a:r>
            <a:r>
              <a:rPr lang="en-US" dirty="0"/>
              <a:t> </a:t>
            </a:r>
            <a:r>
              <a:rPr lang="en-US" dirty="0" err="1"/>
              <a:t>državljanstvo</a:t>
            </a:r>
            <a:r>
              <a:rPr lang="en-US" dirty="0"/>
              <a:t> </a:t>
            </a:r>
            <a:r>
              <a:rPr lang="en-US" dirty="0" err="1"/>
              <a:t>ima</a:t>
            </a:r>
            <a:r>
              <a:rPr lang="en-US" dirty="0"/>
              <a:t> </a:t>
            </a:r>
            <a:r>
              <a:rPr lang="en-US" dirty="0" err="1"/>
              <a:t>jedan</a:t>
            </a:r>
            <a:r>
              <a:rPr lang="en-US" dirty="0"/>
              <a:t> od </a:t>
            </a:r>
            <a:r>
              <a:rPr lang="en-US" dirty="0" err="1"/>
              <a:t>bračnih</a:t>
            </a:r>
            <a:r>
              <a:rPr lang="en-US" dirty="0"/>
              <a:t> </a:t>
            </a:r>
            <a:r>
              <a:rPr lang="en-US" dirty="0" err="1"/>
              <a:t>drugova</a:t>
            </a:r>
            <a:r>
              <a:rPr lang="en-US" dirty="0"/>
              <a:t> </a:t>
            </a:r>
            <a:r>
              <a:rPr lang="en-US" dirty="0" err="1"/>
              <a:t>ili</a:t>
            </a:r>
            <a:r>
              <a:rPr lang="en-US" dirty="0"/>
              <a:t> </a:t>
            </a:r>
            <a:r>
              <a:rPr lang="en-US" dirty="0" err="1"/>
              <a:t>budućih</a:t>
            </a:r>
            <a:r>
              <a:rPr lang="en-US" dirty="0"/>
              <a:t> </a:t>
            </a:r>
            <a:r>
              <a:rPr lang="en-US" dirty="0" err="1"/>
              <a:t>bračnih</a:t>
            </a:r>
            <a:r>
              <a:rPr lang="en-US" dirty="0"/>
              <a:t> </a:t>
            </a:r>
            <a:r>
              <a:rPr lang="en-US" dirty="0" err="1"/>
              <a:t>drugova</a:t>
            </a:r>
            <a:r>
              <a:rPr lang="en-US" dirty="0"/>
              <a:t> u </a:t>
            </a:r>
            <a:r>
              <a:rPr lang="en-US" dirty="0" err="1"/>
              <a:t>trenutku</a:t>
            </a:r>
            <a:r>
              <a:rPr lang="en-US" dirty="0"/>
              <a:t> </a:t>
            </a:r>
            <a:r>
              <a:rPr lang="en-US" dirty="0" err="1"/>
              <a:t>kada</a:t>
            </a:r>
            <a:r>
              <a:rPr lang="en-US" dirty="0"/>
              <a:t> je </a:t>
            </a:r>
            <a:r>
              <a:rPr lang="en-US" dirty="0" err="1"/>
              <a:t>sporazum</a:t>
            </a:r>
            <a:r>
              <a:rPr lang="en-US" dirty="0"/>
              <a:t> </a:t>
            </a:r>
            <a:r>
              <a:rPr lang="en-US" dirty="0" err="1"/>
              <a:t>sklopljen</a:t>
            </a:r>
            <a:r>
              <a:rPr lang="en-US" dirty="0"/>
              <a:t>.</a:t>
            </a:r>
          </a:p>
          <a:p>
            <a:pPr marL="0" indent="0">
              <a:buNone/>
            </a:pPr>
            <a:endParaRPr lang="en-US" dirty="0"/>
          </a:p>
          <a:p>
            <a:pPr marL="0" indent="0">
              <a:buNone/>
            </a:pPr>
            <a:r>
              <a:rPr lang="en-US" dirty="0"/>
              <a:t>2.   </a:t>
            </a:r>
            <a:r>
              <a:rPr lang="en-US" dirty="0" err="1"/>
              <a:t>Osim</a:t>
            </a:r>
            <a:r>
              <a:rPr lang="en-US" dirty="0"/>
              <a:t> </a:t>
            </a:r>
            <a:r>
              <a:rPr lang="en-US" dirty="0" err="1"/>
              <a:t>ako</a:t>
            </a:r>
            <a:r>
              <a:rPr lang="en-US" dirty="0"/>
              <a:t> se </a:t>
            </a:r>
            <a:r>
              <a:rPr lang="en-US" dirty="0" err="1"/>
              <a:t>bračni</a:t>
            </a:r>
            <a:r>
              <a:rPr lang="en-US" dirty="0"/>
              <a:t> </a:t>
            </a:r>
            <a:r>
              <a:rPr lang="en-US" dirty="0" err="1"/>
              <a:t>drugovi</a:t>
            </a:r>
            <a:r>
              <a:rPr lang="en-US" dirty="0"/>
              <a:t> </a:t>
            </a:r>
            <a:r>
              <a:rPr lang="en-US" dirty="0" err="1"/>
              <a:t>drukčije</a:t>
            </a:r>
            <a:r>
              <a:rPr lang="en-US" dirty="0"/>
              <a:t> </a:t>
            </a:r>
            <a:r>
              <a:rPr lang="en-US" dirty="0" err="1"/>
              <a:t>dogovore</a:t>
            </a:r>
            <a:r>
              <a:rPr lang="en-US" dirty="0"/>
              <a:t>, </a:t>
            </a:r>
            <a:r>
              <a:rPr lang="en-US" dirty="0" err="1"/>
              <a:t>promjena</a:t>
            </a:r>
            <a:r>
              <a:rPr lang="en-US" dirty="0"/>
              <a:t> </a:t>
            </a:r>
            <a:r>
              <a:rPr lang="en-US" dirty="0" err="1"/>
              <a:t>prava</a:t>
            </a:r>
            <a:r>
              <a:rPr lang="en-US" dirty="0"/>
              <a:t> </a:t>
            </a:r>
            <a:r>
              <a:rPr lang="en-US" dirty="0" err="1"/>
              <a:t>mjerodavnog</a:t>
            </a:r>
            <a:r>
              <a:rPr lang="en-US" dirty="0"/>
              <a:t> </a:t>
            </a:r>
            <a:r>
              <a:rPr lang="en-US" dirty="0" err="1"/>
              <a:t>za</a:t>
            </a:r>
            <a:r>
              <a:rPr lang="en-US" dirty="0"/>
              <a:t> </a:t>
            </a:r>
            <a:r>
              <a:rPr lang="en-US" dirty="0" err="1"/>
              <a:t>bračnoimovinski</a:t>
            </a:r>
            <a:r>
              <a:rPr lang="en-US" dirty="0"/>
              <a:t> </a:t>
            </a:r>
            <a:r>
              <a:rPr lang="en-US" dirty="0" err="1"/>
              <a:t>režim</a:t>
            </a:r>
            <a:r>
              <a:rPr lang="en-US" dirty="0"/>
              <a:t> </a:t>
            </a:r>
            <a:r>
              <a:rPr lang="en-US" dirty="0" err="1"/>
              <a:t>učinjena</a:t>
            </a:r>
            <a:r>
              <a:rPr lang="en-US" dirty="0"/>
              <a:t> </a:t>
            </a:r>
            <a:r>
              <a:rPr lang="en-US" dirty="0" err="1"/>
              <a:t>tijekom</a:t>
            </a:r>
            <a:r>
              <a:rPr lang="en-US" dirty="0"/>
              <a:t> </a:t>
            </a:r>
            <a:r>
              <a:rPr lang="en-US" dirty="0" err="1"/>
              <a:t>braka</a:t>
            </a:r>
            <a:r>
              <a:rPr lang="en-US" dirty="0"/>
              <a:t> </a:t>
            </a:r>
            <a:r>
              <a:rPr lang="en-US" dirty="0" err="1"/>
              <a:t>proizvodi</a:t>
            </a:r>
            <a:r>
              <a:rPr lang="en-US" dirty="0"/>
              <a:t> </a:t>
            </a:r>
            <a:r>
              <a:rPr lang="en-US" dirty="0" err="1"/>
              <a:t>učinke</a:t>
            </a:r>
            <a:r>
              <a:rPr lang="en-US" dirty="0"/>
              <a:t> </a:t>
            </a:r>
            <a:r>
              <a:rPr lang="en-US" dirty="0" err="1"/>
              <a:t>tek</a:t>
            </a:r>
            <a:r>
              <a:rPr lang="en-US" dirty="0"/>
              <a:t> u </a:t>
            </a:r>
            <a:r>
              <a:rPr lang="en-US" dirty="0" err="1"/>
              <a:t>budućnosti</a:t>
            </a:r>
            <a:r>
              <a:rPr lang="en-US" dirty="0"/>
              <a:t>.</a:t>
            </a:r>
          </a:p>
          <a:p>
            <a:pPr marL="0" indent="0">
              <a:buNone/>
            </a:pPr>
            <a:endParaRPr lang="en-US" dirty="0"/>
          </a:p>
          <a:p>
            <a:pPr marL="0" indent="0">
              <a:buNone/>
            </a:pPr>
            <a:r>
              <a:rPr lang="en-US" dirty="0"/>
              <a:t>3.   </a:t>
            </a:r>
            <a:r>
              <a:rPr lang="en-US" dirty="0" err="1"/>
              <a:t>Svaka</a:t>
            </a:r>
            <a:r>
              <a:rPr lang="en-US" dirty="0"/>
              <a:t> </a:t>
            </a:r>
            <a:r>
              <a:rPr lang="en-US" dirty="0" err="1"/>
              <a:t>retroaktivna</a:t>
            </a:r>
            <a:r>
              <a:rPr lang="en-US" dirty="0"/>
              <a:t> </a:t>
            </a:r>
            <a:r>
              <a:rPr lang="en-US" dirty="0" err="1"/>
              <a:t>promjena</a:t>
            </a:r>
            <a:r>
              <a:rPr lang="en-US" dirty="0"/>
              <a:t> </a:t>
            </a:r>
            <a:r>
              <a:rPr lang="en-US" dirty="0" err="1"/>
              <a:t>mjerodavnog</a:t>
            </a:r>
            <a:r>
              <a:rPr lang="en-US" dirty="0"/>
              <a:t> </a:t>
            </a:r>
            <a:r>
              <a:rPr lang="en-US" dirty="0" err="1"/>
              <a:t>prava</a:t>
            </a:r>
            <a:r>
              <a:rPr lang="en-US" dirty="0"/>
              <a:t> </a:t>
            </a:r>
            <a:r>
              <a:rPr lang="en-US" dirty="0" err="1"/>
              <a:t>na</a:t>
            </a:r>
            <a:r>
              <a:rPr lang="en-US" dirty="0"/>
              <a:t> </a:t>
            </a:r>
            <a:r>
              <a:rPr lang="en-US" dirty="0" err="1"/>
              <a:t>temelju</a:t>
            </a:r>
            <a:r>
              <a:rPr lang="en-US" dirty="0"/>
              <a:t> </a:t>
            </a:r>
            <a:r>
              <a:rPr lang="en-US" dirty="0" err="1"/>
              <a:t>stavka</a:t>
            </a:r>
            <a:r>
              <a:rPr lang="en-US" dirty="0"/>
              <a:t> 2. ne </a:t>
            </a:r>
            <a:r>
              <a:rPr lang="en-US" dirty="0" err="1"/>
              <a:t>smije</a:t>
            </a:r>
            <a:r>
              <a:rPr lang="en-US" dirty="0"/>
              <a:t> </a:t>
            </a:r>
            <a:r>
              <a:rPr lang="en-US" dirty="0" err="1"/>
              <a:t>imati</a:t>
            </a:r>
            <a:r>
              <a:rPr lang="en-US" dirty="0"/>
              <a:t> </a:t>
            </a:r>
            <a:r>
              <a:rPr lang="en-US" dirty="0" err="1"/>
              <a:t>štetan</a:t>
            </a:r>
            <a:r>
              <a:rPr lang="en-US" dirty="0"/>
              <a:t> </a:t>
            </a:r>
            <a:r>
              <a:rPr lang="en-US" dirty="0" err="1"/>
              <a:t>učinak</a:t>
            </a:r>
            <a:r>
              <a:rPr lang="en-US" dirty="0"/>
              <a:t> </a:t>
            </a:r>
            <a:r>
              <a:rPr lang="en-US" dirty="0" err="1"/>
              <a:t>na</a:t>
            </a:r>
            <a:r>
              <a:rPr lang="en-US" dirty="0"/>
              <a:t> </a:t>
            </a:r>
            <a:r>
              <a:rPr lang="en-US" dirty="0" err="1"/>
              <a:t>prava</a:t>
            </a:r>
            <a:r>
              <a:rPr lang="en-US" dirty="0"/>
              <a:t> </a:t>
            </a:r>
            <a:r>
              <a:rPr lang="en-US" dirty="0" err="1"/>
              <a:t>trećih</a:t>
            </a:r>
            <a:r>
              <a:rPr lang="en-US" dirty="0"/>
              <a:t> </a:t>
            </a:r>
            <a:r>
              <a:rPr lang="en-US" dirty="0" err="1"/>
              <a:t>strana</a:t>
            </a:r>
            <a:r>
              <a:rPr lang="en-US" dirty="0"/>
              <a:t> </a:t>
            </a:r>
            <a:r>
              <a:rPr lang="en-US" dirty="0" err="1"/>
              <a:t>koja</a:t>
            </a:r>
            <a:r>
              <a:rPr lang="en-US" dirty="0"/>
              <a:t> </a:t>
            </a:r>
            <a:r>
              <a:rPr lang="en-US" dirty="0" err="1"/>
              <a:t>proizlaze</a:t>
            </a:r>
            <a:r>
              <a:rPr lang="en-US" dirty="0"/>
              <a:t> </a:t>
            </a:r>
            <a:r>
              <a:rPr lang="en-US" dirty="0" err="1"/>
              <a:t>iz</a:t>
            </a:r>
            <a:r>
              <a:rPr lang="en-US" dirty="0"/>
              <a:t> tog </a:t>
            </a:r>
            <a:r>
              <a:rPr lang="en-US" dirty="0" err="1"/>
              <a:t>prava</a:t>
            </a:r>
            <a:r>
              <a:rPr lang="en-US" dirty="0"/>
              <a:t>.</a:t>
            </a:r>
          </a:p>
        </p:txBody>
      </p:sp>
    </p:spTree>
    <p:extLst>
      <p:ext uri="{BB962C8B-B14F-4D97-AF65-F5344CB8AC3E}">
        <p14:creationId xmlns:p14="http://schemas.microsoft.com/office/powerpoint/2010/main" val="1618393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Podredna</a:t>
            </a:r>
            <a:r>
              <a:rPr lang="hr-HR" dirty="0" smtClean="0"/>
              <a:t> poveznica</a:t>
            </a:r>
            <a:endParaRPr lang="en-US" dirty="0"/>
          </a:p>
        </p:txBody>
      </p:sp>
      <p:sp>
        <p:nvSpPr>
          <p:cNvPr id="3" name="Content Placeholder 2"/>
          <p:cNvSpPr>
            <a:spLocks noGrp="1"/>
          </p:cNvSpPr>
          <p:nvPr>
            <p:ph idx="1"/>
          </p:nvPr>
        </p:nvSpPr>
        <p:spPr/>
        <p:txBody>
          <a:bodyPr>
            <a:normAutofit fontScale="32500" lnSpcReduction="20000"/>
          </a:bodyPr>
          <a:lstStyle/>
          <a:p>
            <a:pPr marL="0" indent="0" algn="ctr">
              <a:buNone/>
            </a:pPr>
            <a:r>
              <a:rPr lang="en-US" dirty="0" err="1"/>
              <a:t>Članak</a:t>
            </a:r>
            <a:r>
              <a:rPr lang="en-US" dirty="0"/>
              <a:t> 26.</a:t>
            </a:r>
          </a:p>
          <a:p>
            <a:pPr marL="0" indent="0" algn="ctr">
              <a:buNone/>
            </a:pPr>
            <a:endParaRPr lang="en-US" dirty="0"/>
          </a:p>
          <a:p>
            <a:pPr marL="0" indent="0" algn="ctr">
              <a:buNone/>
            </a:pPr>
            <a:r>
              <a:rPr lang="en-US" dirty="0" err="1"/>
              <a:t>Mjerodavno</a:t>
            </a:r>
            <a:r>
              <a:rPr lang="en-US" dirty="0"/>
              <a:t> </a:t>
            </a:r>
            <a:r>
              <a:rPr lang="en-US" dirty="0" err="1"/>
              <a:t>pravo</a:t>
            </a:r>
            <a:r>
              <a:rPr lang="en-US" dirty="0"/>
              <a:t> </a:t>
            </a:r>
            <a:r>
              <a:rPr lang="en-US" dirty="0" err="1"/>
              <a:t>kada</a:t>
            </a:r>
            <a:r>
              <a:rPr lang="en-US" dirty="0"/>
              <a:t> </a:t>
            </a:r>
            <a:r>
              <a:rPr lang="en-US" dirty="0" err="1"/>
              <a:t>stranke</a:t>
            </a:r>
            <a:r>
              <a:rPr lang="en-US" dirty="0"/>
              <a:t> </a:t>
            </a:r>
            <a:r>
              <a:rPr lang="en-US" dirty="0" err="1"/>
              <a:t>nisu</a:t>
            </a:r>
            <a:r>
              <a:rPr lang="en-US" dirty="0"/>
              <a:t> </a:t>
            </a:r>
            <a:r>
              <a:rPr lang="en-US" dirty="0" err="1"/>
              <a:t>izvršile</a:t>
            </a:r>
            <a:r>
              <a:rPr lang="en-US" dirty="0"/>
              <a:t> </a:t>
            </a:r>
            <a:r>
              <a:rPr lang="en-US" dirty="0" err="1"/>
              <a:t>izbor</a:t>
            </a:r>
            <a:endParaRPr lang="en-US" dirty="0"/>
          </a:p>
          <a:p>
            <a:pPr marL="0" indent="0">
              <a:buNone/>
            </a:pPr>
            <a:endParaRPr lang="en-US" dirty="0"/>
          </a:p>
          <a:p>
            <a:pPr marL="0" indent="0">
              <a:buNone/>
            </a:pPr>
            <a:r>
              <a:rPr lang="en-US" dirty="0"/>
              <a:t>1.   U </a:t>
            </a:r>
            <a:r>
              <a:rPr lang="en-US" dirty="0" err="1"/>
              <a:t>slučaju</a:t>
            </a:r>
            <a:r>
              <a:rPr lang="en-US" dirty="0"/>
              <a:t> </a:t>
            </a:r>
            <a:r>
              <a:rPr lang="en-US" dirty="0" err="1"/>
              <a:t>nepostojanja</a:t>
            </a:r>
            <a:r>
              <a:rPr lang="en-US" dirty="0"/>
              <a:t> </a:t>
            </a:r>
            <a:r>
              <a:rPr lang="en-US" dirty="0" err="1"/>
              <a:t>sporazuma</a:t>
            </a:r>
            <a:r>
              <a:rPr lang="en-US" dirty="0"/>
              <a:t> o </a:t>
            </a:r>
            <a:r>
              <a:rPr lang="en-US" dirty="0" err="1"/>
              <a:t>izboru</a:t>
            </a:r>
            <a:r>
              <a:rPr lang="en-US" dirty="0"/>
              <a:t> </a:t>
            </a:r>
            <a:r>
              <a:rPr lang="en-US" dirty="0" err="1"/>
              <a:t>prava</a:t>
            </a:r>
            <a:r>
              <a:rPr lang="en-US" dirty="0"/>
              <a:t> </a:t>
            </a:r>
            <a:r>
              <a:rPr lang="en-US" dirty="0" err="1"/>
              <a:t>na</a:t>
            </a:r>
            <a:r>
              <a:rPr lang="en-US" dirty="0"/>
              <a:t> </a:t>
            </a:r>
            <a:r>
              <a:rPr lang="en-US" dirty="0" err="1"/>
              <a:t>temelju</a:t>
            </a:r>
            <a:r>
              <a:rPr lang="en-US" dirty="0"/>
              <a:t> </a:t>
            </a:r>
            <a:r>
              <a:rPr lang="en-US" dirty="0" err="1"/>
              <a:t>članka</a:t>
            </a:r>
            <a:r>
              <a:rPr lang="en-US" dirty="0"/>
              <a:t> 22., </a:t>
            </a:r>
            <a:r>
              <a:rPr lang="en-US" dirty="0" err="1"/>
              <a:t>mjerodavno</a:t>
            </a:r>
            <a:r>
              <a:rPr lang="en-US" dirty="0"/>
              <a:t> </a:t>
            </a:r>
            <a:r>
              <a:rPr lang="en-US" dirty="0" err="1"/>
              <a:t>pravo</a:t>
            </a:r>
            <a:r>
              <a:rPr lang="en-US" dirty="0"/>
              <a:t> </a:t>
            </a:r>
            <a:r>
              <a:rPr lang="en-US" dirty="0" err="1"/>
              <a:t>za</a:t>
            </a:r>
            <a:r>
              <a:rPr lang="en-US" dirty="0"/>
              <a:t> </a:t>
            </a:r>
            <a:r>
              <a:rPr lang="en-US" dirty="0" err="1"/>
              <a:t>imovinskopravni</a:t>
            </a:r>
            <a:r>
              <a:rPr lang="en-US" dirty="0"/>
              <a:t> </a:t>
            </a:r>
            <a:r>
              <a:rPr lang="en-US" dirty="0" err="1"/>
              <a:t>režim</a:t>
            </a:r>
            <a:r>
              <a:rPr lang="en-US" dirty="0"/>
              <a:t> je </a:t>
            </a:r>
            <a:r>
              <a:rPr lang="en-US" dirty="0" err="1"/>
              <a:t>pravo</a:t>
            </a:r>
            <a:r>
              <a:rPr lang="en-US" dirty="0"/>
              <a:t> </a:t>
            </a:r>
            <a:r>
              <a:rPr lang="en-US" dirty="0" err="1"/>
              <a:t>države</a:t>
            </a:r>
            <a:r>
              <a:rPr lang="en-US" dirty="0"/>
              <a:t>:</a:t>
            </a:r>
          </a:p>
          <a:p>
            <a:pPr marL="0" indent="0">
              <a:buNone/>
            </a:pPr>
            <a:endParaRPr lang="en-US" dirty="0"/>
          </a:p>
          <a:p>
            <a:pPr marL="0" indent="0">
              <a:buNone/>
            </a:pPr>
            <a:r>
              <a:rPr lang="en-US" dirty="0"/>
              <a:t>(</a:t>
            </a:r>
            <a:r>
              <a:rPr lang="en-US" dirty="0" smtClean="0"/>
              <a:t>a)</a:t>
            </a:r>
            <a:r>
              <a:rPr lang="en-US" dirty="0" err="1" smtClean="0"/>
              <a:t>prvog</a:t>
            </a:r>
            <a:r>
              <a:rPr lang="en-US" dirty="0" smtClean="0"/>
              <a:t> </a:t>
            </a:r>
            <a:r>
              <a:rPr lang="en-US" dirty="0" err="1"/>
              <a:t>zajedničkog</a:t>
            </a:r>
            <a:r>
              <a:rPr lang="en-US" dirty="0"/>
              <a:t> </a:t>
            </a:r>
            <a:r>
              <a:rPr lang="en-US" dirty="0" err="1"/>
              <a:t>uobičajenog</a:t>
            </a:r>
            <a:r>
              <a:rPr lang="en-US" dirty="0"/>
              <a:t> </a:t>
            </a:r>
            <a:r>
              <a:rPr lang="en-US" dirty="0" err="1"/>
              <a:t>boravišta</a:t>
            </a:r>
            <a:r>
              <a:rPr lang="en-US" dirty="0"/>
              <a:t> </a:t>
            </a:r>
            <a:r>
              <a:rPr lang="en-US" dirty="0" err="1"/>
              <a:t>bračnih</a:t>
            </a:r>
            <a:r>
              <a:rPr lang="en-US" dirty="0"/>
              <a:t> </a:t>
            </a:r>
            <a:r>
              <a:rPr lang="en-US" dirty="0" err="1"/>
              <a:t>drugova</a:t>
            </a:r>
            <a:r>
              <a:rPr lang="en-US" dirty="0"/>
              <a:t> </a:t>
            </a:r>
            <a:r>
              <a:rPr lang="en-US" dirty="0" err="1"/>
              <a:t>nakon</a:t>
            </a:r>
            <a:r>
              <a:rPr lang="en-US" dirty="0"/>
              <a:t> </a:t>
            </a:r>
            <a:r>
              <a:rPr lang="en-US" dirty="0" err="1"/>
              <a:t>sklapanja</a:t>
            </a:r>
            <a:r>
              <a:rPr lang="en-US" dirty="0"/>
              <a:t> </a:t>
            </a:r>
            <a:r>
              <a:rPr lang="en-US" dirty="0" err="1"/>
              <a:t>braka</a:t>
            </a:r>
            <a:r>
              <a:rPr lang="en-US" dirty="0"/>
              <a:t> </a:t>
            </a:r>
            <a:r>
              <a:rPr lang="en-US" dirty="0" err="1"/>
              <a:t>ili</a:t>
            </a:r>
            <a:r>
              <a:rPr lang="en-US" dirty="0"/>
              <a:t>, u </a:t>
            </a:r>
            <a:r>
              <a:rPr lang="en-US" dirty="0" err="1"/>
              <a:t>suprotnome</a:t>
            </a:r>
            <a:r>
              <a:rPr lang="en-US" dirty="0"/>
              <a:t>;</a:t>
            </a:r>
          </a:p>
          <a:p>
            <a:pPr marL="0" indent="0">
              <a:buNone/>
            </a:pPr>
            <a:endParaRPr lang="en-US" dirty="0"/>
          </a:p>
          <a:p>
            <a:pPr marL="0" indent="0">
              <a:buNone/>
            </a:pPr>
            <a:r>
              <a:rPr lang="en-US" dirty="0"/>
              <a:t>(</a:t>
            </a:r>
            <a:r>
              <a:rPr lang="en-US" dirty="0" smtClean="0"/>
              <a:t>b)</a:t>
            </a:r>
            <a:r>
              <a:rPr lang="en-US" dirty="0" err="1" smtClean="0"/>
              <a:t>zajedničkog</a:t>
            </a:r>
            <a:r>
              <a:rPr lang="en-US" dirty="0" smtClean="0"/>
              <a:t> </a:t>
            </a:r>
            <a:r>
              <a:rPr lang="en-US" dirty="0" err="1"/>
              <a:t>državljanstva</a:t>
            </a:r>
            <a:r>
              <a:rPr lang="en-US" dirty="0"/>
              <a:t> </a:t>
            </a:r>
            <a:r>
              <a:rPr lang="en-US" dirty="0" err="1"/>
              <a:t>bračnih</a:t>
            </a:r>
            <a:r>
              <a:rPr lang="en-US" dirty="0"/>
              <a:t> </a:t>
            </a:r>
            <a:r>
              <a:rPr lang="en-US" dirty="0" err="1"/>
              <a:t>drugova</a:t>
            </a:r>
            <a:r>
              <a:rPr lang="en-US" dirty="0"/>
              <a:t> u </a:t>
            </a:r>
            <a:r>
              <a:rPr lang="en-US" dirty="0" err="1"/>
              <a:t>trenutku</a:t>
            </a:r>
            <a:r>
              <a:rPr lang="en-US" dirty="0"/>
              <a:t> </a:t>
            </a:r>
            <a:r>
              <a:rPr lang="en-US" dirty="0" err="1"/>
              <a:t>sklapanja</a:t>
            </a:r>
            <a:r>
              <a:rPr lang="en-US" dirty="0"/>
              <a:t> </a:t>
            </a:r>
            <a:r>
              <a:rPr lang="en-US" dirty="0" err="1"/>
              <a:t>braka</a:t>
            </a:r>
            <a:r>
              <a:rPr lang="en-US" dirty="0"/>
              <a:t> </a:t>
            </a:r>
            <a:r>
              <a:rPr lang="en-US" dirty="0" err="1"/>
              <a:t>ili</a:t>
            </a:r>
            <a:r>
              <a:rPr lang="en-US" dirty="0"/>
              <a:t>, u </a:t>
            </a:r>
            <a:r>
              <a:rPr lang="en-US" dirty="0" err="1"/>
              <a:t>suprotnome</a:t>
            </a:r>
            <a:r>
              <a:rPr lang="en-US" dirty="0"/>
              <a:t>;</a:t>
            </a:r>
          </a:p>
          <a:p>
            <a:pPr marL="0" indent="0">
              <a:buNone/>
            </a:pPr>
            <a:endParaRPr lang="en-US" dirty="0"/>
          </a:p>
          <a:p>
            <a:pPr marL="0" indent="0">
              <a:buNone/>
            </a:pPr>
            <a:r>
              <a:rPr lang="en-US" dirty="0"/>
              <a:t>(</a:t>
            </a:r>
            <a:r>
              <a:rPr lang="en-US" dirty="0" smtClean="0"/>
              <a:t>c)s </a:t>
            </a:r>
            <a:r>
              <a:rPr lang="en-US" dirty="0" err="1"/>
              <a:t>kojim</a:t>
            </a:r>
            <a:r>
              <a:rPr lang="en-US" dirty="0"/>
              <a:t> </a:t>
            </a:r>
            <a:r>
              <a:rPr lang="en-US" dirty="0" err="1"/>
              <a:t>su</a:t>
            </a:r>
            <a:r>
              <a:rPr lang="en-US" dirty="0"/>
              <a:t> </a:t>
            </a:r>
            <a:r>
              <a:rPr lang="en-US" dirty="0" err="1"/>
              <a:t>bračni</a:t>
            </a:r>
            <a:r>
              <a:rPr lang="en-US" dirty="0"/>
              <a:t> </a:t>
            </a:r>
            <a:r>
              <a:rPr lang="en-US" dirty="0" err="1"/>
              <a:t>drugovi</a:t>
            </a:r>
            <a:r>
              <a:rPr lang="en-US" dirty="0"/>
              <a:t> </a:t>
            </a:r>
            <a:r>
              <a:rPr lang="en-US" dirty="0" err="1"/>
              <a:t>zajedno</a:t>
            </a:r>
            <a:r>
              <a:rPr lang="en-US" dirty="0"/>
              <a:t> </a:t>
            </a:r>
            <a:r>
              <a:rPr lang="en-US" dirty="0" err="1"/>
              <a:t>najbliže</a:t>
            </a:r>
            <a:r>
              <a:rPr lang="en-US" dirty="0"/>
              <a:t> </a:t>
            </a:r>
            <a:r>
              <a:rPr lang="en-US" dirty="0" err="1"/>
              <a:t>povezani</a:t>
            </a:r>
            <a:r>
              <a:rPr lang="en-US" dirty="0"/>
              <a:t> u </a:t>
            </a:r>
            <a:r>
              <a:rPr lang="en-US" dirty="0" err="1"/>
              <a:t>trenutku</a:t>
            </a:r>
            <a:r>
              <a:rPr lang="en-US" dirty="0"/>
              <a:t> </a:t>
            </a:r>
            <a:r>
              <a:rPr lang="en-US" dirty="0" err="1"/>
              <a:t>sklapanja</a:t>
            </a:r>
            <a:r>
              <a:rPr lang="en-US" dirty="0"/>
              <a:t> </a:t>
            </a:r>
            <a:r>
              <a:rPr lang="en-US" dirty="0" err="1"/>
              <a:t>braka</a:t>
            </a:r>
            <a:r>
              <a:rPr lang="en-US" dirty="0"/>
              <a:t>, </a:t>
            </a:r>
            <a:r>
              <a:rPr lang="en-US" dirty="0" err="1"/>
              <a:t>uzimajući</a:t>
            </a:r>
            <a:r>
              <a:rPr lang="en-US" dirty="0"/>
              <a:t> u </a:t>
            </a:r>
            <a:r>
              <a:rPr lang="en-US" dirty="0" err="1"/>
              <a:t>obzir</a:t>
            </a:r>
            <a:r>
              <a:rPr lang="en-US" dirty="0"/>
              <a:t> </a:t>
            </a:r>
            <a:r>
              <a:rPr lang="en-US" dirty="0" err="1"/>
              <a:t>sve</a:t>
            </a:r>
            <a:r>
              <a:rPr lang="en-US" dirty="0"/>
              <a:t> </a:t>
            </a:r>
            <a:r>
              <a:rPr lang="en-US" dirty="0" err="1"/>
              <a:t>okolnosti</a:t>
            </a:r>
            <a:r>
              <a:rPr lang="en-US" dirty="0"/>
              <a:t>.</a:t>
            </a:r>
          </a:p>
          <a:p>
            <a:pPr marL="0" indent="0">
              <a:buNone/>
            </a:pPr>
            <a:endParaRPr lang="en-US" dirty="0"/>
          </a:p>
          <a:p>
            <a:pPr marL="0" indent="0">
              <a:buNone/>
            </a:pPr>
            <a:r>
              <a:rPr lang="en-US" dirty="0"/>
              <a:t>2.   </a:t>
            </a:r>
            <a:r>
              <a:rPr lang="en-US" dirty="0" err="1"/>
              <a:t>Ako</a:t>
            </a:r>
            <a:r>
              <a:rPr lang="en-US" dirty="0"/>
              <a:t> </a:t>
            </a:r>
            <a:r>
              <a:rPr lang="en-US" dirty="0" err="1"/>
              <a:t>bračni</a:t>
            </a:r>
            <a:r>
              <a:rPr lang="en-US" dirty="0"/>
              <a:t> </a:t>
            </a:r>
            <a:r>
              <a:rPr lang="en-US" dirty="0" err="1"/>
              <a:t>drugovi</a:t>
            </a:r>
            <a:r>
              <a:rPr lang="en-US" dirty="0"/>
              <a:t> </a:t>
            </a:r>
            <a:r>
              <a:rPr lang="en-US" dirty="0" err="1"/>
              <a:t>imaju</a:t>
            </a:r>
            <a:r>
              <a:rPr lang="en-US" dirty="0"/>
              <a:t> </a:t>
            </a:r>
            <a:r>
              <a:rPr lang="en-US" dirty="0" err="1"/>
              <a:t>više</a:t>
            </a:r>
            <a:r>
              <a:rPr lang="en-US" dirty="0"/>
              <a:t> od </a:t>
            </a:r>
            <a:r>
              <a:rPr lang="en-US" dirty="0" err="1"/>
              <a:t>jednog</a:t>
            </a:r>
            <a:r>
              <a:rPr lang="en-US" dirty="0"/>
              <a:t> </a:t>
            </a:r>
            <a:r>
              <a:rPr lang="en-US" dirty="0" err="1"/>
              <a:t>zajedničkog</a:t>
            </a:r>
            <a:r>
              <a:rPr lang="en-US" dirty="0"/>
              <a:t> </a:t>
            </a:r>
            <a:r>
              <a:rPr lang="en-US" dirty="0" err="1"/>
              <a:t>državljanstva</a:t>
            </a:r>
            <a:r>
              <a:rPr lang="en-US" dirty="0"/>
              <a:t> u </a:t>
            </a:r>
            <a:r>
              <a:rPr lang="en-US" dirty="0" err="1"/>
              <a:t>trenutku</a:t>
            </a:r>
            <a:r>
              <a:rPr lang="en-US" dirty="0"/>
              <a:t> </a:t>
            </a:r>
            <a:r>
              <a:rPr lang="en-US" dirty="0" err="1"/>
              <a:t>sklapanja</a:t>
            </a:r>
            <a:r>
              <a:rPr lang="en-US" dirty="0"/>
              <a:t> </a:t>
            </a:r>
            <a:r>
              <a:rPr lang="en-US" dirty="0" err="1"/>
              <a:t>braka</a:t>
            </a:r>
            <a:r>
              <a:rPr lang="en-US" dirty="0"/>
              <a:t>, </a:t>
            </a:r>
            <a:r>
              <a:rPr lang="en-US" dirty="0" err="1"/>
              <a:t>primjenjuju</a:t>
            </a:r>
            <a:r>
              <a:rPr lang="en-US" dirty="0"/>
              <a:t> se </a:t>
            </a:r>
            <a:r>
              <a:rPr lang="en-US" dirty="0" err="1"/>
              <a:t>samo</a:t>
            </a:r>
            <a:r>
              <a:rPr lang="en-US" dirty="0"/>
              <a:t> </a:t>
            </a:r>
            <a:r>
              <a:rPr lang="en-US" dirty="0" err="1"/>
              <a:t>točke</a:t>
            </a:r>
            <a:r>
              <a:rPr lang="en-US" dirty="0"/>
              <a:t> (a) </a:t>
            </a:r>
            <a:r>
              <a:rPr lang="en-US" dirty="0" err="1"/>
              <a:t>i</a:t>
            </a:r>
            <a:r>
              <a:rPr lang="en-US" dirty="0"/>
              <a:t> (c) </a:t>
            </a:r>
            <a:r>
              <a:rPr lang="en-US" dirty="0" err="1"/>
              <a:t>iz</a:t>
            </a:r>
            <a:r>
              <a:rPr lang="en-US" dirty="0"/>
              <a:t> </a:t>
            </a:r>
            <a:r>
              <a:rPr lang="en-US" dirty="0" err="1"/>
              <a:t>stavka</a:t>
            </a:r>
            <a:r>
              <a:rPr lang="en-US" dirty="0"/>
              <a:t> 1.</a:t>
            </a:r>
          </a:p>
          <a:p>
            <a:pPr marL="0" indent="0">
              <a:buNone/>
            </a:pPr>
            <a:endParaRPr lang="en-US" dirty="0"/>
          </a:p>
          <a:p>
            <a:pPr marL="0" indent="0">
              <a:buNone/>
            </a:pPr>
            <a:r>
              <a:rPr lang="en-US" dirty="0"/>
              <a:t>3.   </a:t>
            </a:r>
            <a:r>
              <a:rPr lang="en-US" dirty="0" err="1"/>
              <a:t>Iznimno</a:t>
            </a:r>
            <a:r>
              <a:rPr lang="en-US" dirty="0"/>
              <a:t> </a:t>
            </a:r>
            <a:r>
              <a:rPr lang="en-US" dirty="0" err="1"/>
              <a:t>i</a:t>
            </a:r>
            <a:r>
              <a:rPr lang="en-US" dirty="0"/>
              <a:t> </a:t>
            </a:r>
            <a:r>
              <a:rPr lang="en-US" dirty="0" err="1"/>
              <a:t>na</a:t>
            </a:r>
            <a:r>
              <a:rPr lang="en-US" dirty="0"/>
              <a:t> </a:t>
            </a:r>
            <a:r>
              <a:rPr lang="en-US" dirty="0" err="1"/>
              <a:t>zahtjev</a:t>
            </a:r>
            <a:r>
              <a:rPr lang="en-US" dirty="0"/>
              <a:t> </a:t>
            </a:r>
            <a:r>
              <a:rPr lang="en-US" dirty="0" err="1"/>
              <a:t>jednog</a:t>
            </a:r>
            <a:r>
              <a:rPr lang="en-US" dirty="0"/>
              <a:t> </a:t>
            </a:r>
            <a:r>
              <a:rPr lang="en-US" dirty="0" err="1"/>
              <a:t>bračnog</a:t>
            </a:r>
            <a:r>
              <a:rPr lang="en-US" dirty="0"/>
              <a:t> </a:t>
            </a:r>
            <a:r>
              <a:rPr lang="en-US" dirty="0" err="1"/>
              <a:t>druga</a:t>
            </a:r>
            <a:r>
              <a:rPr lang="en-US" dirty="0"/>
              <a:t> </a:t>
            </a:r>
            <a:r>
              <a:rPr lang="en-US" dirty="0" err="1"/>
              <a:t>pravosudno</a:t>
            </a:r>
            <a:r>
              <a:rPr lang="en-US" dirty="0"/>
              <a:t> </a:t>
            </a:r>
            <a:r>
              <a:rPr lang="en-US" dirty="0" err="1"/>
              <a:t>tijelo</a:t>
            </a:r>
            <a:r>
              <a:rPr lang="en-US" dirty="0"/>
              <a:t> </a:t>
            </a:r>
            <a:r>
              <a:rPr lang="en-US" dirty="0" err="1"/>
              <a:t>nadležno</a:t>
            </a:r>
            <a:r>
              <a:rPr lang="en-US" dirty="0"/>
              <a:t> </a:t>
            </a:r>
            <a:r>
              <a:rPr lang="en-US" dirty="0" err="1"/>
              <a:t>za</a:t>
            </a:r>
            <a:r>
              <a:rPr lang="en-US" dirty="0"/>
              <a:t> </a:t>
            </a:r>
            <a:r>
              <a:rPr lang="en-US" dirty="0" err="1"/>
              <a:t>odlučivanje</a:t>
            </a:r>
            <a:r>
              <a:rPr lang="en-US" dirty="0"/>
              <a:t> u </a:t>
            </a:r>
            <a:r>
              <a:rPr lang="en-US" dirty="0" err="1"/>
              <a:t>stvarima</a:t>
            </a:r>
            <a:r>
              <a:rPr lang="en-US" dirty="0"/>
              <a:t> </a:t>
            </a:r>
            <a:r>
              <a:rPr lang="en-US" dirty="0" err="1"/>
              <a:t>bračnoimovinskog</a:t>
            </a:r>
            <a:r>
              <a:rPr lang="en-US" dirty="0"/>
              <a:t> </a:t>
            </a:r>
            <a:r>
              <a:rPr lang="en-US" dirty="0" err="1"/>
              <a:t>režima</a:t>
            </a:r>
            <a:r>
              <a:rPr lang="en-US" dirty="0"/>
              <a:t> </a:t>
            </a:r>
            <a:r>
              <a:rPr lang="en-US" dirty="0" err="1"/>
              <a:t>može</a:t>
            </a:r>
            <a:r>
              <a:rPr lang="en-US" dirty="0"/>
              <a:t> </a:t>
            </a:r>
            <a:r>
              <a:rPr lang="en-US" dirty="0" err="1"/>
              <a:t>odlučiti</a:t>
            </a:r>
            <a:r>
              <a:rPr lang="en-US" dirty="0"/>
              <a:t> da </a:t>
            </a:r>
            <a:r>
              <a:rPr lang="en-US" dirty="0" err="1"/>
              <a:t>bračnoimovinski</a:t>
            </a:r>
            <a:r>
              <a:rPr lang="en-US" dirty="0"/>
              <a:t> </a:t>
            </a:r>
            <a:r>
              <a:rPr lang="en-US" dirty="0" err="1"/>
              <a:t>režim</a:t>
            </a:r>
            <a:r>
              <a:rPr lang="en-US" dirty="0"/>
              <a:t> </a:t>
            </a:r>
            <a:r>
              <a:rPr lang="en-US" dirty="0" err="1"/>
              <a:t>uređuje</a:t>
            </a:r>
            <a:r>
              <a:rPr lang="en-US" dirty="0"/>
              <a:t> </a:t>
            </a:r>
            <a:r>
              <a:rPr lang="en-US" dirty="0" err="1"/>
              <a:t>pravo</a:t>
            </a:r>
            <a:r>
              <a:rPr lang="en-US" dirty="0"/>
              <a:t> </a:t>
            </a:r>
            <a:r>
              <a:rPr lang="en-US" dirty="0" err="1"/>
              <a:t>države</a:t>
            </a:r>
            <a:r>
              <a:rPr lang="en-US" dirty="0"/>
              <a:t> </a:t>
            </a:r>
            <a:r>
              <a:rPr lang="en-US" dirty="0" err="1"/>
              <a:t>koja</a:t>
            </a:r>
            <a:r>
              <a:rPr lang="en-US" dirty="0"/>
              <a:t> </a:t>
            </a:r>
            <a:r>
              <a:rPr lang="en-US" dirty="0" err="1"/>
              <a:t>nije</a:t>
            </a:r>
            <a:r>
              <a:rPr lang="en-US" dirty="0"/>
              <a:t> </a:t>
            </a:r>
            <a:r>
              <a:rPr lang="en-US" dirty="0" err="1"/>
              <a:t>država</a:t>
            </a:r>
            <a:r>
              <a:rPr lang="en-US" dirty="0"/>
              <a:t> </a:t>
            </a:r>
            <a:r>
              <a:rPr lang="en-US" dirty="0" err="1"/>
              <a:t>čije</a:t>
            </a:r>
            <a:r>
              <a:rPr lang="en-US" dirty="0"/>
              <a:t> je </a:t>
            </a:r>
            <a:r>
              <a:rPr lang="en-US" dirty="0" err="1"/>
              <a:t>pravo</a:t>
            </a:r>
            <a:r>
              <a:rPr lang="en-US" dirty="0"/>
              <a:t> </a:t>
            </a:r>
            <a:r>
              <a:rPr lang="en-US" dirty="0" err="1"/>
              <a:t>mjerodavno</a:t>
            </a:r>
            <a:r>
              <a:rPr lang="en-US" dirty="0"/>
              <a:t> </a:t>
            </a:r>
            <a:r>
              <a:rPr lang="en-US" dirty="0" err="1"/>
              <a:t>na</a:t>
            </a:r>
            <a:r>
              <a:rPr lang="en-US" dirty="0"/>
              <a:t> </a:t>
            </a:r>
            <a:r>
              <a:rPr lang="en-US" dirty="0" err="1"/>
              <a:t>temelju</a:t>
            </a:r>
            <a:r>
              <a:rPr lang="en-US" dirty="0"/>
              <a:t> </a:t>
            </a:r>
            <a:r>
              <a:rPr lang="en-US" dirty="0" err="1"/>
              <a:t>stavka</a:t>
            </a:r>
            <a:r>
              <a:rPr lang="en-US" dirty="0"/>
              <a:t> 1. </a:t>
            </a:r>
            <a:r>
              <a:rPr lang="en-US" dirty="0" err="1"/>
              <a:t>točke</a:t>
            </a:r>
            <a:r>
              <a:rPr lang="en-US" dirty="0"/>
              <a:t> (a) </a:t>
            </a:r>
            <a:r>
              <a:rPr lang="en-US" dirty="0" err="1"/>
              <a:t>ako</a:t>
            </a:r>
            <a:r>
              <a:rPr lang="en-US" dirty="0"/>
              <a:t> </a:t>
            </a:r>
            <a:r>
              <a:rPr lang="en-US" dirty="0" err="1"/>
              <a:t>podnositelj</a:t>
            </a:r>
            <a:r>
              <a:rPr lang="en-US" dirty="0"/>
              <a:t> </a:t>
            </a:r>
            <a:r>
              <a:rPr lang="en-US" dirty="0" err="1"/>
              <a:t>zahtjeva</a:t>
            </a:r>
            <a:r>
              <a:rPr lang="en-US" dirty="0"/>
              <a:t> </a:t>
            </a:r>
            <a:r>
              <a:rPr lang="en-US" dirty="0" err="1"/>
              <a:t>dokaže</a:t>
            </a:r>
            <a:r>
              <a:rPr lang="en-US" dirty="0"/>
              <a:t> </a:t>
            </a:r>
            <a:r>
              <a:rPr lang="en-US" dirty="0" err="1"/>
              <a:t>sljedeće</a:t>
            </a:r>
            <a:r>
              <a:rPr lang="en-US" dirty="0"/>
              <a:t>:</a:t>
            </a:r>
          </a:p>
          <a:p>
            <a:pPr marL="0" indent="0">
              <a:buNone/>
            </a:pPr>
            <a:endParaRPr lang="en-US" dirty="0"/>
          </a:p>
          <a:p>
            <a:pPr marL="0" indent="0">
              <a:buNone/>
            </a:pPr>
            <a:r>
              <a:rPr lang="en-US" dirty="0"/>
              <a:t>(</a:t>
            </a:r>
            <a:r>
              <a:rPr lang="en-US" dirty="0" smtClean="0"/>
              <a:t>a)</a:t>
            </a:r>
            <a:r>
              <a:rPr lang="en-US" dirty="0" err="1" smtClean="0"/>
              <a:t>bračni</a:t>
            </a:r>
            <a:r>
              <a:rPr lang="en-US" dirty="0" smtClean="0"/>
              <a:t> </a:t>
            </a:r>
            <a:r>
              <a:rPr lang="en-US" dirty="0" err="1"/>
              <a:t>drugovi</a:t>
            </a:r>
            <a:r>
              <a:rPr lang="en-US" dirty="0"/>
              <a:t> </a:t>
            </a:r>
            <a:r>
              <a:rPr lang="en-US" dirty="0" err="1"/>
              <a:t>imali</a:t>
            </a:r>
            <a:r>
              <a:rPr lang="en-US" dirty="0"/>
              <a:t> </a:t>
            </a:r>
            <a:r>
              <a:rPr lang="en-US" dirty="0" err="1"/>
              <a:t>su</a:t>
            </a:r>
            <a:r>
              <a:rPr lang="en-US" dirty="0"/>
              <a:t> </a:t>
            </a:r>
            <a:r>
              <a:rPr lang="en-US" dirty="0" err="1"/>
              <a:t>posljednje</a:t>
            </a:r>
            <a:r>
              <a:rPr lang="en-US" dirty="0"/>
              <a:t> </a:t>
            </a:r>
            <a:r>
              <a:rPr lang="en-US" dirty="0" err="1"/>
              <a:t>zajedničko</a:t>
            </a:r>
            <a:r>
              <a:rPr lang="en-US" dirty="0"/>
              <a:t> </a:t>
            </a:r>
            <a:r>
              <a:rPr lang="en-US" dirty="0" err="1"/>
              <a:t>uobičajeno</a:t>
            </a:r>
            <a:r>
              <a:rPr lang="en-US" dirty="0"/>
              <a:t> </a:t>
            </a:r>
            <a:r>
              <a:rPr lang="en-US" dirty="0" err="1"/>
              <a:t>boravište</a:t>
            </a:r>
            <a:r>
              <a:rPr lang="en-US" dirty="0"/>
              <a:t> u </a:t>
            </a:r>
            <a:r>
              <a:rPr lang="en-US" dirty="0" err="1"/>
              <a:t>toj</a:t>
            </a:r>
            <a:r>
              <a:rPr lang="en-US" dirty="0"/>
              <a:t> </a:t>
            </a:r>
            <a:r>
              <a:rPr lang="en-US" dirty="0" err="1"/>
              <a:t>drugoj</a:t>
            </a:r>
            <a:r>
              <a:rPr lang="en-US" dirty="0"/>
              <a:t> </a:t>
            </a:r>
            <a:r>
              <a:rPr lang="en-US" dirty="0" err="1"/>
              <a:t>državi</a:t>
            </a:r>
            <a:r>
              <a:rPr lang="en-US" dirty="0"/>
              <a:t> </a:t>
            </a:r>
            <a:r>
              <a:rPr lang="en-US" dirty="0" err="1"/>
              <a:t>tijekom</a:t>
            </a:r>
            <a:r>
              <a:rPr lang="en-US" dirty="0"/>
              <a:t> </a:t>
            </a:r>
            <a:r>
              <a:rPr lang="en-US" dirty="0" err="1"/>
              <a:t>znatno</a:t>
            </a:r>
            <a:r>
              <a:rPr lang="en-US" dirty="0"/>
              <a:t> </a:t>
            </a:r>
            <a:r>
              <a:rPr lang="en-US" dirty="0" err="1"/>
              <a:t>duljeg</a:t>
            </a:r>
            <a:r>
              <a:rPr lang="en-US" dirty="0"/>
              <a:t> </a:t>
            </a:r>
            <a:r>
              <a:rPr lang="en-US" dirty="0" err="1"/>
              <a:t>razdoblja</a:t>
            </a:r>
            <a:r>
              <a:rPr lang="en-US" dirty="0"/>
              <a:t> </a:t>
            </a:r>
            <a:r>
              <a:rPr lang="en-US" dirty="0" err="1"/>
              <a:t>nego</a:t>
            </a:r>
            <a:r>
              <a:rPr lang="en-US" dirty="0"/>
              <a:t> u </a:t>
            </a:r>
            <a:r>
              <a:rPr lang="en-US" dirty="0" err="1"/>
              <a:t>državi</a:t>
            </a:r>
            <a:r>
              <a:rPr lang="en-US" dirty="0"/>
              <a:t> </a:t>
            </a:r>
            <a:r>
              <a:rPr lang="en-US" dirty="0" err="1"/>
              <a:t>određenoj</a:t>
            </a:r>
            <a:r>
              <a:rPr lang="en-US" dirty="0"/>
              <a:t> </a:t>
            </a:r>
            <a:r>
              <a:rPr lang="en-US" dirty="0" err="1"/>
              <a:t>na</a:t>
            </a:r>
            <a:r>
              <a:rPr lang="en-US" dirty="0"/>
              <a:t> </a:t>
            </a:r>
            <a:r>
              <a:rPr lang="en-US" dirty="0" err="1"/>
              <a:t>temelju</a:t>
            </a:r>
            <a:r>
              <a:rPr lang="en-US" dirty="0"/>
              <a:t> </a:t>
            </a:r>
            <a:r>
              <a:rPr lang="en-US" dirty="0" err="1"/>
              <a:t>stavka</a:t>
            </a:r>
            <a:r>
              <a:rPr lang="en-US" dirty="0"/>
              <a:t> 1. </a:t>
            </a:r>
            <a:r>
              <a:rPr lang="en-US" dirty="0" err="1"/>
              <a:t>točke</a:t>
            </a:r>
            <a:r>
              <a:rPr lang="en-US" dirty="0"/>
              <a:t> (a) </a:t>
            </a:r>
            <a:r>
              <a:rPr lang="en-US" dirty="0" err="1"/>
              <a:t>i</a:t>
            </a:r>
            <a:endParaRPr lang="en-US" dirty="0"/>
          </a:p>
          <a:p>
            <a:pPr marL="0" indent="0">
              <a:buNone/>
            </a:pPr>
            <a:endParaRPr lang="en-US" dirty="0"/>
          </a:p>
          <a:p>
            <a:pPr marL="0" indent="0">
              <a:buNone/>
            </a:pPr>
            <a:r>
              <a:rPr lang="en-US" dirty="0"/>
              <a:t>(</a:t>
            </a:r>
            <a:r>
              <a:rPr lang="en-US" dirty="0" smtClean="0"/>
              <a:t>b)</a:t>
            </a:r>
            <a:r>
              <a:rPr lang="en-US" dirty="0" err="1" smtClean="0"/>
              <a:t>oba</a:t>
            </a:r>
            <a:r>
              <a:rPr lang="en-US" dirty="0" smtClean="0"/>
              <a:t> </a:t>
            </a:r>
            <a:r>
              <a:rPr lang="en-US" dirty="0" err="1"/>
              <a:t>su</a:t>
            </a:r>
            <a:r>
              <a:rPr lang="en-US" dirty="0"/>
              <a:t> se </a:t>
            </a:r>
            <a:r>
              <a:rPr lang="en-US" dirty="0" err="1"/>
              <a:t>bračna</a:t>
            </a:r>
            <a:r>
              <a:rPr lang="en-US" dirty="0"/>
              <a:t> </a:t>
            </a:r>
            <a:r>
              <a:rPr lang="en-US" dirty="0" err="1"/>
              <a:t>druga</a:t>
            </a:r>
            <a:r>
              <a:rPr lang="en-US" dirty="0"/>
              <a:t> </a:t>
            </a:r>
            <a:r>
              <a:rPr lang="en-US" dirty="0" err="1"/>
              <a:t>oslanjala</a:t>
            </a:r>
            <a:r>
              <a:rPr lang="en-US" dirty="0"/>
              <a:t> </a:t>
            </a:r>
            <a:r>
              <a:rPr lang="en-US" dirty="0" err="1"/>
              <a:t>na</a:t>
            </a:r>
            <a:r>
              <a:rPr lang="en-US" dirty="0"/>
              <a:t> </a:t>
            </a:r>
            <a:r>
              <a:rPr lang="en-US" dirty="0" err="1"/>
              <a:t>pravo</a:t>
            </a:r>
            <a:r>
              <a:rPr lang="en-US" dirty="0"/>
              <a:t> </a:t>
            </a:r>
            <a:r>
              <a:rPr lang="en-US" dirty="0" err="1"/>
              <a:t>te</a:t>
            </a:r>
            <a:r>
              <a:rPr lang="en-US" dirty="0"/>
              <a:t> </a:t>
            </a:r>
            <a:r>
              <a:rPr lang="en-US" dirty="0" err="1"/>
              <a:t>druge</a:t>
            </a:r>
            <a:r>
              <a:rPr lang="en-US" dirty="0"/>
              <a:t> </a:t>
            </a:r>
            <a:r>
              <a:rPr lang="en-US" dirty="0" err="1"/>
              <a:t>države</a:t>
            </a:r>
            <a:r>
              <a:rPr lang="en-US" dirty="0"/>
              <a:t> u </a:t>
            </a:r>
            <a:r>
              <a:rPr lang="en-US" dirty="0" err="1"/>
              <a:t>uređivanju</a:t>
            </a:r>
            <a:r>
              <a:rPr lang="en-US" dirty="0"/>
              <a:t> </a:t>
            </a:r>
            <a:r>
              <a:rPr lang="en-US" dirty="0" err="1"/>
              <a:t>ili</a:t>
            </a:r>
            <a:r>
              <a:rPr lang="en-US" dirty="0"/>
              <a:t> </a:t>
            </a:r>
            <a:r>
              <a:rPr lang="en-US" dirty="0" err="1"/>
              <a:t>planiranju</a:t>
            </a:r>
            <a:r>
              <a:rPr lang="en-US" dirty="0"/>
              <a:t> </a:t>
            </a:r>
            <a:r>
              <a:rPr lang="en-US" dirty="0" err="1"/>
              <a:t>svojih</a:t>
            </a:r>
            <a:r>
              <a:rPr lang="en-US" dirty="0"/>
              <a:t> </a:t>
            </a:r>
            <a:r>
              <a:rPr lang="en-US" dirty="0" err="1"/>
              <a:t>imovinskih</a:t>
            </a:r>
            <a:r>
              <a:rPr lang="en-US" dirty="0"/>
              <a:t> </a:t>
            </a:r>
            <a:r>
              <a:rPr lang="en-US" dirty="0" err="1"/>
              <a:t>odnosa</a:t>
            </a:r>
            <a:r>
              <a:rPr lang="en-US" dirty="0"/>
              <a:t>.</a:t>
            </a:r>
          </a:p>
          <a:p>
            <a:pPr marL="0" indent="0">
              <a:buNone/>
            </a:pPr>
            <a:endParaRPr lang="en-US" dirty="0"/>
          </a:p>
          <a:p>
            <a:pPr marL="0" indent="0">
              <a:buNone/>
            </a:pPr>
            <a:r>
              <a:rPr lang="en-US" dirty="0" err="1"/>
              <a:t>Pravo</a:t>
            </a:r>
            <a:r>
              <a:rPr lang="en-US" dirty="0"/>
              <a:t> </a:t>
            </a:r>
            <a:r>
              <a:rPr lang="en-US" dirty="0" err="1"/>
              <a:t>te</a:t>
            </a:r>
            <a:r>
              <a:rPr lang="en-US" dirty="0"/>
              <a:t> </a:t>
            </a:r>
            <a:r>
              <a:rPr lang="en-US" dirty="0" err="1"/>
              <a:t>druge</a:t>
            </a:r>
            <a:r>
              <a:rPr lang="en-US" dirty="0"/>
              <a:t> </a:t>
            </a:r>
            <a:r>
              <a:rPr lang="en-US" dirty="0" err="1"/>
              <a:t>države</a:t>
            </a:r>
            <a:r>
              <a:rPr lang="en-US" dirty="0"/>
              <a:t> </a:t>
            </a:r>
            <a:r>
              <a:rPr lang="en-US" dirty="0" err="1"/>
              <a:t>primjenjuje</a:t>
            </a:r>
            <a:r>
              <a:rPr lang="en-US" dirty="0"/>
              <a:t> se od </a:t>
            </a:r>
            <a:r>
              <a:rPr lang="en-US" dirty="0" err="1"/>
              <a:t>sklapanja</a:t>
            </a:r>
            <a:r>
              <a:rPr lang="en-US" dirty="0"/>
              <a:t> </a:t>
            </a:r>
            <a:r>
              <a:rPr lang="en-US" dirty="0" err="1"/>
              <a:t>braka</a:t>
            </a:r>
            <a:r>
              <a:rPr lang="en-US" dirty="0"/>
              <a:t>, </a:t>
            </a:r>
            <a:r>
              <a:rPr lang="en-US" dirty="0" err="1"/>
              <a:t>osim</a:t>
            </a:r>
            <a:r>
              <a:rPr lang="en-US" dirty="0"/>
              <a:t> </a:t>
            </a:r>
            <a:r>
              <a:rPr lang="en-US" dirty="0" err="1"/>
              <a:t>ako</a:t>
            </a:r>
            <a:r>
              <a:rPr lang="en-US" dirty="0"/>
              <a:t> se tome </a:t>
            </a:r>
            <a:r>
              <a:rPr lang="en-US" dirty="0" err="1"/>
              <a:t>usprotivi</a:t>
            </a:r>
            <a:r>
              <a:rPr lang="en-US" dirty="0"/>
              <a:t> </a:t>
            </a:r>
            <a:r>
              <a:rPr lang="en-US" dirty="0" err="1"/>
              <a:t>jedan</a:t>
            </a:r>
            <a:r>
              <a:rPr lang="en-US" dirty="0"/>
              <a:t> </a:t>
            </a:r>
            <a:r>
              <a:rPr lang="en-US" dirty="0" err="1"/>
              <a:t>bračni</a:t>
            </a:r>
            <a:r>
              <a:rPr lang="en-US" dirty="0"/>
              <a:t> drug. U </a:t>
            </a:r>
            <a:r>
              <a:rPr lang="en-US" dirty="0" err="1"/>
              <a:t>potonjem</a:t>
            </a:r>
            <a:r>
              <a:rPr lang="en-US" dirty="0"/>
              <a:t> </a:t>
            </a:r>
            <a:r>
              <a:rPr lang="en-US" dirty="0" err="1"/>
              <a:t>slučaju</a:t>
            </a:r>
            <a:r>
              <a:rPr lang="en-US" dirty="0"/>
              <a:t> </a:t>
            </a:r>
            <a:r>
              <a:rPr lang="en-US" dirty="0" err="1"/>
              <a:t>pravo</a:t>
            </a:r>
            <a:r>
              <a:rPr lang="en-US" dirty="0"/>
              <a:t> </a:t>
            </a:r>
            <a:r>
              <a:rPr lang="en-US" dirty="0" err="1"/>
              <a:t>te</a:t>
            </a:r>
            <a:r>
              <a:rPr lang="en-US" dirty="0"/>
              <a:t> </a:t>
            </a:r>
            <a:r>
              <a:rPr lang="en-US" dirty="0" err="1"/>
              <a:t>druge</a:t>
            </a:r>
            <a:r>
              <a:rPr lang="en-US" dirty="0"/>
              <a:t> </a:t>
            </a:r>
            <a:r>
              <a:rPr lang="en-US" dirty="0" err="1"/>
              <a:t>države</a:t>
            </a:r>
            <a:r>
              <a:rPr lang="en-US" dirty="0"/>
              <a:t> </a:t>
            </a:r>
            <a:r>
              <a:rPr lang="en-US" dirty="0" err="1"/>
              <a:t>proizvodi</a:t>
            </a:r>
            <a:r>
              <a:rPr lang="en-US" dirty="0"/>
              <a:t> </a:t>
            </a:r>
            <a:r>
              <a:rPr lang="en-US" dirty="0" err="1"/>
              <a:t>učinke</a:t>
            </a:r>
            <a:r>
              <a:rPr lang="en-US" dirty="0"/>
              <a:t> od </a:t>
            </a:r>
            <a:r>
              <a:rPr lang="en-US" dirty="0" err="1"/>
              <a:t>uspostave</a:t>
            </a:r>
            <a:r>
              <a:rPr lang="en-US" dirty="0"/>
              <a:t> </a:t>
            </a:r>
            <a:r>
              <a:rPr lang="en-US" dirty="0" err="1"/>
              <a:t>posljednjeg</a:t>
            </a:r>
            <a:r>
              <a:rPr lang="en-US" dirty="0"/>
              <a:t> </a:t>
            </a:r>
            <a:r>
              <a:rPr lang="en-US" dirty="0" err="1"/>
              <a:t>zajedničkog</a:t>
            </a:r>
            <a:r>
              <a:rPr lang="en-US" dirty="0"/>
              <a:t> </a:t>
            </a:r>
            <a:r>
              <a:rPr lang="en-US" dirty="0" err="1"/>
              <a:t>uobičajenog</a:t>
            </a:r>
            <a:r>
              <a:rPr lang="en-US" dirty="0"/>
              <a:t> </a:t>
            </a:r>
            <a:r>
              <a:rPr lang="en-US" dirty="0" err="1"/>
              <a:t>boravišta</a:t>
            </a:r>
            <a:r>
              <a:rPr lang="en-US" dirty="0"/>
              <a:t> u </a:t>
            </a:r>
            <a:r>
              <a:rPr lang="en-US" dirty="0" err="1"/>
              <a:t>toj</a:t>
            </a:r>
            <a:r>
              <a:rPr lang="en-US" dirty="0"/>
              <a:t> </a:t>
            </a:r>
            <a:r>
              <a:rPr lang="en-US" dirty="0" err="1"/>
              <a:t>drugoj</a:t>
            </a:r>
            <a:r>
              <a:rPr lang="en-US" dirty="0"/>
              <a:t> </a:t>
            </a:r>
            <a:r>
              <a:rPr lang="en-US" dirty="0" err="1"/>
              <a:t>državi</a:t>
            </a:r>
            <a:r>
              <a:rPr lang="en-US" dirty="0"/>
              <a:t>.</a:t>
            </a:r>
          </a:p>
          <a:p>
            <a:pPr marL="0" indent="0">
              <a:buNone/>
            </a:pPr>
            <a:endParaRPr lang="en-US" dirty="0"/>
          </a:p>
          <a:p>
            <a:pPr marL="0" indent="0">
              <a:buNone/>
            </a:pPr>
            <a:r>
              <a:rPr lang="en-US" dirty="0" err="1"/>
              <a:t>Primjena</a:t>
            </a:r>
            <a:r>
              <a:rPr lang="en-US" dirty="0"/>
              <a:t> </a:t>
            </a:r>
            <a:r>
              <a:rPr lang="en-US" dirty="0" err="1"/>
              <a:t>prava</a:t>
            </a:r>
            <a:r>
              <a:rPr lang="en-US" dirty="0"/>
              <a:t> </a:t>
            </a:r>
            <a:r>
              <a:rPr lang="en-US" dirty="0" err="1"/>
              <a:t>te</a:t>
            </a:r>
            <a:r>
              <a:rPr lang="en-US" dirty="0"/>
              <a:t> </a:t>
            </a:r>
            <a:r>
              <a:rPr lang="en-US" dirty="0" err="1"/>
              <a:t>druge</a:t>
            </a:r>
            <a:r>
              <a:rPr lang="en-US" dirty="0"/>
              <a:t> </a:t>
            </a:r>
            <a:r>
              <a:rPr lang="en-US" dirty="0" err="1"/>
              <a:t>države</a:t>
            </a:r>
            <a:r>
              <a:rPr lang="en-US" dirty="0"/>
              <a:t> ne </a:t>
            </a:r>
            <a:r>
              <a:rPr lang="en-US" dirty="0" err="1"/>
              <a:t>smije</a:t>
            </a:r>
            <a:r>
              <a:rPr lang="en-US" dirty="0"/>
              <a:t> </a:t>
            </a:r>
            <a:r>
              <a:rPr lang="en-US" dirty="0" err="1"/>
              <a:t>imati</a:t>
            </a:r>
            <a:r>
              <a:rPr lang="en-US" dirty="0"/>
              <a:t> </a:t>
            </a:r>
            <a:r>
              <a:rPr lang="en-US" dirty="0" err="1"/>
              <a:t>štetan</a:t>
            </a:r>
            <a:r>
              <a:rPr lang="en-US" dirty="0"/>
              <a:t> </a:t>
            </a:r>
            <a:r>
              <a:rPr lang="en-US" dirty="0" err="1"/>
              <a:t>učinak</a:t>
            </a:r>
            <a:r>
              <a:rPr lang="en-US" dirty="0"/>
              <a:t> </a:t>
            </a:r>
            <a:r>
              <a:rPr lang="en-US" dirty="0" err="1"/>
              <a:t>na</a:t>
            </a:r>
            <a:r>
              <a:rPr lang="en-US" dirty="0"/>
              <a:t> </a:t>
            </a:r>
            <a:r>
              <a:rPr lang="en-US" dirty="0" err="1"/>
              <a:t>prava</a:t>
            </a:r>
            <a:r>
              <a:rPr lang="en-US" dirty="0"/>
              <a:t> </a:t>
            </a:r>
            <a:r>
              <a:rPr lang="en-US" dirty="0" err="1"/>
              <a:t>trećih</a:t>
            </a:r>
            <a:r>
              <a:rPr lang="en-US" dirty="0"/>
              <a:t> </a:t>
            </a:r>
            <a:r>
              <a:rPr lang="en-US" dirty="0" err="1"/>
              <a:t>strana</a:t>
            </a:r>
            <a:r>
              <a:rPr lang="en-US" dirty="0"/>
              <a:t> </a:t>
            </a:r>
            <a:r>
              <a:rPr lang="en-US" dirty="0" err="1"/>
              <a:t>koja</a:t>
            </a:r>
            <a:r>
              <a:rPr lang="en-US" dirty="0"/>
              <a:t> </a:t>
            </a:r>
            <a:r>
              <a:rPr lang="en-US" dirty="0" err="1"/>
              <a:t>proizlaze</a:t>
            </a:r>
            <a:r>
              <a:rPr lang="en-US" dirty="0"/>
              <a:t> </a:t>
            </a:r>
            <a:r>
              <a:rPr lang="en-US" dirty="0" err="1"/>
              <a:t>iz</a:t>
            </a:r>
            <a:r>
              <a:rPr lang="en-US" dirty="0"/>
              <a:t> </a:t>
            </a:r>
            <a:r>
              <a:rPr lang="en-US" dirty="0" err="1"/>
              <a:t>prava</a:t>
            </a:r>
            <a:r>
              <a:rPr lang="en-US" dirty="0"/>
              <a:t> </a:t>
            </a:r>
            <a:r>
              <a:rPr lang="en-US" dirty="0" err="1"/>
              <a:t>mjerodavnog</a:t>
            </a:r>
            <a:r>
              <a:rPr lang="en-US" dirty="0"/>
              <a:t> </a:t>
            </a:r>
            <a:r>
              <a:rPr lang="en-US" dirty="0" err="1"/>
              <a:t>na</a:t>
            </a:r>
            <a:r>
              <a:rPr lang="en-US" dirty="0"/>
              <a:t> </a:t>
            </a:r>
            <a:r>
              <a:rPr lang="en-US" dirty="0" err="1"/>
              <a:t>temelju</a:t>
            </a:r>
            <a:r>
              <a:rPr lang="en-US" dirty="0"/>
              <a:t> </a:t>
            </a:r>
            <a:r>
              <a:rPr lang="en-US" dirty="0" err="1"/>
              <a:t>stavka</a:t>
            </a:r>
            <a:r>
              <a:rPr lang="en-US" dirty="0"/>
              <a:t> 1. </a:t>
            </a:r>
            <a:r>
              <a:rPr lang="en-US" dirty="0" err="1"/>
              <a:t>točke</a:t>
            </a:r>
            <a:r>
              <a:rPr lang="en-US" dirty="0"/>
              <a:t> (a).</a:t>
            </a:r>
          </a:p>
          <a:p>
            <a:pPr marL="0" indent="0">
              <a:buNone/>
            </a:pPr>
            <a:endParaRPr lang="en-US" dirty="0"/>
          </a:p>
          <a:p>
            <a:pPr marL="0" indent="0">
              <a:buNone/>
            </a:pPr>
            <a:r>
              <a:rPr lang="en-US" dirty="0" err="1"/>
              <a:t>Ovaj</a:t>
            </a:r>
            <a:r>
              <a:rPr lang="en-US" dirty="0"/>
              <a:t> </a:t>
            </a:r>
            <a:r>
              <a:rPr lang="en-US" dirty="0" err="1"/>
              <a:t>stavak</a:t>
            </a:r>
            <a:r>
              <a:rPr lang="en-US" dirty="0"/>
              <a:t> ne </a:t>
            </a:r>
            <a:r>
              <a:rPr lang="en-US" dirty="0" err="1"/>
              <a:t>primjenjuje</a:t>
            </a:r>
            <a:r>
              <a:rPr lang="en-US" dirty="0"/>
              <a:t> se </a:t>
            </a:r>
            <a:r>
              <a:rPr lang="en-US" dirty="0" err="1"/>
              <a:t>kada</a:t>
            </a:r>
            <a:r>
              <a:rPr lang="en-US" dirty="0"/>
              <a:t> </a:t>
            </a:r>
            <a:r>
              <a:rPr lang="en-US" dirty="0" err="1"/>
              <a:t>su</a:t>
            </a:r>
            <a:r>
              <a:rPr lang="en-US" dirty="0"/>
              <a:t> </a:t>
            </a:r>
            <a:r>
              <a:rPr lang="en-US" dirty="0" err="1"/>
              <a:t>bračni</a:t>
            </a:r>
            <a:r>
              <a:rPr lang="en-US" dirty="0"/>
              <a:t> </a:t>
            </a:r>
            <a:r>
              <a:rPr lang="en-US" dirty="0" err="1"/>
              <a:t>drugovi</a:t>
            </a:r>
            <a:r>
              <a:rPr lang="en-US" dirty="0"/>
              <a:t> </a:t>
            </a:r>
            <a:r>
              <a:rPr lang="en-US" dirty="0" err="1"/>
              <a:t>sklopili</a:t>
            </a:r>
            <a:r>
              <a:rPr lang="en-US" dirty="0"/>
              <a:t> </a:t>
            </a:r>
            <a:r>
              <a:rPr lang="en-US" dirty="0" err="1"/>
              <a:t>bračnoimovinski</a:t>
            </a:r>
            <a:r>
              <a:rPr lang="en-US" dirty="0"/>
              <a:t> </a:t>
            </a:r>
            <a:r>
              <a:rPr lang="en-US" dirty="0" err="1"/>
              <a:t>sporazum</a:t>
            </a:r>
            <a:r>
              <a:rPr lang="en-US" dirty="0"/>
              <a:t> </a:t>
            </a:r>
            <a:r>
              <a:rPr lang="en-US" dirty="0" err="1"/>
              <a:t>prije</a:t>
            </a:r>
            <a:r>
              <a:rPr lang="en-US" dirty="0"/>
              <a:t> </a:t>
            </a:r>
            <a:r>
              <a:rPr lang="en-US" dirty="0" err="1"/>
              <a:t>uspostave</a:t>
            </a:r>
            <a:r>
              <a:rPr lang="en-US" dirty="0"/>
              <a:t> </a:t>
            </a:r>
            <a:r>
              <a:rPr lang="en-US" dirty="0" err="1"/>
              <a:t>posljednjeg</a:t>
            </a:r>
            <a:r>
              <a:rPr lang="en-US" dirty="0"/>
              <a:t> </a:t>
            </a:r>
            <a:r>
              <a:rPr lang="en-US" dirty="0" err="1"/>
              <a:t>zajedničkog</a:t>
            </a:r>
            <a:r>
              <a:rPr lang="en-US" dirty="0"/>
              <a:t> </a:t>
            </a:r>
            <a:r>
              <a:rPr lang="en-US" dirty="0" err="1"/>
              <a:t>uobičajenog</a:t>
            </a:r>
            <a:r>
              <a:rPr lang="en-US" dirty="0"/>
              <a:t> </a:t>
            </a:r>
            <a:r>
              <a:rPr lang="en-US" dirty="0" err="1"/>
              <a:t>boravišta</a:t>
            </a:r>
            <a:r>
              <a:rPr lang="en-US" dirty="0"/>
              <a:t> u </a:t>
            </a:r>
            <a:r>
              <a:rPr lang="en-US" dirty="0" err="1"/>
              <a:t>toj</a:t>
            </a:r>
            <a:r>
              <a:rPr lang="en-US" dirty="0"/>
              <a:t> </a:t>
            </a:r>
            <a:r>
              <a:rPr lang="en-US" dirty="0" err="1"/>
              <a:t>drugoj</a:t>
            </a:r>
            <a:r>
              <a:rPr lang="en-US" dirty="0"/>
              <a:t> </a:t>
            </a:r>
            <a:r>
              <a:rPr lang="en-US" dirty="0" err="1"/>
              <a:t>državi</a:t>
            </a:r>
            <a:r>
              <a:rPr lang="en-US" dirty="0"/>
              <a:t>.</a:t>
            </a:r>
          </a:p>
          <a:p>
            <a:pPr marL="0" indent="0">
              <a:buNone/>
            </a:pPr>
            <a:endParaRPr lang="en-US" dirty="0"/>
          </a:p>
        </p:txBody>
      </p:sp>
    </p:spTree>
    <p:extLst>
      <p:ext uri="{BB962C8B-B14F-4D97-AF65-F5344CB8AC3E}">
        <p14:creationId xmlns:p14="http://schemas.microsoft.com/office/powerpoint/2010/main" val="1907968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Imovinski odnosi u </a:t>
            </a:r>
            <a:r>
              <a:rPr lang="hr-HR" smtClean="0"/>
              <a:t>izvanbračnoj zajednici</a:t>
            </a:r>
            <a:endParaRPr lang="hr-HR"/>
          </a:p>
        </p:txBody>
      </p:sp>
      <p:sp>
        <p:nvSpPr>
          <p:cNvPr id="3" name="Content Placeholder 2"/>
          <p:cNvSpPr>
            <a:spLocks noGrp="1"/>
          </p:cNvSpPr>
          <p:nvPr>
            <p:ph idx="1"/>
          </p:nvPr>
        </p:nvSpPr>
        <p:spPr/>
        <p:txBody>
          <a:bodyPr>
            <a:normAutofit fontScale="85000" lnSpcReduction="10000"/>
          </a:bodyPr>
          <a:lstStyle/>
          <a:p>
            <a:pPr>
              <a:buNone/>
            </a:pPr>
            <a:r>
              <a:rPr lang="vi-VN" dirty="0"/>
              <a:t>Članak 39.</a:t>
            </a:r>
          </a:p>
          <a:p>
            <a:pPr>
              <a:buNone/>
            </a:pPr>
            <a:r>
              <a:rPr lang="vi-VN" dirty="0"/>
              <a:t>Za </a:t>
            </a:r>
            <a:r>
              <a:rPr lang="vi-VN" b="1" dirty="0"/>
              <a:t>imovinske odnose osoba koje žive u izvanbračnoj zajednici</a:t>
            </a:r>
            <a:r>
              <a:rPr lang="vi-VN" dirty="0"/>
              <a:t> mjerodavno je pravo države čiji su oni državljani.</a:t>
            </a:r>
          </a:p>
          <a:p>
            <a:pPr>
              <a:buNone/>
            </a:pPr>
            <a:r>
              <a:rPr lang="vi-VN" dirty="0"/>
              <a:t>Ako osobe iz stavaka 1. ovog članaka nemaju isto državljanstvo, mjerodavno je pravo države u kojoj imaju zajedničko prebivalište.</a:t>
            </a:r>
          </a:p>
          <a:p>
            <a:pPr>
              <a:buNone/>
            </a:pPr>
            <a:r>
              <a:rPr lang="vi-VN" dirty="0"/>
              <a:t>Za ugovorne imovinske odnose između osoba koje žive u izvanbračnoj zajednici mjerodavno je pravo koje je u vrijeme sklapanja ugovora bilo mjerodavno za njihove imovinske odnose</a:t>
            </a:r>
            <a:r>
              <a:rPr lang="vi-VN" dirty="0" smtClean="0"/>
              <a:t>.</a:t>
            </a:r>
            <a:r>
              <a:rPr lang="vi-VN" dirty="0"/>
              <a:t> </a:t>
            </a:r>
          </a:p>
          <a:p>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Razvod braka </a:t>
            </a:r>
            <a:r>
              <a:rPr lang="hr-HR" dirty="0" smtClean="0"/>
              <a:t>ZRS</a:t>
            </a:r>
            <a:endParaRPr lang="hr-HR" dirty="0"/>
          </a:p>
        </p:txBody>
      </p:sp>
      <p:sp>
        <p:nvSpPr>
          <p:cNvPr id="3" name="Content Placeholder 2"/>
          <p:cNvSpPr>
            <a:spLocks noGrp="1"/>
          </p:cNvSpPr>
          <p:nvPr>
            <p:ph idx="1"/>
          </p:nvPr>
        </p:nvSpPr>
        <p:spPr/>
        <p:txBody>
          <a:bodyPr>
            <a:normAutofit fontScale="70000" lnSpcReduction="20000"/>
          </a:bodyPr>
          <a:lstStyle/>
          <a:p>
            <a:pPr>
              <a:buNone/>
            </a:pPr>
            <a:r>
              <a:rPr lang="vi-VN" dirty="0"/>
              <a:t>Članak 35.</a:t>
            </a:r>
          </a:p>
          <a:p>
            <a:pPr>
              <a:buNone/>
            </a:pPr>
            <a:r>
              <a:rPr lang="vi-VN" dirty="0"/>
              <a:t>Za </a:t>
            </a:r>
            <a:r>
              <a:rPr lang="vi-VN" b="1" dirty="0"/>
              <a:t>razvod braka</a:t>
            </a:r>
            <a:r>
              <a:rPr lang="vi-VN" dirty="0"/>
              <a:t> mjerodavno je pravo države čiji su državljani oba bračna druga u vrijeme podnošenja tužbe.</a:t>
            </a:r>
          </a:p>
          <a:p>
            <a:pPr>
              <a:buNone/>
            </a:pPr>
            <a:r>
              <a:rPr lang="vi-VN" dirty="0"/>
              <a:t>Ako su bračni drugovi državljani različitih država u vrijeme podnošenja tužbe, za razvod braka mjerodavna su kumulativno prava obiju država čiji su oni državljani.</a:t>
            </a:r>
          </a:p>
          <a:p>
            <a:pPr>
              <a:buNone/>
            </a:pPr>
            <a:r>
              <a:rPr lang="vi-VN" dirty="0"/>
              <a:t>Ako se brak ne bi mogao razvesti po pravu određenom u stavku 2. ovog članaka, za razvod braka mjerodavno je pravo Republike Hrvatske ako je jedan od bračnih drugova imao u vrijeme podnošenja tužbe prebivalište u Republici Hrvatskoj.</a:t>
            </a:r>
          </a:p>
          <a:p>
            <a:pPr>
              <a:buNone/>
            </a:pPr>
            <a:r>
              <a:rPr lang="vi-VN" dirty="0"/>
              <a:t>Ako je jedan od bračnih drugova državljanin Republike Hrvatske koji nema prebivalište u Republici Hrvatskoj, a brak se ne bi mogao razvesti po pravu određenom u stavku 2. ovog članaka. za razvod braka mjerodavno je pravo Republike Hrvatske.</a:t>
            </a:r>
          </a:p>
          <a:p>
            <a:endParaRPr lang="hr-H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Razvod braka </a:t>
            </a:r>
            <a:r>
              <a:rPr lang="hr-HR" dirty="0" smtClean="0"/>
              <a:t>ZMPP</a:t>
            </a:r>
            <a:endParaRPr lang="hr-HR" dirty="0"/>
          </a:p>
        </p:txBody>
      </p:sp>
      <p:sp>
        <p:nvSpPr>
          <p:cNvPr id="3" name="Content Placeholder 2"/>
          <p:cNvSpPr>
            <a:spLocks noGrp="1"/>
          </p:cNvSpPr>
          <p:nvPr>
            <p:ph idx="1"/>
          </p:nvPr>
        </p:nvSpPr>
        <p:spPr/>
        <p:txBody>
          <a:bodyPr>
            <a:normAutofit fontScale="47500" lnSpcReduction="20000"/>
          </a:bodyPr>
          <a:lstStyle/>
          <a:p>
            <a:pPr marL="0" indent="0" algn="ctr">
              <a:buNone/>
            </a:pPr>
            <a:r>
              <a:rPr lang="hr-HR" dirty="0"/>
              <a:t>Stranački izbor mjerodavnog prava</a:t>
            </a:r>
          </a:p>
          <a:p>
            <a:pPr marL="0" indent="0" algn="ctr">
              <a:buNone/>
            </a:pPr>
            <a:endParaRPr lang="hr-HR" dirty="0"/>
          </a:p>
          <a:p>
            <a:pPr marL="0" indent="0" algn="ctr">
              <a:buNone/>
            </a:pPr>
            <a:r>
              <a:rPr lang="hr-HR" dirty="0"/>
              <a:t>Članak 36.</a:t>
            </a:r>
          </a:p>
          <a:p>
            <a:pPr marL="0" indent="0">
              <a:buNone/>
            </a:pPr>
            <a:endParaRPr lang="hr-HR" dirty="0"/>
          </a:p>
          <a:p>
            <a:pPr marL="0" indent="0">
              <a:buNone/>
            </a:pPr>
            <a:r>
              <a:rPr lang="hr-HR" dirty="0"/>
              <a:t>(1) Za razvod braka mjerodavno je pravo koje izaberu bračni drugovi. Bračni drugovi mogu izabrati jedno od sljedećih prava:</a:t>
            </a:r>
          </a:p>
          <a:p>
            <a:pPr marL="0" indent="0">
              <a:buNone/>
            </a:pPr>
            <a:endParaRPr lang="hr-HR" dirty="0"/>
          </a:p>
          <a:p>
            <a:pPr marL="0" indent="0">
              <a:buNone/>
            </a:pPr>
            <a:r>
              <a:rPr lang="hr-HR" dirty="0"/>
              <a:t>1. pravo države u kojoj oba bračna druga imaju uobičajeno boravište u vrijeme izbora, ili</a:t>
            </a:r>
          </a:p>
          <a:p>
            <a:pPr marL="0" indent="0">
              <a:buNone/>
            </a:pPr>
            <a:endParaRPr lang="hr-HR" dirty="0"/>
          </a:p>
          <a:p>
            <a:pPr marL="0" indent="0">
              <a:buNone/>
            </a:pPr>
            <a:r>
              <a:rPr lang="hr-HR" dirty="0"/>
              <a:t>2. pravo države u kojoj su imali posljednje zajedničko uobičajeno boravište, ako jedan od njih još uvijek u toj državi ima uobičajeno boravište, ili</a:t>
            </a:r>
          </a:p>
          <a:p>
            <a:pPr marL="0" indent="0">
              <a:buNone/>
            </a:pPr>
            <a:endParaRPr lang="hr-HR" dirty="0"/>
          </a:p>
          <a:p>
            <a:pPr marL="0" indent="0">
              <a:buNone/>
            </a:pPr>
            <a:r>
              <a:rPr lang="hr-HR" dirty="0"/>
              <a:t>3. pravo države čiji je državljanin barem jedan od njih u vrijeme izbora, ili</a:t>
            </a:r>
          </a:p>
          <a:p>
            <a:pPr marL="0" indent="0">
              <a:buNone/>
            </a:pPr>
            <a:endParaRPr lang="hr-HR" dirty="0"/>
          </a:p>
          <a:p>
            <a:pPr marL="0" indent="0">
              <a:buNone/>
            </a:pPr>
            <a:r>
              <a:rPr lang="hr-HR" dirty="0"/>
              <a:t>4. hrvatsko pravo.</a:t>
            </a:r>
          </a:p>
          <a:p>
            <a:pPr marL="0" indent="0">
              <a:buNone/>
            </a:pPr>
            <a:endParaRPr lang="hr-HR" dirty="0"/>
          </a:p>
          <a:p>
            <a:pPr marL="0" indent="0">
              <a:buNone/>
            </a:pPr>
            <a:r>
              <a:rPr lang="hr-HR" dirty="0"/>
              <a:t>(2) Sporazum o mjerodavnom pravu iz stavka 1. ovoga članka sklapa se u pisanom obliku. Može se sklopiti ili izmijeniti najkasnije do trenutka pokretanja postupka za razvod braka.</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Određivanje mjerodavnog prava</a:t>
            </a:r>
            <a:endParaRPr lang="hr-HR" dirty="0"/>
          </a:p>
        </p:txBody>
      </p:sp>
      <p:sp>
        <p:nvSpPr>
          <p:cNvPr id="3" name="Content Placeholder 2"/>
          <p:cNvSpPr>
            <a:spLocks noGrp="1"/>
          </p:cNvSpPr>
          <p:nvPr>
            <p:ph idx="1"/>
          </p:nvPr>
        </p:nvSpPr>
        <p:spPr/>
        <p:txBody>
          <a:bodyPr>
            <a:normAutofit fontScale="92500" lnSpcReduction="20000"/>
          </a:bodyPr>
          <a:lstStyle/>
          <a:p>
            <a:pPr>
              <a:buNone/>
            </a:pPr>
            <a:r>
              <a:rPr lang="hr-HR" dirty="0" smtClean="0"/>
              <a:t>Kolizijska pravila za:</a:t>
            </a:r>
          </a:p>
          <a:p>
            <a:pPr>
              <a:buNone/>
            </a:pPr>
            <a:endParaRPr lang="hr-HR" dirty="0" smtClean="0"/>
          </a:p>
          <a:p>
            <a:pPr marL="514350" indent="-514350">
              <a:buAutoNum type="arabicPeriod"/>
            </a:pPr>
            <a:r>
              <a:rPr lang="hr-HR" dirty="0" smtClean="0"/>
              <a:t>Pravnu i poslovnu sposobnost </a:t>
            </a:r>
          </a:p>
          <a:p>
            <a:pPr marL="514350" indent="-514350">
              <a:buAutoNum type="arabicPeriod"/>
            </a:pPr>
            <a:r>
              <a:rPr lang="hr-HR" dirty="0" err="1" smtClean="0"/>
              <a:t>Obiteljskopravne</a:t>
            </a:r>
            <a:r>
              <a:rPr lang="hr-HR" dirty="0" smtClean="0"/>
              <a:t> odnose</a:t>
            </a:r>
          </a:p>
          <a:p>
            <a:pPr marL="514350" indent="-514350">
              <a:buAutoNum type="arabicPeriod"/>
            </a:pPr>
            <a:r>
              <a:rPr lang="hr-HR" dirty="0" err="1" smtClean="0"/>
              <a:t>Nasljednopravne</a:t>
            </a:r>
            <a:r>
              <a:rPr lang="hr-HR" dirty="0" smtClean="0"/>
              <a:t> odnose</a:t>
            </a:r>
          </a:p>
          <a:p>
            <a:pPr marL="514350" indent="-514350">
              <a:buAutoNum type="arabicPeriod"/>
            </a:pPr>
            <a:r>
              <a:rPr lang="hr-HR" dirty="0" err="1" smtClean="0"/>
              <a:t>Stvarnopravne</a:t>
            </a:r>
            <a:r>
              <a:rPr lang="hr-HR" dirty="0" smtClean="0"/>
              <a:t> odnose</a:t>
            </a:r>
          </a:p>
          <a:p>
            <a:pPr marL="514350" indent="-514350">
              <a:buAutoNum type="arabicPeriod"/>
            </a:pPr>
            <a:r>
              <a:rPr lang="hr-HR" dirty="0" smtClean="0"/>
              <a:t>Ugovorne obveze</a:t>
            </a:r>
          </a:p>
          <a:p>
            <a:pPr marL="514350" indent="-514350">
              <a:buAutoNum type="arabicPeriod"/>
            </a:pPr>
            <a:r>
              <a:rPr lang="hr-HR" dirty="0" err="1" smtClean="0"/>
              <a:t>Izvanugovorne</a:t>
            </a:r>
            <a:r>
              <a:rPr lang="hr-HR" dirty="0" smtClean="0"/>
              <a:t> obveze</a:t>
            </a:r>
          </a:p>
          <a:p>
            <a:pPr marL="514350" indent="-514350">
              <a:buAutoNum type="arabicPeriod"/>
            </a:pPr>
            <a:r>
              <a:rPr lang="hr-HR" dirty="0" smtClean="0"/>
              <a:t>Mjenicu i ček</a:t>
            </a:r>
            <a:endParaRPr lang="hr-H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Razvod braka ZMPP</a:t>
            </a:r>
            <a:endParaRPr lang="en-US" dirty="0"/>
          </a:p>
        </p:txBody>
      </p:sp>
      <p:sp>
        <p:nvSpPr>
          <p:cNvPr id="3" name="Content Placeholder 2"/>
          <p:cNvSpPr>
            <a:spLocks noGrp="1"/>
          </p:cNvSpPr>
          <p:nvPr>
            <p:ph idx="1"/>
          </p:nvPr>
        </p:nvSpPr>
        <p:spPr/>
        <p:txBody>
          <a:bodyPr>
            <a:normAutofit fontScale="55000" lnSpcReduction="20000"/>
          </a:bodyPr>
          <a:lstStyle/>
          <a:p>
            <a:pPr marL="0" indent="0" algn="ctr">
              <a:buNone/>
            </a:pPr>
            <a:r>
              <a:rPr lang="en-US" dirty="0" err="1"/>
              <a:t>Podredno</a:t>
            </a:r>
            <a:r>
              <a:rPr lang="en-US" dirty="0"/>
              <a:t> </a:t>
            </a:r>
            <a:r>
              <a:rPr lang="en-US" dirty="0" err="1"/>
              <a:t>mjerodavno</a:t>
            </a:r>
            <a:r>
              <a:rPr lang="en-US" dirty="0"/>
              <a:t> </a:t>
            </a:r>
            <a:r>
              <a:rPr lang="en-US" dirty="0" err="1"/>
              <a:t>pravo</a:t>
            </a:r>
            <a:endParaRPr lang="en-US" dirty="0"/>
          </a:p>
          <a:p>
            <a:pPr marL="0" indent="0" algn="ctr">
              <a:buNone/>
            </a:pPr>
            <a:endParaRPr lang="en-US" dirty="0"/>
          </a:p>
          <a:p>
            <a:pPr marL="0" indent="0" algn="ctr">
              <a:buNone/>
            </a:pPr>
            <a:r>
              <a:rPr lang="en-US" dirty="0" err="1"/>
              <a:t>Članak</a:t>
            </a:r>
            <a:r>
              <a:rPr lang="en-US" dirty="0"/>
              <a:t> 37.</a:t>
            </a:r>
          </a:p>
          <a:p>
            <a:pPr marL="0" indent="0">
              <a:buNone/>
            </a:pPr>
            <a:endParaRPr lang="en-US" dirty="0"/>
          </a:p>
          <a:p>
            <a:pPr marL="0" indent="0">
              <a:buNone/>
            </a:pPr>
            <a:r>
              <a:rPr lang="en-US" dirty="0" err="1"/>
              <a:t>Ako</a:t>
            </a:r>
            <a:r>
              <a:rPr lang="en-US" dirty="0"/>
              <a:t> </a:t>
            </a:r>
            <a:r>
              <a:rPr lang="en-US" dirty="0" err="1"/>
              <a:t>bračni</a:t>
            </a:r>
            <a:r>
              <a:rPr lang="en-US" dirty="0"/>
              <a:t> </a:t>
            </a:r>
            <a:r>
              <a:rPr lang="en-US" dirty="0" err="1"/>
              <a:t>drugovi</a:t>
            </a:r>
            <a:r>
              <a:rPr lang="en-US" dirty="0"/>
              <a:t> </a:t>
            </a:r>
            <a:r>
              <a:rPr lang="en-US" dirty="0" err="1"/>
              <a:t>nisu</a:t>
            </a:r>
            <a:r>
              <a:rPr lang="en-US" dirty="0"/>
              <a:t> </a:t>
            </a:r>
            <a:r>
              <a:rPr lang="en-US" dirty="0" err="1"/>
              <a:t>izabrali</a:t>
            </a:r>
            <a:r>
              <a:rPr lang="en-US" dirty="0"/>
              <a:t> </a:t>
            </a:r>
            <a:r>
              <a:rPr lang="en-US" dirty="0" err="1"/>
              <a:t>mjerodavno</a:t>
            </a:r>
            <a:r>
              <a:rPr lang="en-US" dirty="0"/>
              <a:t> </a:t>
            </a:r>
            <a:r>
              <a:rPr lang="en-US" dirty="0" err="1"/>
              <a:t>pravo</a:t>
            </a:r>
            <a:r>
              <a:rPr lang="en-US" dirty="0"/>
              <a:t> </a:t>
            </a:r>
            <a:r>
              <a:rPr lang="en-US" dirty="0" err="1"/>
              <a:t>prema</a:t>
            </a:r>
            <a:r>
              <a:rPr lang="en-US" dirty="0"/>
              <a:t> </a:t>
            </a:r>
            <a:r>
              <a:rPr lang="en-US" dirty="0" err="1"/>
              <a:t>odredbi</a:t>
            </a:r>
            <a:r>
              <a:rPr lang="en-US" dirty="0"/>
              <a:t> </a:t>
            </a:r>
            <a:r>
              <a:rPr lang="en-US" dirty="0" err="1"/>
              <a:t>članka</a:t>
            </a:r>
            <a:r>
              <a:rPr lang="en-US" dirty="0"/>
              <a:t> 36. </a:t>
            </a:r>
            <a:r>
              <a:rPr lang="en-US" dirty="0" err="1"/>
              <a:t>ovoga</a:t>
            </a:r>
            <a:r>
              <a:rPr lang="en-US" dirty="0"/>
              <a:t> </a:t>
            </a:r>
            <a:r>
              <a:rPr lang="en-US" dirty="0" err="1"/>
              <a:t>Zakona</a:t>
            </a:r>
            <a:r>
              <a:rPr lang="en-US" dirty="0"/>
              <a:t>, </a:t>
            </a:r>
            <a:r>
              <a:rPr lang="en-US" dirty="0" err="1"/>
              <a:t>za</a:t>
            </a:r>
            <a:r>
              <a:rPr lang="en-US" dirty="0"/>
              <a:t> </a:t>
            </a:r>
            <a:r>
              <a:rPr lang="en-US" dirty="0" err="1"/>
              <a:t>razvod</a:t>
            </a:r>
            <a:r>
              <a:rPr lang="en-US" dirty="0"/>
              <a:t> </a:t>
            </a:r>
            <a:r>
              <a:rPr lang="en-US" dirty="0" err="1"/>
              <a:t>braka</a:t>
            </a:r>
            <a:r>
              <a:rPr lang="en-US" dirty="0"/>
              <a:t> </a:t>
            </a:r>
            <a:r>
              <a:rPr lang="en-US" dirty="0" err="1"/>
              <a:t>mjerodavno</a:t>
            </a:r>
            <a:r>
              <a:rPr lang="en-US" dirty="0"/>
              <a:t> je:</a:t>
            </a:r>
          </a:p>
          <a:p>
            <a:pPr marL="0" indent="0">
              <a:buNone/>
            </a:pPr>
            <a:endParaRPr lang="en-US" dirty="0"/>
          </a:p>
          <a:p>
            <a:pPr marL="0" indent="0">
              <a:buNone/>
            </a:pPr>
            <a:r>
              <a:rPr lang="en-US" dirty="0"/>
              <a:t>1. </a:t>
            </a:r>
            <a:r>
              <a:rPr lang="en-US" dirty="0" err="1"/>
              <a:t>pravo</a:t>
            </a:r>
            <a:r>
              <a:rPr lang="en-US" dirty="0"/>
              <a:t> </a:t>
            </a:r>
            <a:r>
              <a:rPr lang="en-US" dirty="0" err="1"/>
              <a:t>države</a:t>
            </a:r>
            <a:r>
              <a:rPr lang="en-US" dirty="0"/>
              <a:t> u </a:t>
            </a:r>
            <a:r>
              <a:rPr lang="en-US" dirty="0" err="1"/>
              <a:t>kojoj</a:t>
            </a:r>
            <a:r>
              <a:rPr lang="en-US" dirty="0"/>
              <a:t> u </a:t>
            </a:r>
            <a:r>
              <a:rPr lang="en-US" dirty="0" err="1"/>
              <a:t>trenutku</a:t>
            </a:r>
            <a:r>
              <a:rPr lang="en-US" dirty="0"/>
              <a:t> </a:t>
            </a:r>
            <a:r>
              <a:rPr lang="en-US" dirty="0" err="1"/>
              <a:t>pokretanja</a:t>
            </a:r>
            <a:r>
              <a:rPr lang="en-US" dirty="0"/>
              <a:t> </a:t>
            </a:r>
            <a:r>
              <a:rPr lang="en-US" dirty="0" err="1"/>
              <a:t>postupka</a:t>
            </a:r>
            <a:r>
              <a:rPr lang="en-US" dirty="0"/>
              <a:t> </a:t>
            </a:r>
            <a:r>
              <a:rPr lang="en-US" dirty="0" err="1"/>
              <a:t>za</a:t>
            </a:r>
            <a:r>
              <a:rPr lang="en-US" dirty="0"/>
              <a:t> </a:t>
            </a:r>
            <a:r>
              <a:rPr lang="en-US" dirty="0" err="1"/>
              <a:t>razvod</a:t>
            </a:r>
            <a:r>
              <a:rPr lang="en-US" dirty="0"/>
              <a:t> </a:t>
            </a:r>
            <a:r>
              <a:rPr lang="en-US" dirty="0" err="1"/>
              <a:t>braka</a:t>
            </a:r>
            <a:r>
              <a:rPr lang="en-US" dirty="0"/>
              <a:t> </a:t>
            </a:r>
            <a:r>
              <a:rPr lang="en-US" dirty="0" err="1"/>
              <a:t>oba</a:t>
            </a:r>
            <a:r>
              <a:rPr lang="en-US" dirty="0"/>
              <a:t> </a:t>
            </a:r>
            <a:r>
              <a:rPr lang="en-US" dirty="0" err="1"/>
              <a:t>bračna</a:t>
            </a:r>
            <a:r>
              <a:rPr lang="en-US" dirty="0"/>
              <a:t> </a:t>
            </a:r>
            <a:r>
              <a:rPr lang="en-US" dirty="0" err="1"/>
              <a:t>druga</a:t>
            </a:r>
            <a:r>
              <a:rPr lang="en-US" dirty="0"/>
              <a:t> </a:t>
            </a:r>
            <a:r>
              <a:rPr lang="en-US" dirty="0" err="1"/>
              <a:t>imaju</a:t>
            </a:r>
            <a:r>
              <a:rPr lang="en-US" dirty="0"/>
              <a:t> </a:t>
            </a:r>
            <a:r>
              <a:rPr lang="en-US" dirty="0" err="1"/>
              <a:t>uobičajeno</a:t>
            </a:r>
            <a:r>
              <a:rPr lang="en-US" dirty="0"/>
              <a:t> </a:t>
            </a:r>
            <a:r>
              <a:rPr lang="en-US" dirty="0" err="1"/>
              <a:t>boravište</a:t>
            </a:r>
            <a:r>
              <a:rPr lang="en-US" dirty="0"/>
              <a:t>, </a:t>
            </a:r>
            <a:r>
              <a:rPr lang="en-US" dirty="0" err="1"/>
              <a:t>podredno</a:t>
            </a:r>
            <a:endParaRPr lang="en-US" dirty="0"/>
          </a:p>
          <a:p>
            <a:pPr marL="0" indent="0">
              <a:buNone/>
            </a:pPr>
            <a:endParaRPr lang="en-US" dirty="0"/>
          </a:p>
          <a:p>
            <a:pPr marL="0" indent="0">
              <a:buNone/>
            </a:pPr>
            <a:r>
              <a:rPr lang="en-US" dirty="0"/>
              <a:t>2. </a:t>
            </a:r>
            <a:r>
              <a:rPr lang="en-US" dirty="0" err="1"/>
              <a:t>pravo</a:t>
            </a:r>
            <a:r>
              <a:rPr lang="en-US" dirty="0"/>
              <a:t> </a:t>
            </a:r>
            <a:r>
              <a:rPr lang="en-US" dirty="0" err="1"/>
              <a:t>države</a:t>
            </a:r>
            <a:r>
              <a:rPr lang="en-US" dirty="0"/>
              <a:t> u </a:t>
            </a:r>
            <a:r>
              <a:rPr lang="en-US" dirty="0" err="1"/>
              <a:t>kojoj</a:t>
            </a:r>
            <a:r>
              <a:rPr lang="en-US" dirty="0"/>
              <a:t> </a:t>
            </a:r>
            <a:r>
              <a:rPr lang="en-US" dirty="0" err="1"/>
              <a:t>su</a:t>
            </a:r>
            <a:r>
              <a:rPr lang="en-US" dirty="0"/>
              <a:t> </a:t>
            </a:r>
            <a:r>
              <a:rPr lang="en-US" dirty="0" err="1"/>
              <a:t>imali</a:t>
            </a:r>
            <a:r>
              <a:rPr lang="en-US" dirty="0"/>
              <a:t> </a:t>
            </a:r>
            <a:r>
              <a:rPr lang="en-US" dirty="0" err="1"/>
              <a:t>posljednje</a:t>
            </a:r>
            <a:r>
              <a:rPr lang="en-US" dirty="0"/>
              <a:t> </a:t>
            </a:r>
            <a:r>
              <a:rPr lang="en-US" dirty="0" err="1"/>
              <a:t>zajedničko</a:t>
            </a:r>
            <a:r>
              <a:rPr lang="en-US" dirty="0"/>
              <a:t> </a:t>
            </a:r>
            <a:r>
              <a:rPr lang="en-US" dirty="0" err="1"/>
              <a:t>uobičajeno</a:t>
            </a:r>
            <a:r>
              <a:rPr lang="en-US" dirty="0"/>
              <a:t> </a:t>
            </a:r>
            <a:r>
              <a:rPr lang="en-US" dirty="0" err="1"/>
              <a:t>boravište</a:t>
            </a:r>
            <a:r>
              <a:rPr lang="en-US" dirty="0"/>
              <a:t>, </a:t>
            </a:r>
            <a:r>
              <a:rPr lang="en-US" dirty="0" err="1"/>
              <a:t>ako</a:t>
            </a:r>
            <a:r>
              <a:rPr lang="en-US" dirty="0"/>
              <a:t> </a:t>
            </a:r>
            <a:r>
              <a:rPr lang="en-US" dirty="0" err="1"/>
              <a:t>jedan</a:t>
            </a:r>
            <a:r>
              <a:rPr lang="en-US" dirty="0"/>
              <a:t> od </a:t>
            </a:r>
            <a:r>
              <a:rPr lang="en-US" dirty="0" err="1"/>
              <a:t>njih</a:t>
            </a:r>
            <a:r>
              <a:rPr lang="en-US" dirty="0"/>
              <a:t> </a:t>
            </a:r>
            <a:r>
              <a:rPr lang="en-US" dirty="0" err="1"/>
              <a:t>još</a:t>
            </a:r>
            <a:r>
              <a:rPr lang="en-US" dirty="0"/>
              <a:t> </a:t>
            </a:r>
            <a:r>
              <a:rPr lang="en-US" dirty="0" err="1"/>
              <a:t>uvijek</a:t>
            </a:r>
            <a:r>
              <a:rPr lang="en-US" dirty="0"/>
              <a:t> u </a:t>
            </a:r>
            <a:r>
              <a:rPr lang="en-US" dirty="0" err="1"/>
              <a:t>toj</a:t>
            </a:r>
            <a:r>
              <a:rPr lang="en-US" dirty="0"/>
              <a:t> </a:t>
            </a:r>
            <a:r>
              <a:rPr lang="en-US" dirty="0" err="1"/>
              <a:t>državi</a:t>
            </a:r>
            <a:r>
              <a:rPr lang="en-US" dirty="0"/>
              <a:t> </a:t>
            </a:r>
            <a:r>
              <a:rPr lang="en-US" dirty="0" err="1"/>
              <a:t>ima</a:t>
            </a:r>
            <a:r>
              <a:rPr lang="en-US" dirty="0"/>
              <a:t> </a:t>
            </a:r>
            <a:r>
              <a:rPr lang="en-US" dirty="0" err="1"/>
              <a:t>uobičajeno</a:t>
            </a:r>
            <a:r>
              <a:rPr lang="en-US" dirty="0"/>
              <a:t> </a:t>
            </a:r>
            <a:r>
              <a:rPr lang="en-US" dirty="0" err="1"/>
              <a:t>boravište</a:t>
            </a:r>
            <a:r>
              <a:rPr lang="en-US" dirty="0"/>
              <a:t>, </a:t>
            </a:r>
            <a:r>
              <a:rPr lang="en-US" dirty="0" err="1"/>
              <a:t>podredno</a:t>
            </a:r>
            <a:endParaRPr lang="en-US" dirty="0"/>
          </a:p>
          <a:p>
            <a:pPr marL="0" indent="0">
              <a:buNone/>
            </a:pPr>
            <a:endParaRPr lang="en-US" dirty="0"/>
          </a:p>
          <a:p>
            <a:pPr marL="0" indent="0">
              <a:buNone/>
            </a:pPr>
            <a:r>
              <a:rPr lang="en-US" dirty="0"/>
              <a:t>3. </a:t>
            </a:r>
            <a:r>
              <a:rPr lang="en-US" dirty="0" err="1"/>
              <a:t>pravo</a:t>
            </a:r>
            <a:r>
              <a:rPr lang="en-US" dirty="0"/>
              <a:t> </a:t>
            </a:r>
            <a:r>
              <a:rPr lang="en-US" dirty="0" err="1"/>
              <a:t>države</a:t>
            </a:r>
            <a:r>
              <a:rPr lang="en-US" dirty="0"/>
              <a:t> </a:t>
            </a:r>
            <a:r>
              <a:rPr lang="en-US" dirty="0" err="1"/>
              <a:t>čiji</a:t>
            </a:r>
            <a:r>
              <a:rPr lang="en-US" dirty="0"/>
              <a:t> </a:t>
            </a:r>
            <a:r>
              <a:rPr lang="en-US" dirty="0" err="1"/>
              <a:t>su</a:t>
            </a:r>
            <a:r>
              <a:rPr lang="en-US" dirty="0"/>
              <a:t> </a:t>
            </a:r>
            <a:r>
              <a:rPr lang="en-US" dirty="0" err="1"/>
              <a:t>oni</a:t>
            </a:r>
            <a:r>
              <a:rPr lang="en-US" dirty="0"/>
              <a:t> </a:t>
            </a:r>
            <a:r>
              <a:rPr lang="en-US" dirty="0" err="1"/>
              <a:t>državljani</a:t>
            </a:r>
            <a:r>
              <a:rPr lang="en-US" dirty="0"/>
              <a:t> u </a:t>
            </a:r>
            <a:r>
              <a:rPr lang="en-US" dirty="0" err="1"/>
              <a:t>trenutku</a:t>
            </a:r>
            <a:r>
              <a:rPr lang="en-US" dirty="0"/>
              <a:t> </a:t>
            </a:r>
            <a:r>
              <a:rPr lang="en-US" dirty="0" err="1"/>
              <a:t>pokretanja</a:t>
            </a:r>
            <a:r>
              <a:rPr lang="en-US" dirty="0"/>
              <a:t> </a:t>
            </a:r>
            <a:r>
              <a:rPr lang="en-US" dirty="0" err="1"/>
              <a:t>postupka</a:t>
            </a:r>
            <a:r>
              <a:rPr lang="en-US" dirty="0"/>
              <a:t> </a:t>
            </a:r>
            <a:r>
              <a:rPr lang="en-US" dirty="0" err="1"/>
              <a:t>za</a:t>
            </a:r>
            <a:r>
              <a:rPr lang="en-US" dirty="0"/>
              <a:t> </a:t>
            </a:r>
            <a:r>
              <a:rPr lang="en-US" dirty="0" err="1"/>
              <a:t>razvod</a:t>
            </a:r>
            <a:r>
              <a:rPr lang="en-US" dirty="0"/>
              <a:t> </a:t>
            </a:r>
            <a:r>
              <a:rPr lang="en-US" dirty="0" err="1"/>
              <a:t>braka</a:t>
            </a:r>
            <a:r>
              <a:rPr lang="en-US" dirty="0"/>
              <a:t>, </a:t>
            </a:r>
            <a:r>
              <a:rPr lang="en-US" dirty="0" err="1"/>
              <a:t>podredno</a:t>
            </a:r>
            <a:endParaRPr lang="en-US" dirty="0"/>
          </a:p>
          <a:p>
            <a:pPr marL="0" indent="0">
              <a:buNone/>
            </a:pPr>
            <a:endParaRPr lang="en-US" dirty="0"/>
          </a:p>
          <a:p>
            <a:pPr marL="0" indent="0">
              <a:buNone/>
            </a:pPr>
            <a:r>
              <a:rPr lang="en-US" dirty="0"/>
              <a:t>4. </a:t>
            </a:r>
            <a:r>
              <a:rPr lang="en-US" dirty="0" err="1"/>
              <a:t>hrvatsko</a:t>
            </a:r>
            <a:r>
              <a:rPr lang="en-US" dirty="0"/>
              <a:t> </a:t>
            </a:r>
            <a:r>
              <a:rPr lang="en-US" dirty="0" err="1"/>
              <a:t>pravo</a:t>
            </a:r>
            <a:r>
              <a:rPr lang="en-US" dirty="0"/>
              <a:t>.</a:t>
            </a:r>
          </a:p>
        </p:txBody>
      </p:sp>
    </p:spTree>
    <p:extLst>
      <p:ext uri="{BB962C8B-B14F-4D97-AF65-F5344CB8AC3E}">
        <p14:creationId xmlns:p14="http://schemas.microsoft.com/office/powerpoint/2010/main" val="3540562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NASLJEDNO PRAVO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a:t>Članak</a:t>
            </a:r>
            <a:r>
              <a:rPr lang="en-US" dirty="0"/>
              <a:t> 30</a:t>
            </a:r>
            <a:r>
              <a:rPr lang="en-US" dirty="0" smtClean="0"/>
              <a:t>.</a:t>
            </a:r>
            <a:r>
              <a:rPr lang="hr-HR" dirty="0" smtClean="0"/>
              <a:t> ZRS</a:t>
            </a:r>
            <a:endParaRPr lang="en-US" dirty="0"/>
          </a:p>
          <a:p>
            <a:pPr marL="0" indent="0">
              <a:buNone/>
            </a:pPr>
            <a:endParaRPr lang="en-US" dirty="0"/>
          </a:p>
          <a:p>
            <a:pPr marL="0" indent="0">
              <a:buNone/>
            </a:pPr>
            <a:r>
              <a:rPr lang="en-US" dirty="0" err="1"/>
              <a:t>Za</a:t>
            </a:r>
            <a:r>
              <a:rPr lang="en-US" dirty="0"/>
              <a:t> </a:t>
            </a:r>
            <a:r>
              <a:rPr lang="en-US" dirty="0" err="1"/>
              <a:t>nasljeđivanje</a:t>
            </a:r>
            <a:r>
              <a:rPr lang="en-US" dirty="0"/>
              <a:t> </a:t>
            </a:r>
            <a:r>
              <a:rPr lang="en-US" dirty="0" err="1"/>
              <a:t>mjerodavno</a:t>
            </a:r>
            <a:r>
              <a:rPr lang="en-US" dirty="0"/>
              <a:t> je </a:t>
            </a:r>
            <a:r>
              <a:rPr lang="en-US" dirty="0" err="1"/>
              <a:t>pravo</a:t>
            </a:r>
            <a:r>
              <a:rPr lang="en-US" dirty="0"/>
              <a:t> </a:t>
            </a:r>
            <a:r>
              <a:rPr lang="en-US" dirty="0" err="1"/>
              <a:t>države</a:t>
            </a:r>
            <a:r>
              <a:rPr lang="en-US" dirty="0"/>
              <a:t> </a:t>
            </a:r>
            <a:r>
              <a:rPr lang="en-US" dirty="0" err="1"/>
              <a:t>čiji</a:t>
            </a:r>
            <a:r>
              <a:rPr lang="en-US" dirty="0"/>
              <a:t>  je </a:t>
            </a:r>
            <a:r>
              <a:rPr lang="en-US" dirty="0" err="1"/>
              <a:t>državljanin</a:t>
            </a:r>
            <a:r>
              <a:rPr lang="en-US" dirty="0"/>
              <a:t> bio </a:t>
            </a:r>
            <a:r>
              <a:rPr lang="en-US" dirty="0" err="1"/>
              <a:t>ostavitelj</a:t>
            </a:r>
            <a:r>
              <a:rPr lang="en-US" dirty="0"/>
              <a:t> u </a:t>
            </a:r>
            <a:r>
              <a:rPr lang="en-US" dirty="0" err="1"/>
              <a:t>vrijeme</a:t>
            </a:r>
            <a:r>
              <a:rPr lang="en-US" dirty="0"/>
              <a:t> </a:t>
            </a:r>
            <a:r>
              <a:rPr lang="en-US" dirty="0" err="1"/>
              <a:t>smrti</a:t>
            </a:r>
            <a:r>
              <a:rPr lang="en-US" dirty="0"/>
              <a:t>.</a:t>
            </a:r>
          </a:p>
          <a:p>
            <a:pPr marL="0" indent="0">
              <a:buNone/>
            </a:pPr>
            <a:endParaRPr lang="en-US" dirty="0"/>
          </a:p>
          <a:p>
            <a:pPr marL="0" indent="0">
              <a:buNone/>
            </a:pPr>
            <a:r>
              <a:rPr lang="en-US" dirty="0" err="1"/>
              <a:t>Za</a:t>
            </a:r>
            <a:r>
              <a:rPr lang="en-US" dirty="0"/>
              <a:t> </a:t>
            </a:r>
            <a:r>
              <a:rPr lang="en-US" dirty="0" err="1"/>
              <a:t>sposobnost</a:t>
            </a:r>
            <a:r>
              <a:rPr lang="en-US" dirty="0"/>
              <a:t> </a:t>
            </a:r>
            <a:r>
              <a:rPr lang="en-US" dirty="0" err="1"/>
              <a:t>za</a:t>
            </a:r>
            <a:r>
              <a:rPr lang="en-US" dirty="0"/>
              <a:t> </a:t>
            </a:r>
            <a:r>
              <a:rPr lang="en-US" dirty="0" err="1"/>
              <a:t>pravljenje</a:t>
            </a:r>
            <a:r>
              <a:rPr lang="en-US" dirty="0"/>
              <a:t> </a:t>
            </a:r>
            <a:r>
              <a:rPr lang="en-US" dirty="0" err="1"/>
              <a:t>oporuke</a:t>
            </a:r>
            <a:r>
              <a:rPr lang="en-US" dirty="0"/>
              <a:t> </a:t>
            </a:r>
            <a:r>
              <a:rPr lang="en-US" dirty="0" err="1"/>
              <a:t>mjerodavno</a:t>
            </a:r>
            <a:r>
              <a:rPr lang="en-US" dirty="0"/>
              <a:t> je </a:t>
            </a:r>
            <a:r>
              <a:rPr lang="en-US" dirty="0" err="1"/>
              <a:t>pravo</a:t>
            </a:r>
            <a:r>
              <a:rPr lang="en-US" dirty="0"/>
              <a:t> </a:t>
            </a:r>
            <a:r>
              <a:rPr lang="en-US" dirty="0" err="1"/>
              <a:t>države</a:t>
            </a:r>
            <a:r>
              <a:rPr lang="en-US" dirty="0"/>
              <a:t> </a:t>
            </a:r>
            <a:r>
              <a:rPr lang="en-US" dirty="0" err="1"/>
              <a:t>čije</a:t>
            </a:r>
            <a:r>
              <a:rPr lang="en-US" dirty="0"/>
              <a:t> je </a:t>
            </a:r>
            <a:r>
              <a:rPr lang="en-US" dirty="0" err="1"/>
              <a:t>državljanstvo</a:t>
            </a:r>
            <a:r>
              <a:rPr lang="en-US" dirty="0"/>
              <a:t> </a:t>
            </a:r>
            <a:r>
              <a:rPr lang="en-US" dirty="0" err="1"/>
              <a:t>oporučitelj</a:t>
            </a:r>
            <a:r>
              <a:rPr lang="en-US" dirty="0"/>
              <a:t> </a:t>
            </a:r>
            <a:r>
              <a:rPr lang="en-US" dirty="0" err="1"/>
              <a:t>imao</a:t>
            </a:r>
            <a:r>
              <a:rPr lang="en-US" dirty="0"/>
              <a:t> u </a:t>
            </a:r>
            <a:r>
              <a:rPr lang="en-US" dirty="0" err="1"/>
              <a:t>trenutku</a:t>
            </a:r>
            <a:r>
              <a:rPr lang="en-US" dirty="0"/>
              <a:t> </a:t>
            </a:r>
            <a:r>
              <a:rPr lang="en-US" dirty="0" err="1"/>
              <a:t>sastavljanja</a:t>
            </a:r>
            <a:r>
              <a:rPr lang="en-US" dirty="0"/>
              <a:t> </a:t>
            </a:r>
            <a:r>
              <a:rPr lang="en-US" dirty="0" err="1"/>
              <a:t>oporuke</a:t>
            </a:r>
            <a:r>
              <a:rPr lang="en-US" dirty="0"/>
              <a:t>.</a:t>
            </a:r>
          </a:p>
        </p:txBody>
      </p:sp>
    </p:spTree>
    <p:extLst>
      <p:ext uri="{BB962C8B-B14F-4D97-AF65-F5344CB8AC3E}">
        <p14:creationId xmlns:p14="http://schemas.microsoft.com/office/powerpoint/2010/main" val="1712000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ZMPP</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err="1"/>
              <a:t>Članak</a:t>
            </a:r>
            <a:r>
              <a:rPr lang="en-US" dirty="0"/>
              <a:t> 29.</a:t>
            </a:r>
          </a:p>
          <a:p>
            <a:pPr marL="0" indent="0">
              <a:buNone/>
            </a:pPr>
            <a:endParaRPr lang="en-US" dirty="0"/>
          </a:p>
          <a:p>
            <a:pPr marL="0" indent="0">
              <a:buNone/>
            </a:pPr>
            <a:r>
              <a:rPr lang="en-US" dirty="0" err="1"/>
              <a:t>Pravo</a:t>
            </a:r>
            <a:r>
              <a:rPr lang="en-US" dirty="0"/>
              <a:t> </a:t>
            </a:r>
            <a:r>
              <a:rPr lang="en-US" dirty="0" err="1"/>
              <a:t>mjerodavno</a:t>
            </a:r>
            <a:r>
              <a:rPr lang="en-US" dirty="0"/>
              <a:t> </a:t>
            </a:r>
            <a:r>
              <a:rPr lang="en-US" dirty="0" err="1"/>
              <a:t>za</a:t>
            </a:r>
            <a:r>
              <a:rPr lang="en-US" dirty="0"/>
              <a:t> </a:t>
            </a:r>
            <a:r>
              <a:rPr lang="en-US" dirty="0" err="1"/>
              <a:t>nasljeđivanje</a:t>
            </a:r>
            <a:r>
              <a:rPr lang="en-US" dirty="0"/>
              <a:t> </a:t>
            </a:r>
            <a:r>
              <a:rPr lang="en-US" dirty="0" err="1"/>
              <a:t>određuje</a:t>
            </a:r>
            <a:r>
              <a:rPr lang="en-US" dirty="0"/>
              <a:t> se </a:t>
            </a:r>
            <a:r>
              <a:rPr lang="en-US" dirty="0" err="1"/>
              <a:t>primjenom</a:t>
            </a:r>
            <a:r>
              <a:rPr lang="en-US" dirty="0"/>
              <a:t> </a:t>
            </a:r>
            <a:r>
              <a:rPr lang="en-US" dirty="0" err="1"/>
              <a:t>Uredbe</a:t>
            </a:r>
            <a:r>
              <a:rPr lang="en-US" dirty="0"/>
              <a:t> (EU) br. 650/2012 </a:t>
            </a:r>
            <a:r>
              <a:rPr lang="en-US" dirty="0" err="1"/>
              <a:t>Europskog</a:t>
            </a:r>
            <a:r>
              <a:rPr lang="en-US" dirty="0"/>
              <a:t> </a:t>
            </a:r>
            <a:r>
              <a:rPr lang="en-US" dirty="0" err="1"/>
              <a:t>parlamenta</a:t>
            </a:r>
            <a:r>
              <a:rPr lang="en-US" dirty="0"/>
              <a:t> </a:t>
            </a:r>
            <a:r>
              <a:rPr lang="en-US" dirty="0" err="1"/>
              <a:t>i</a:t>
            </a:r>
            <a:r>
              <a:rPr lang="en-US" dirty="0"/>
              <a:t> </a:t>
            </a:r>
            <a:r>
              <a:rPr lang="en-US" dirty="0" err="1"/>
              <a:t>Vijeća</a:t>
            </a:r>
            <a:r>
              <a:rPr lang="en-US" dirty="0"/>
              <a:t> od 4. </a:t>
            </a:r>
            <a:r>
              <a:rPr lang="en-US" dirty="0" err="1"/>
              <a:t>srpnja</a:t>
            </a:r>
            <a:r>
              <a:rPr lang="en-US" dirty="0"/>
              <a:t> 2012. o </a:t>
            </a:r>
            <a:r>
              <a:rPr lang="en-US" dirty="0" err="1"/>
              <a:t>nadležnosti</a:t>
            </a:r>
            <a:r>
              <a:rPr lang="en-US" dirty="0"/>
              <a:t>, </a:t>
            </a:r>
            <a:r>
              <a:rPr lang="en-US" dirty="0" err="1"/>
              <a:t>mjerodavnom</a:t>
            </a:r>
            <a:r>
              <a:rPr lang="en-US" dirty="0"/>
              <a:t> </a:t>
            </a:r>
            <a:r>
              <a:rPr lang="en-US" dirty="0" err="1"/>
              <a:t>pravu</a:t>
            </a:r>
            <a:r>
              <a:rPr lang="en-US" dirty="0"/>
              <a:t>, </a:t>
            </a:r>
            <a:r>
              <a:rPr lang="en-US" dirty="0" err="1"/>
              <a:t>priznavanju</a:t>
            </a:r>
            <a:r>
              <a:rPr lang="en-US" dirty="0"/>
              <a:t> </a:t>
            </a:r>
            <a:r>
              <a:rPr lang="en-US" dirty="0" err="1"/>
              <a:t>i</a:t>
            </a:r>
            <a:r>
              <a:rPr lang="en-US" dirty="0"/>
              <a:t> </a:t>
            </a:r>
            <a:r>
              <a:rPr lang="en-US" dirty="0" err="1"/>
              <a:t>izvršavanju</a:t>
            </a:r>
            <a:r>
              <a:rPr lang="en-US" dirty="0"/>
              <a:t> </a:t>
            </a:r>
            <a:r>
              <a:rPr lang="en-US" dirty="0" err="1"/>
              <a:t>odluka</a:t>
            </a:r>
            <a:r>
              <a:rPr lang="en-US" dirty="0"/>
              <a:t> </a:t>
            </a:r>
            <a:r>
              <a:rPr lang="en-US" dirty="0" err="1"/>
              <a:t>i</a:t>
            </a:r>
            <a:r>
              <a:rPr lang="en-US" dirty="0"/>
              <a:t> </a:t>
            </a:r>
            <a:r>
              <a:rPr lang="en-US" dirty="0" err="1"/>
              <a:t>prihvaćanju</a:t>
            </a:r>
            <a:r>
              <a:rPr lang="en-US" dirty="0"/>
              <a:t> </a:t>
            </a:r>
            <a:r>
              <a:rPr lang="en-US" dirty="0" err="1"/>
              <a:t>i</a:t>
            </a:r>
            <a:r>
              <a:rPr lang="en-US" dirty="0"/>
              <a:t> </a:t>
            </a:r>
            <a:r>
              <a:rPr lang="en-US" dirty="0" err="1"/>
              <a:t>izvršavanju</a:t>
            </a:r>
            <a:r>
              <a:rPr lang="en-US" dirty="0"/>
              <a:t> </a:t>
            </a:r>
            <a:r>
              <a:rPr lang="en-US" dirty="0" err="1"/>
              <a:t>javnih</a:t>
            </a:r>
            <a:r>
              <a:rPr lang="en-US" dirty="0"/>
              <a:t> </a:t>
            </a:r>
            <a:r>
              <a:rPr lang="en-US" dirty="0" err="1"/>
              <a:t>isprava</a:t>
            </a:r>
            <a:r>
              <a:rPr lang="en-US" dirty="0"/>
              <a:t> u </a:t>
            </a:r>
            <a:r>
              <a:rPr lang="en-US" dirty="0" err="1"/>
              <a:t>nasljednim</a:t>
            </a:r>
            <a:r>
              <a:rPr lang="en-US" dirty="0"/>
              <a:t> </a:t>
            </a:r>
            <a:r>
              <a:rPr lang="en-US" dirty="0" err="1"/>
              <a:t>stvarima</a:t>
            </a:r>
            <a:r>
              <a:rPr lang="en-US" dirty="0"/>
              <a:t> </a:t>
            </a:r>
            <a:r>
              <a:rPr lang="en-US" dirty="0" err="1"/>
              <a:t>i</a:t>
            </a:r>
            <a:r>
              <a:rPr lang="en-US" dirty="0"/>
              <a:t> o </a:t>
            </a:r>
            <a:r>
              <a:rPr lang="en-US" dirty="0" err="1"/>
              <a:t>uspostavi</a:t>
            </a:r>
            <a:r>
              <a:rPr lang="en-US" dirty="0"/>
              <a:t> </a:t>
            </a:r>
            <a:r>
              <a:rPr lang="en-US" dirty="0" err="1"/>
              <a:t>Europske</a:t>
            </a:r>
            <a:r>
              <a:rPr lang="en-US" dirty="0"/>
              <a:t> </a:t>
            </a:r>
            <a:r>
              <a:rPr lang="en-US" dirty="0" err="1"/>
              <a:t>potvrde</a:t>
            </a:r>
            <a:r>
              <a:rPr lang="en-US" dirty="0"/>
              <a:t> o </a:t>
            </a:r>
            <a:r>
              <a:rPr lang="en-US" dirty="0" err="1"/>
              <a:t>nasljeđivanju</a:t>
            </a:r>
            <a:r>
              <a:rPr lang="en-US" dirty="0"/>
              <a:t> (SL L 201, 27. 7. 2012.).</a:t>
            </a:r>
          </a:p>
          <a:p>
            <a:endParaRPr lang="en-US" dirty="0"/>
          </a:p>
        </p:txBody>
      </p:sp>
    </p:spTree>
    <p:extLst>
      <p:ext uri="{BB962C8B-B14F-4D97-AF65-F5344CB8AC3E}">
        <p14:creationId xmlns:p14="http://schemas.microsoft.com/office/powerpoint/2010/main" val="1383145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Uredba o nasljeđivanju</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hr-HR" dirty="0" smtClean="0"/>
              <a:t>Primjenjuje se u svim državama članicama EU osim u Danskoj, UK i Irskoj </a:t>
            </a:r>
          </a:p>
          <a:p>
            <a:pPr marL="0" indent="0">
              <a:buNone/>
            </a:pPr>
            <a:endParaRPr lang="hr-HR" dirty="0" smtClean="0"/>
          </a:p>
          <a:p>
            <a:pPr marL="0" indent="0">
              <a:buNone/>
            </a:pPr>
            <a:r>
              <a:rPr lang="hr-HR" dirty="0" smtClean="0"/>
              <a:t>Donosi pravila o nadležnosti, mjerodavnom pravu i priznanju i ovrsi</a:t>
            </a:r>
          </a:p>
          <a:p>
            <a:pPr marL="0" indent="0">
              <a:buNone/>
            </a:pPr>
            <a:endParaRPr lang="hr-HR" dirty="0"/>
          </a:p>
          <a:p>
            <a:pPr marL="0" indent="0">
              <a:buNone/>
            </a:pPr>
            <a:r>
              <a:rPr lang="hr-HR" dirty="0" smtClean="0"/>
              <a:t>Cilj je primjena jednog prava na cjelokupno nasljeđivanje (na sve nekretnine i sve pokretnine)</a:t>
            </a:r>
          </a:p>
          <a:p>
            <a:pPr marL="0" indent="0">
              <a:buNone/>
            </a:pPr>
            <a:endParaRPr lang="hr-HR" dirty="0" smtClean="0"/>
          </a:p>
          <a:p>
            <a:pPr marL="0" indent="0">
              <a:buNone/>
            </a:pPr>
            <a:r>
              <a:rPr lang="hr-HR" dirty="0" smtClean="0"/>
              <a:t> </a:t>
            </a:r>
            <a:endParaRPr lang="en-US" dirty="0"/>
          </a:p>
        </p:txBody>
      </p:sp>
    </p:spTree>
    <p:extLst>
      <p:ext uri="{BB962C8B-B14F-4D97-AF65-F5344CB8AC3E}">
        <p14:creationId xmlns:p14="http://schemas.microsoft.com/office/powerpoint/2010/main" val="2402750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Uredba o nasljeđivanju – opće pravilo </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hr-HR" i="1" dirty="0" smtClean="0"/>
              <a:t>Č</a:t>
            </a:r>
            <a:r>
              <a:rPr lang="en-US" i="1" dirty="0" err="1" smtClean="0"/>
              <a:t>lanak</a:t>
            </a:r>
            <a:r>
              <a:rPr lang="en-US" i="1" dirty="0" smtClean="0"/>
              <a:t> </a:t>
            </a:r>
            <a:r>
              <a:rPr lang="en-US" i="1" dirty="0"/>
              <a:t>21.</a:t>
            </a:r>
          </a:p>
          <a:p>
            <a:pPr marL="0" indent="0">
              <a:buNone/>
            </a:pPr>
            <a:r>
              <a:rPr lang="en-US" dirty="0" smtClean="0"/>
              <a:t>1</a:t>
            </a:r>
            <a:r>
              <a:rPr lang="en-US" dirty="0"/>
              <a:t>.   </a:t>
            </a:r>
            <a:r>
              <a:rPr lang="en-US" dirty="0" err="1"/>
              <a:t>Osim</a:t>
            </a:r>
            <a:r>
              <a:rPr lang="en-US" dirty="0"/>
              <a:t> </a:t>
            </a:r>
            <a:r>
              <a:rPr lang="en-US" dirty="0" err="1"/>
              <a:t>ako</a:t>
            </a:r>
            <a:r>
              <a:rPr lang="en-US" dirty="0"/>
              <a:t> je </a:t>
            </a:r>
            <a:r>
              <a:rPr lang="en-US" dirty="0" err="1"/>
              <a:t>drukčije</a:t>
            </a:r>
            <a:r>
              <a:rPr lang="en-US" dirty="0"/>
              <a:t> </a:t>
            </a:r>
            <a:r>
              <a:rPr lang="en-US" dirty="0" err="1"/>
              <a:t>predviđeno</a:t>
            </a:r>
            <a:r>
              <a:rPr lang="en-US" dirty="0"/>
              <a:t> </a:t>
            </a:r>
            <a:r>
              <a:rPr lang="en-US" dirty="0" err="1"/>
              <a:t>ovom</a:t>
            </a:r>
            <a:r>
              <a:rPr lang="en-US" dirty="0"/>
              <a:t> </a:t>
            </a:r>
            <a:r>
              <a:rPr lang="en-US" dirty="0" err="1"/>
              <a:t>Uredbom</a:t>
            </a:r>
            <a:r>
              <a:rPr lang="en-US" dirty="0"/>
              <a:t>, </a:t>
            </a:r>
            <a:r>
              <a:rPr lang="en-US" dirty="0" err="1"/>
              <a:t>pravo</a:t>
            </a:r>
            <a:r>
              <a:rPr lang="en-US" dirty="0"/>
              <a:t> </a:t>
            </a:r>
            <a:r>
              <a:rPr lang="en-US" dirty="0" err="1"/>
              <a:t>mjerodavno</a:t>
            </a:r>
            <a:r>
              <a:rPr lang="en-US" dirty="0"/>
              <a:t> </a:t>
            </a:r>
            <a:r>
              <a:rPr lang="en-US" dirty="0" err="1"/>
              <a:t>za</a:t>
            </a:r>
            <a:r>
              <a:rPr lang="en-US" dirty="0"/>
              <a:t> </a:t>
            </a:r>
            <a:r>
              <a:rPr lang="en-US" dirty="0" err="1"/>
              <a:t>nasljeđivanje</a:t>
            </a:r>
            <a:r>
              <a:rPr lang="en-US" dirty="0"/>
              <a:t> u </a:t>
            </a:r>
            <a:r>
              <a:rPr lang="en-US" dirty="0" err="1"/>
              <a:t>cijelosti</a:t>
            </a:r>
            <a:r>
              <a:rPr lang="en-US" dirty="0"/>
              <a:t> </a:t>
            </a:r>
            <a:r>
              <a:rPr lang="en-US" dirty="0" err="1"/>
              <a:t>pravo</a:t>
            </a:r>
            <a:r>
              <a:rPr lang="en-US" dirty="0"/>
              <a:t> je </a:t>
            </a:r>
            <a:r>
              <a:rPr lang="en-US" dirty="0" err="1"/>
              <a:t>države</a:t>
            </a:r>
            <a:r>
              <a:rPr lang="en-US" dirty="0"/>
              <a:t> u </a:t>
            </a:r>
            <a:r>
              <a:rPr lang="en-US" dirty="0" err="1"/>
              <a:t>kojoj</a:t>
            </a:r>
            <a:r>
              <a:rPr lang="en-US" dirty="0"/>
              <a:t> je </a:t>
            </a:r>
            <a:r>
              <a:rPr lang="en-US" dirty="0" err="1"/>
              <a:t>umrli</a:t>
            </a:r>
            <a:r>
              <a:rPr lang="en-US" dirty="0"/>
              <a:t> </a:t>
            </a:r>
            <a:r>
              <a:rPr lang="en-US" dirty="0" err="1"/>
              <a:t>imao</a:t>
            </a:r>
            <a:r>
              <a:rPr lang="en-US" dirty="0"/>
              <a:t> </a:t>
            </a:r>
            <a:r>
              <a:rPr lang="en-US" dirty="0" err="1"/>
              <a:t>svoje</a:t>
            </a:r>
            <a:r>
              <a:rPr lang="en-US" dirty="0"/>
              <a:t> </a:t>
            </a:r>
            <a:r>
              <a:rPr lang="en-US" dirty="0" err="1"/>
              <a:t>uobičajeno</a:t>
            </a:r>
            <a:r>
              <a:rPr lang="en-US" dirty="0"/>
              <a:t> </a:t>
            </a:r>
            <a:r>
              <a:rPr lang="en-US" dirty="0" err="1"/>
              <a:t>boravište</a:t>
            </a:r>
            <a:r>
              <a:rPr lang="en-US" dirty="0"/>
              <a:t> u </a:t>
            </a:r>
            <a:r>
              <a:rPr lang="en-US" dirty="0" err="1"/>
              <a:t>trenutku</a:t>
            </a:r>
            <a:r>
              <a:rPr lang="en-US" dirty="0"/>
              <a:t> </a:t>
            </a:r>
            <a:r>
              <a:rPr lang="en-US" dirty="0" err="1"/>
              <a:t>smrti</a:t>
            </a:r>
            <a:r>
              <a:rPr lang="en-US" dirty="0"/>
              <a:t>.</a:t>
            </a:r>
          </a:p>
          <a:p>
            <a:pPr marL="0" indent="0">
              <a:buNone/>
            </a:pPr>
            <a:r>
              <a:rPr lang="en-US" dirty="0"/>
              <a:t>2.   </a:t>
            </a:r>
            <a:r>
              <a:rPr lang="en-US" dirty="0" err="1"/>
              <a:t>Ako</a:t>
            </a:r>
            <a:r>
              <a:rPr lang="en-US" dirty="0"/>
              <a:t> je, </a:t>
            </a:r>
            <a:r>
              <a:rPr lang="en-US" dirty="0" err="1"/>
              <a:t>kao</a:t>
            </a:r>
            <a:r>
              <a:rPr lang="en-US" dirty="0"/>
              <a:t> </a:t>
            </a:r>
            <a:r>
              <a:rPr lang="en-US" dirty="0" err="1"/>
              <a:t>izuzetak</a:t>
            </a:r>
            <a:r>
              <a:rPr lang="en-US" dirty="0"/>
              <a:t>, </a:t>
            </a:r>
            <a:r>
              <a:rPr lang="en-US" dirty="0" err="1"/>
              <a:t>jasno</a:t>
            </a:r>
            <a:r>
              <a:rPr lang="en-US" dirty="0"/>
              <a:t> </a:t>
            </a:r>
            <a:r>
              <a:rPr lang="en-US" dirty="0" err="1"/>
              <a:t>iz</a:t>
            </a:r>
            <a:r>
              <a:rPr lang="en-US" dirty="0"/>
              <a:t> </a:t>
            </a:r>
            <a:r>
              <a:rPr lang="en-US" dirty="0" err="1"/>
              <a:t>svih</a:t>
            </a:r>
            <a:r>
              <a:rPr lang="en-US" dirty="0"/>
              <a:t> </a:t>
            </a:r>
            <a:r>
              <a:rPr lang="en-US" dirty="0" err="1"/>
              <a:t>okolnosti</a:t>
            </a:r>
            <a:r>
              <a:rPr lang="en-US" dirty="0"/>
              <a:t> </a:t>
            </a:r>
            <a:r>
              <a:rPr lang="en-US" dirty="0" err="1"/>
              <a:t>slučaja</a:t>
            </a:r>
            <a:r>
              <a:rPr lang="en-US" dirty="0"/>
              <a:t> da je u </a:t>
            </a:r>
            <a:r>
              <a:rPr lang="en-US" dirty="0" err="1"/>
              <a:t>trenutku</a:t>
            </a:r>
            <a:r>
              <a:rPr lang="en-US" dirty="0"/>
              <a:t> </a:t>
            </a:r>
            <a:r>
              <a:rPr lang="en-US" dirty="0" err="1"/>
              <a:t>smrti</a:t>
            </a:r>
            <a:r>
              <a:rPr lang="en-US" dirty="0"/>
              <a:t> </a:t>
            </a:r>
            <a:r>
              <a:rPr lang="en-US" dirty="0" err="1"/>
              <a:t>umrli</a:t>
            </a:r>
            <a:r>
              <a:rPr lang="en-US" dirty="0"/>
              <a:t> bio </a:t>
            </a:r>
            <a:r>
              <a:rPr lang="en-US" dirty="0" err="1"/>
              <a:t>očigledno</a:t>
            </a:r>
            <a:r>
              <a:rPr lang="en-US" dirty="0"/>
              <a:t> </a:t>
            </a:r>
            <a:r>
              <a:rPr lang="en-US" dirty="0" err="1"/>
              <a:t>bliže</a:t>
            </a:r>
            <a:r>
              <a:rPr lang="en-US" dirty="0"/>
              <a:t> </a:t>
            </a:r>
            <a:r>
              <a:rPr lang="en-US" dirty="0" err="1"/>
              <a:t>povezan</a:t>
            </a:r>
            <a:r>
              <a:rPr lang="en-US" dirty="0"/>
              <a:t> s </a:t>
            </a:r>
            <a:r>
              <a:rPr lang="en-US" dirty="0" err="1"/>
              <a:t>državom</a:t>
            </a:r>
            <a:r>
              <a:rPr lang="en-US" dirty="0"/>
              <a:t> </a:t>
            </a:r>
            <a:r>
              <a:rPr lang="en-US" dirty="0" err="1"/>
              <a:t>koja</a:t>
            </a:r>
            <a:r>
              <a:rPr lang="en-US" dirty="0"/>
              <a:t> </a:t>
            </a:r>
            <a:r>
              <a:rPr lang="en-US" dirty="0" err="1"/>
              <a:t>nije</a:t>
            </a:r>
            <a:r>
              <a:rPr lang="en-US" dirty="0"/>
              <a:t> </a:t>
            </a:r>
            <a:r>
              <a:rPr lang="en-US" dirty="0" err="1"/>
              <a:t>država</a:t>
            </a:r>
            <a:r>
              <a:rPr lang="en-US" dirty="0"/>
              <a:t> </a:t>
            </a:r>
            <a:r>
              <a:rPr lang="en-US" dirty="0" err="1"/>
              <a:t>čije</a:t>
            </a:r>
            <a:r>
              <a:rPr lang="en-US" dirty="0"/>
              <a:t> bi </a:t>
            </a:r>
            <a:r>
              <a:rPr lang="en-US" dirty="0" err="1"/>
              <a:t>pravo</a:t>
            </a:r>
            <a:r>
              <a:rPr lang="en-US" dirty="0"/>
              <a:t> </a:t>
            </a:r>
            <a:r>
              <a:rPr lang="en-US" dirty="0" err="1"/>
              <a:t>bilo</a:t>
            </a:r>
            <a:r>
              <a:rPr lang="en-US" dirty="0"/>
              <a:t> </a:t>
            </a:r>
            <a:r>
              <a:rPr lang="en-US" dirty="0" err="1"/>
              <a:t>mjerodavno</a:t>
            </a:r>
            <a:r>
              <a:rPr lang="en-US" dirty="0"/>
              <a:t> </a:t>
            </a:r>
            <a:r>
              <a:rPr lang="en-US" dirty="0" err="1"/>
              <a:t>po</a:t>
            </a:r>
            <a:r>
              <a:rPr lang="en-US" dirty="0"/>
              <a:t> </a:t>
            </a:r>
            <a:r>
              <a:rPr lang="en-US" dirty="0" err="1"/>
              <a:t>stavku</a:t>
            </a:r>
            <a:r>
              <a:rPr lang="en-US" dirty="0"/>
              <a:t> 1., </a:t>
            </a:r>
            <a:r>
              <a:rPr lang="en-US" dirty="0" err="1"/>
              <a:t>pravo</a:t>
            </a:r>
            <a:r>
              <a:rPr lang="en-US" dirty="0"/>
              <a:t> </a:t>
            </a:r>
            <a:r>
              <a:rPr lang="en-US" dirty="0" err="1"/>
              <a:t>mjerodavno</a:t>
            </a:r>
            <a:r>
              <a:rPr lang="en-US" dirty="0"/>
              <a:t> </a:t>
            </a:r>
            <a:r>
              <a:rPr lang="en-US" dirty="0" err="1"/>
              <a:t>za</a:t>
            </a:r>
            <a:r>
              <a:rPr lang="en-US" dirty="0"/>
              <a:t> </a:t>
            </a:r>
            <a:r>
              <a:rPr lang="en-US" dirty="0" err="1"/>
              <a:t>nasljeđivanje</a:t>
            </a:r>
            <a:r>
              <a:rPr lang="en-US" dirty="0"/>
              <a:t> je </a:t>
            </a:r>
            <a:r>
              <a:rPr lang="en-US" dirty="0" err="1"/>
              <a:t>pravo</a:t>
            </a:r>
            <a:r>
              <a:rPr lang="en-US" dirty="0"/>
              <a:t> </a:t>
            </a:r>
            <a:r>
              <a:rPr lang="en-US" dirty="0" err="1"/>
              <a:t>te</a:t>
            </a:r>
            <a:r>
              <a:rPr lang="en-US" dirty="0"/>
              <a:t> </a:t>
            </a:r>
            <a:r>
              <a:rPr lang="en-US" dirty="0" err="1"/>
              <a:t>druge</a:t>
            </a:r>
            <a:r>
              <a:rPr lang="en-US" dirty="0"/>
              <a:t> </a:t>
            </a:r>
            <a:r>
              <a:rPr lang="en-US" dirty="0" err="1"/>
              <a:t>države</a:t>
            </a:r>
            <a:r>
              <a:rPr lang="en-US" dirty="0"/>
              <a:t>.</a:t>
            </a:r>
          </a:p>
          <a:p>
            <a:endParaRPr lang="en-US" dirty="0"/>
          </a:p>
        </p:txBody>
      </p:sp>
    </p:spTree>
    <p:extLst>
      <p:ext uri="{BB962C8B-B14F-4D97-AF65-F5344CB8AC3E}">
        <p14:creationId xmlns:p14="http://schemas.microsoft.com/office/powerpoint/2010/main" val="2711796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528" y="836712"/>
            <a:ext cx="8229600" cy="4525963"/>
          </a:xfrm>
        </p:spPr>
        <p:txBody>
          <a:bodyPr>
            <a:normAutofit fontScale="70000" lnSpcReduction="20000"/>
          </a:bodyPr>
          <a:lstStyle/>
          <a:p>
            <a:pPr marL="0" indent="0">
              <a:buNone/>
            </a:pPr>
            <a:r>
              <a:rPr lang="hr-HR" dirty="0" smtClean="0"/>
              <a:t>Recital 23</a:t>
            </a:r>
          </a:p>
          <a:p>
            <a:pPr marL="0" indent="0">
              <a:buNone/>
            </a:pPr>
            <a:r>
              <a:rPr lang="en-US" dirty="0" smtClean="0"/>
              <a:t>S </a:t>
            </a:r>
            <a:r>
              <a:rPr lang="en-US" dirty="0" err="1"/>
              <a:t>obzirom</a:t>
            </a:r>
            <a:r>
              <a:rPr lang="en-US" dirty="0"/>
              <a:t> </a:t>
            </a:r>
            <a:r>
              <a:rPr lang="en-US" dirty="0" err="1"/>
              <a:t>na</a:t>
            </a:r>
            <a:r>
              <a:rPr lang="en-US" dirty="0"/>
              <a:t> </a:t>
            </a:r>
            <a:r>
              <a:rPr lang="en-US" dirty="0" err="1"/>
              <a:t>povećanu</a:t>
            </a:r>
            <a:r>
              <a:rPr lang="en-US" dirty="0"/>
              <a:t> </a:t>
            </a:r>
            <a:r>
              <a:rPr lang="en-US" dirty="0" err="1"/>
              <a:t>mobilnost</a:t>
            </a:r>
            <a:r>
              <a:rPr lang="en-US" dirty="0"/>
              <a:t> </a:t>
            </a:r>
            <a:r>
              <a:rPr lang="en-US" dirty="0" err="1"/>
              <a:t>građana</a:t>
            </a:r>
            <a:r>
              <a:rPr lang="en-US" dirty="0"/>
              <a:t> </a:t>
            </a:r>
            <a:r>
              <a:rPr lang="en-US" dirty="0" err="1"/>
              <a:t>te</a:t>
            </a:r>
            <a:r>
              <a:rPr lang="en-US" dirty="0"/>
              <a:t> </a:t>
            </a:r>
            <a:r>
              <a:rPr lang="en-US" dirty="0" err="1"/>
              <a:t>kako</a:t>
            </a:r>
            <a:r>
              <a:rPr lang="en-US" dirty="0"/>
              <a:t> bi se </a:t>
            </a:r>
            <a:r>
              <a:rPr lang="en-US" dirty="0" err="1"/>
              <a:t>osiguralo</a:t>
            </a:r>
            <a:r>
              <a:rPr lang="en-US" dirty="0"/>
              <a:t> </a:t>
            </a:r>
            <a:r>
              <a:rPr lang="en-US" dirty="0" err="1"/>
              <a:t>pravilno</a:t>
            </a:r>
            <a:r>
              <a:rPr lang="en-US" dirty="0"/>
              <a:t> </a:t>
            </a:r>
            <a:r>
              <a:rPr lang="en-US" dirty="0" err="1"/>
              <a:t>djelovanje</a:t>
            </a:r>
            <a:r>
              <a:rPr lang="en-US" dirty="0"/>
              <a:t> </a:t>
            </a:r>
            <a:r>
              <a:rPr lang="en-US" dirty="0" err="1"/>
              <a:t>pravosuđa</a:t>
            </a:r>
            <a:r>
              <a:rPr lang="en-US" dirty="0"/>
              <a:t> u </a:t>
            </a:r>
            <a:r>
              <a:rPr lang="en-US" dirty="0" err="1"/>
              <a:t>Uniji</a:t>
            </a:r>
            <a:r>
              <a:rPr lang="en-US" dirty="0"/>
              <a:t> </a:t>
            </a:r>
            <a:r>
              <a:rPr lang="en-US" dirty="0" err="1"/>
              <a:t>te</a:t>
            </a:r>
            <a:r>
              <a:rPr lang="en-US" dirty="0"/>
              <a:t> </a:t>
            </a:r>
            <a:r>
              <a:rPr lang="en-US" dirty="0" err="1"/>
              <a:t>osiguralo</a:t>
            </a:r>
            <a:r>
              <a:rPr lang="en-US" dirty="0"/>
              <a:t> da </a:t>
            </a:r>
            <a:r>
              <a:rPr lang="en-US" dirty="0" err="1"/>
              <a:t>postoji</a:t>
            </a:r>
            <a:r>
              <a:rPr lang="en-US" dirty="0"/>
              <a:t> </a:t>
            </a:r>
            <a:r>
              <a:rPr lang="en-US" dirty="0" err="1"/>
              <a:t>stvarna</a:t>
            </a:r>
            <a:r>
              <a:rPr lang="en-US" dirty="0"/>
              <a:t> </a:t>
            </a:r>
            <a:r>
              <a:rPr lang="en-US" dirty="0" err="1"/>
              <a:t>poveznica</a:t>
            </a:r>
            <a:r>
              <a:rPr lang="en-US" dirty="0"/>
              <a:t> </a:t>
            </a:r>
            <a:r>
              <a:rPr lang="en-US" dirty="0" err="1"/>
              <a:t>između</a:t>
            </a:r>
            <a:r>
              <a:rPr lang="en-US" dirty="0"/>
              <a:t> </a:t>
            </a:r>
            <a:r>
              <a:rPr lang="en-US" dirty="0" err="1"/>
              <a:t>nasljeđivanja</a:t>
            </a:r>
            <a:r>
              <a:rPr lang="en-US" dirty="0"/>
              <a:t> </a:t>
            </a:r>
            <a:r>
              <a:rPr lang="en-US" dirty="0" err="1"/>
              <a:t>i</a:t>
            </a:r>
            <a:r>
              <a:rPr lang="en-US" dirty="0"/>
              <a:t> </a:t>
            </a:r>
            <a:r>
              <a:rPr lang="en-US" dirty="0" err="1"/>
              <a:t>države</a:t>
            </a:r>
            <a:r>
              <a:rPr lang="en-US" dirty="0"/>
              <a:t> </a:t>
            </a:r>
            <a:r>
              <a:rPr lang="en-US" dirty="0" err="1"/>
              <a:t>članice</a:t>
            </a:r>
            <a:r>
              <a:rPr lang="en-US" dirty="0"/>
              <a:t> u </a:t>
            </a:r>
            <a:r>
              <a:rPr lang="en-US" dirty="0" err="1"/>
              <a:t>kojoj</a:t>
            </a:r>
            <a:r>
              <a:rPr lang="en-US" dirty="0"/>
              <a:t> </a:t>
            </a:r>
            <a:r>
              <a:rPr lang="en-US" dirty="0" err="1"/>
              <a:t>postoji</a:t>
            </a:r>
            <a:r>
              <a:rPr lang="en-US" dirty="0"/>
              <a:t> </a:t>
            </a:r>
            <a:r>
              <a:rPr lang="en-US" dirty="0" err="1"/>
              <a:t>nadležnost</a:t>
            </a:r>
            <a:r>
              <a:rPr lang="en-US" dirty="0"/>
              <a:t>, ova bi </a:t>
            </a:r>
            <a:r>
              <a:rPr lang="en-US" dirty="0" err="1"/>
              <a:t>Uredba</a:t>
            </a:r>
            <a:r>
              <a:rPr lang="en-US" dirty="0"/>
              <a:t> </a:t>
            </a:r>
            <a:r>
              <a:rPr lang="en-US" dirty="0" err="1"/>
              <a:t>trebala</a:t>
            </a:r>
            <a:r>
              <a:rPr lang="en-US" dirty="0"/>
              <a:t> </a:t>
            </a:r>
            <a:r>
              <a:rPr lang="en-US" dirty="0" err="1"/>
              <a:t>predvidjeti</a:t>
            </a:r>
            <a:r>
              <a:rPr lang="en-US" dirty="0"/>
              <a:t> da bi </a:t>
            </a:r>
            <a:r>
              <a:rPr lang="en-US" dirty="0" err="1"/>
              <a:t>opća</a:t>
            </a:r>
            <a:r>
              <a:rPr lang="en-US" dirty="0"/>
              <a:t> </a:t>
            </a:r>
            <a:r>
              <a:rPr lang="en-US" dirty="0" err="1"/>
              <a:t>poveznica</a:t>
            </a:r>
            <a:r>
              <a:rPr lang="en-US" dirty="0"/>
              <a:t> </a:t>
            </a:r>
            <a:r>
              <a:rPr lang="en-US" dirty="0" err="1"/>
              <a:t>za</a:t>
            </a:r>
            <a:r>
              <a:rPr lang="en-US" dirty="0"/>
              <a:t> </a:t>
            </a:r>
            <a:r>
              <a:rPr lang="en-US" dirty="0" err="1"/>
              <a:t>potrebe</a:t>
            </a:r>
            <a:r>
              <a:rPr lang="en-US" dirty="0"/>
              <a:t> </a:t>
            </a:r>
            <a:r>
              <a:rPr lang="en-US" dirty="0" err="1"/>
              <a:t>utvrđivanja</a:t>
            </a:r>
            <a:r>
              <a:rPr lang="en-US" dirty="0"/>
              <a:t> </a:t>
            </a:r>
            <a:r>
              <a:rPr lang="en-US" dirty="0" err="1"/>
              <a:t>i</a:t>
            </a:r>
            <a:r>
              <a:rPr lang="en-US" dirty="0"/>
              <a:t> </a:t>
            </a:r>
            <a:r>
              <a:rPr lang="en-US" dirty="0" err="1"/>
              <a:t>nadležnosti</a:t>
            </a:r>
            <a:r>
              <a:rPr lang="en-US" dirty="0"/>
              <a:t> </a:t>
            </a:r>
            <a:r>
              <a:rPr lang="en-US" dirty="0" err="1"/>
              <a:t>i</a:t>
            </a:r>
            <a:r>
              <a:rPr lang="en-US" dirty="0"/>
              <a:t> </a:t>
            </a:r>
            <a:r>
              <a:rPr lang="en-US" dirty="0" err="1"/>
              <a:t>mjerodavnog</a:t>
            </a:r>
            <a:r>
              <a:rPr lang="en-US" dirty="0"/>
              <a:t> </a:t>
            </a:r>
            <a:r>
              <a:rPr lang="en-US" dirty="0" err="1"/>
              <a:t>prava</a:t>
            </a:r>
            <a:r>
              <a:rPr lang="en-US" dirty="0"/>
              <a:t> </a:t>
            </a:r>
            <a:r>
              <a:rPr lang="en-US" dirty="0" err="1"/>
              <a:t>trebala</a:t>
            </a:r>
            <a:r>
              <a:rPr lang="en-US" dirty="0"/>
              <a:t> </a:t>
            </a:r>
            <a:r>
              <a:rPr lang="en-US" dirty="0" err="1"/>
              <a:t>biti</a:t>
            </a:r>
            <a:r>
              <a:rPr lang="en-US" dirty="0"/>
              <a:t> </a:t>
            </a:r>
            <a:r>
              <a:rPr lang="en-US" dirty="0" err="1"/>
              <a:t>uobičajeno</a:t>
            </a:r>
            <a:r>
              <a:rPr lang="en-US" dirty="0"/>
              <a:t> </a:t>
            </a:r>
            <a:r>
              <a:rPr lang="en-US" dirty="0" err="1"/>
              <a:t>boravište</a:t>
            </a:r>
            <a:r>
              <a:rPr lang="en-US" dirty="0"/>
              <a:t> </a:t>
            </a:r>
            <a:r>
              <a:rPr lang="en-US" dirty="0" err="1"/>
              <a:t>umrlog</a:t>
            </a:r>
            <a:r>
              <a:rPr lang="en-US" dirty="0"/>
              <a:t> u </a:t>
            </a:r>
            <a:r>
              <a:rPr lang="en-US" dirty="0" err="1"/>
              <a:t>vrijeme</a:t>
            </a:r>
            <a:r>
              <a:rPr lang="en-US" dirty="0"/>
              <a:t> </a:t>
            </a:r>
            <a:r>
              <a:rPr lang="en-US" dirty="0" err="1"/>
              <a:t>smrti</a:t>
            </a:r>
            <a:r>
              <a:rPr lang="en-US" dirty="0"/>
              <a:t>. </a:t>
            </a:r>
            <a:r>
              <a:rPr lang="en-US" dirty="0" err="1"/>
              <a:t>Radi</a:t>
            </a:r>
            <a:r>
              <a:rPr lang="en-US" dirty="0"/>
              <a:t> </a:t>
            </a:r>
            <a:r>
              <a:rPr lang="en-US" dirty="0" err="1"/>
              <a:t>utvrđivanja</a:t>
            </a:r>
            <a:r>
              <a:rPr lang="en-US" dirty="0"/>
              <a:t> </a:t>
            </a:r>
            <a:r>
              <a:rPr lang="en-US" dirty="0" err="1"/>
              <a:t>uobičajenog</a:t>
            </a:r>
            <a:r>
              <a:rPr lang="en-US" dirty="0"/>
              <a:t> </a:t>
            </a:r>
            <a:r>
              <a:rPr lang="en-US" dirty="0" err="1"/>
              <a:t>boravišta</a:t>
            </a:r>
            <a:r>
              <a:rPr lang="en-US" dirty="0"/>
              <a:t>, </a:t>
            </a:r>
            <a:r>
              <a:rPr lang="en-US" dirty="0" err="1"/>
              <a:t>tijelo</a:t>
            </a:r>
            <a:r>
              <a:rPr lang="en-US" dirty="0"/>
              <a:t> </a:t>
            </a:r>
            <a:r>
              <a:rPr lang="en-US" dirty="0" err="1"/>
              <a:t>koje</a:t>
            </a:r>
            <a:r>
              <a:rPr lang="en-US" dirty="0"/>
              <a:t> se </a:t>
            </a:r>
            <a:r>
              <a:rPr lang="en-US" dirty="0" err="1"/>
              <a:t>bavi</a:t>
            </a:r>
            <a:r>
              <a:rPr lang="en-US" dirty="0"/>
              <a:t> </a:t>
            </a:r>
            <a:r>
              <a:rPr lang="en-US" dirty="0" err="1"/>
              <a:t>nasljeđivanjem</a:t>
            </a:r>
            <a:r>
              <a:rPr lang="en-US" dirty="0"/>
              <a:t> </a:t>
            </a:r>
            <a:r>
              <a:rPr lang="en-US" dirty="0" err="1"/>
              <a:t>trebalo</a:t>
            </a:r>
            <a:r>
              <a:rPr lang="en-US" dirty="0"/>
              <a:t> bi </a:t>
            </a:r>
            <a:r>
              <a:rPr lang="en-US" dirty="0" err="1"/>
              <a:t>izvršiti</a:t>
            </a:r>
            <a:r>
              <a:rPr lang="en-US" dirty="0"/>
              <a:t> </a:t>
            </a:r>
            <a:r>
              <a:rPr lang="en-US" dirty="0" err="1"/>
              <a:t>ukupnu</a:t>
            </a:r>
            <a:r>
              <a:rPr lang="en-US" dirty="0"/>
              <a:t> </a:t>
            </a:r>
            <a:r>
              <a:rPr lang="en-US" dirty="0" err="1"/>
              <a:t>procjenu</a:t>
            </a:r>
            <a:r>
              <a:rPr lang="en-US" dirty="0"/>
              <a:t> </a:t>
            </a:r>
            <a:r>
              <a:rPr lang="en-US" dirty="0" err="1"/>
              <a:t>životnih</a:t>
            </a:r>
            <a:r>
              <a:rPr lang="en-US" dirty="0"/>
              <a:t> </a:t>
            </a:r>
            <a:r>
              <a:rPr lang="en-US" dirty="0" err="1"/>
              <a:t>okolnosti</a:t>
            </a:r>
            <a:r>
              <a:rPr lang="en-US" dirty="0"/>
              <a:t> </a:t>
            </a:r>
            <a:r>
              <a:rPr lang="en-US" dirty="0" err="1"/>
              <a:t>umrlog</a:t>
            </a:r>
            <a:r>
              <a:rPr lang="en-US" dirty="0"/>
              <a:t> </a:t>
            </a:r>
            <a:r>
              <a:rPr lang="en-US" dirty="0" err="1"/>
              <a:t>tijekom</a:t>
            </a:r>
            <a:r>
              <a:rPr lang="en-US" dirty="0"/>
              <a:t> </a:t>
            </a:r>
            <a:r>
              <a:rPr lang="en-US" dirty="0" err="1"/>
              <a:t>posljednjih</a:t>
            </a:r>
            <a:r>
              <a:rPr lang="en-US" dirty="0"/>
              <a:t> </a:t>
            </a:r>
            <a:r>
              <a:rPr lang="en-US" dirty="0" err="1"/>
              <a:t>godina</a:t>
            </a:r>
            <a:r>
              <a:rPr lang="en-US" dirty="0"/>
              <a:t> </a:t>
            </a:r>
            <a:r>
              <a:rPr lang="en-US" dirty="0" err="1"/>
              <a:t>njegovog</a:t>
            </a:r>
            <a:r>
              <a:rPr lang="en-US" dirty="0"/>
              <a:t> </a:t>
            </a:r>
            <a:r>
              <a:rPr lang="en-US" dirty="0" err="1"/>
              <a:t>života</a:t>
            </a:r>
            <a:r>
              <a:rPr lang="en-US" dirty="0"/>
              <a:t> </a:t>
            </a:r>
            <a:r>
              <a:rPr lang="en-US" dirty="0" err="1"/>
              <a:t>i</a:t>
            </a:r>
            <a:r>
              <a:rPr lang="en-US" dirty="0"/>
              <a:t> u </a:t>
            </a:r>
            <a:r>
              <a:rPr lang="en-US" dirty="0" err="1"/>
              <a:t>trenutku</a:t>
            </a:r>
            <a:r>
              <a:rPr lang="en-US" dirty="0"/>
              <a:t> </a:t>
            </a:r>
            <a:r>
              <a:rPr lang="en-US" dirty="0" err="1"/>
              <a:t>smrti</a:t>
            </a:r>
            <a:r>
              <a:rPr lang="en-US" dirty="0"/>
              <a:t>, </a:t>
            </a:r>
            <a:r>
              <a:rPr lang="en-US" dirty="0" err="1"/>
              <a:t>uzimajući</a:t>
            </a:r>
            <a:r>
              <a:rPr lang="en-US" dirty="0"/>
              <a:t> u </a:t>
            </a:r>
            <a:r>
              <a:rPr lang="en-US" dirty="0" err="1"/>
              <a:t>obzir</a:t>
            </a:r>
            <a:r>
              <a:rPr lang="en-US" dirty="0"/>
              <a:t> </a:t>
            </a:r>
            <a:r>
              <a:rPr lang="en-US" dirty="0" err="1"/>
              <a:t>sve</a:t>
            </a:r>
            <a:r>
              <a:rPr lang="en-US" dirty="0"/>
              <a:t> </a:t>
            </a:r>
            <a:r>
              <a:rPr lang="en-US" dirty="0" err="1"/>
              <a:t>relevantne</a:t>
            </a:r>
            <a:r>
              <a:rPr lang="en-US" dirty="0"/>
              <a:t> </a:t>
            </a:r>
            <a:r>
              <a:rPr lang="en-US" dirty="0" err="1"/>
              <a:t>činjenične</a:t>
            </a:r>
            <a:r>
              <a:rPr lang="en-US" dirty="0"/>
              <a:t> </a:t>
            </a:r>
            <a:r>
              <a:rPr lang="en-US" dirty="0" err="1"/>
              <a:t>elemente</a:t>
            </a:r>
            <a:r>
              <a:rPr lang="en-US" dirty="0"/>
              <a:t>, </a:t>
            </a:r>
            <a:r>
              <a:rPr lang="en-US" dirty="0" err="1"/>
              <a:t>posebno</a:t>
            </a:r>
            <a:r>
              <a:rPr lang="en-US" dirty="0"/>
              <a:t> </a:t>
            </a:r>
            <a:r>
              <a:rPr lang="en-US" dirty="0" err="1"/>
              <a:t>trajanje</a:t>
            </a:r>
            <a:r>
              <a:rPr lang="en-US" dirty="0"/>
              <a:t> </a:t>
            </a:r>
            <a:r>
              <a:rPr lang="en-US" dirty="0" err="1"/>
              <a:t>i</a:t>
            </a:r>
            <a:r>
              <a:rPr lang="en-US" dirty="0"/>
              <a:t> </a:t>
            </a:r>
            <a:r>
              <a:rPr lang="en-US" dirty="0" err="1"/>
              <a:t>stalnost</a:t>
            </a:r>
            <a:r>
              <a:rPr lang="en-US" dirty="0"/>
              <a:t> </a:t>
            </a:r>
            <a:r>
              <a:rPr lang="en-US" dirty="0" err="1"/>
              <a:t>prisutnosti</a:t>
            </a:r>
            <a:r>
              <a:rPr lang="en-US" dirty="0"/>
              <a:t> </a:t>
            </a:r>
            <a:r>
              <a:rPr lang="en-US" dirty="0" err="1"/>
              <a:t>umrlog</a:t>
            </a:r>
            <a:r>
              <a:rPr lang="en-US" dirty="0"/>
              <a:t> u </a:t>
            </a:r>
            <a:r>
              <a:rPr lang="en-US" dirty="0" err="1"/>
              <a:t>dotičnoj</a:t>
            </a:r>
            <a:r>
              <a:rPr lang="en-US" dirty="0"/>
              <a:t> </a:t>
            </a:r>
            <a:r>
              <a:rPr lang="en-US" dirty="0" err="1"/>
              <a:t>državi</a:t>
            </a:r>
            <a:r>
              <a:rPr lang="en-US" dirty="0"/>
              <a:t> </a:t>
            </a:r>
            <a:r>
              <a:rPr lang="en-US" dirty="0" err="1"/>
              <a:t>te</a:t>
            </a:r>
            <a:r>
              <a:rPr lang="en-US" dirty="0"/>
              <a:t> </a:t>
            </a:r>
            <a:r>
              <a:rPr lang="en-US" dirty="0" err="1"/>
              <a:t>uvjete</a:t>
            </a:r>
            <a:r>
              <a:rPr lang="en-US" dirty="0"/>
              <a:t> </a:t>
            </a:r>
            <a:r>
              <a:rPr lang="en-US" dirty="0" err="1"/>
              <a:t>i</a:t>
            </a:r>
            <a:r>
              <a:rPr lang="en-US" dirty="0"/>
              <a:t> </a:t>
            </a:r>
            <a:r>
              <a:rPr lang="en-US" dirty="0" err="1"/>
              <a:t>razloge</a:t>
            </a:r>
            <a:r>
              <a:rPr lang="en-US" dirty="0"/>
              <a:t> </a:t>
            </a:r>
            <a:r>
              <a:rPr lang="en-US" dirty="0" err="1"/>
              <a:t>za</a:t>
            </a:r>
            <a:r>
              <a:rPr lang="en-US" dirty="0"/>
              <a:t> </a:t>
            </a:r>
            <a:r>
              <a:rPr lang="en-US" dirty="0" err="1"/>
              <a:t>tu</a:t>
            </a:r>
            <a:r>
              <a:rPr lang="en-US" dirty="0"/>
              <a:t> </a:t>
            </a:r>
            <a:r>
              <a:rPr lang="en-US" dirty="0" err="1"/>
              <a:t>prisutnost</a:t>
            </a:r>
            <a:r>
              <a:rPr lang="en-US" dirty="0"/>
              <a:t>. </a:t>
            </a:r>
            <a:r>
              <a:rPr lang="en-US" dirty="0" err="1"/>
              <a:t>Tako</a:t>
            </a:r>
            <a:r>
              <a:rPr lang="en-US" dirty="0"/>
              <a:t> </a:t>
            </a:r>
            <a:r>
              <a:rPr lang="en-US" dirty="0" err="1"/>
              <a:t>utvrđeno</a:t>
            </a:r>
            <a:r>
              <a:rPr lang="en-US" dirty="0"/>
              <a:t> </a:t>
            </a:r>
            <a:r>
              <a:rPr lang="en-US" dirty="0" err="1"/>
              <a:t>uobičajeno</a:t>
            </a:r>
            <a:r>
              <a:rPr lang="en-US" dirty="0"/>
              <a:t> </a:t>
            </a:r>
            <a:r>
              <a:rPr lang="en-US" dirty="0" err="1"/>
              <a:t>boravište</a:t>
            </a:r>
            <a:r>
              <a:rPr lang="en-US" dirty="0"/>
              <a:t> </a:t>
            </a:r>
            <a:r>
              <a:rPr lang="en-US" dirty="0" err="1"/>
              <a:t>trebalo</a:t>
            </a:r>
            <a:r>
              <a:rPr lang="en-US" dirty="0"/>
              <a:t> bi </a:t>
            </a:r>
            <a:r>
              <a:rPr lang="en-US" dirty="0" err="1"/>
              <a:t>imati</a:t>
            </a:r>
            <a:r>
              <a:rPr lang="en-US" dirty="0"/>
              <a:t> </a:t>
            </a:r>
            <a:r>
              <a:rPr lang="en-US" dirty="0" err="1"/>
              <a:t>blisku</a:t>
            </a:r>
            <a:r>
              <a:rPr lang="en-US" dirty="0"/>
              <a:t> </a:t>
            </a:r>
            <a:r>
              <a:rPr lang="en-US" dirty="0" err="1"/>
              <a:t>i</a:t>
            </a:r>
            <a:r>
              <a:rPr lang="en-US" dirty="0"/>
              <a:t> </a:t>
            </a:r>
            <a:r>
              <a:rPr lang="en-US" dirty="0" err="1"/>
              <a:t>stabilnu</a:t>
            </a:r>
            <a:r>
              <a:rPr lang="en-US" dirty="0"/>
              <a:t> </a:t>
            </a:r>
            <a:r>
              <a:rPr lang="en-US" dirty="0" err="1"/>
              <a:t>vezu</a:t>
            </a:r>
            <a:r>
              <a:rPr lang="en-US" dirty="0"/>
              <a:t> s </a:t>
            </a:r>
            <a:r>
              <a:rPr lang="en-US" dirty="0" err="1"/>
              <a:t>dotičnom</a:t>
            </a:r>
            <a:r>
              <a:rPr lang="en-US" dirty="0"/>
              <a:t> </a:t>
            </a:r>
            <a:r>
              <a:rPr lang="en-US" dirty="0" err="1"/>
              <a:t>državom</a:t>
            </a:r>
            <a:r>
              <a:rPr lang="en-US" dirty="0"/>
              <a:t>, </a:t>
            </a:r>
            <a:r>
              <a:rPr lang="en-US" dirty="0" err="1"/>
              <a:t>uzimajući</a:t>
            </a:r>
            <a:r>
              <a:rPr lang="en-US" dirty="0"/>
              <a:t> u </a:t>
            </a:r>
            <a:r>
              <a:rPr lang="en-US" dirty="0" err="1"/>
              <a:t>obzir</a:t>
            </a:r>
            <a:r>
              <a:rPr lang="en-US" dirty="0"/>
              <a:t> </a:t>
            </a:r>
            <a:r>
              <a:rPr lang="en-US" dirty="0" err="1"/>
              <a:t>konkretne</a:t>
            </a:r>
            <a:r>
              <a:rPr lang="en-US" dirty="0"/>
              <a:t> </a:t>
            </a:r>
            <a:r>
              <a:rPr lang="en-US" dirty="0" err="1"/>
              <a:t>ciljeve</a:t>
            </a:r>
            <a:r>
              <a:rPr lang="en-US" dirty="0"/>
              <a:t> </a:t>
            </a:r>
            <a:r>
              <a:rPr lang="en-US" dirty="0" err="1"/>
              <a:t>ove</a:t>
            </a:r>
            <a:r>
              <a:rPr lang="en-US" dirty="0"/>
              <a:t> </a:t>
            </a:r>
            <a:r>
              <a:rPr lang="en-US" dirty="0" err="1"/>
              <a:t>Uredbe</a:t>
            </a:r>
            <a:r>
              <a:rPr lang="en-US" dirty="0"/>
              <a:t>.</a:t>
            </a:r>
          </a:p>
        </p:txBody>
      </p:sp>
    </p:spTree>
    <p:extLst>
      <p:ext uri="{BB962C8B-B14F-4D97-AF65-F5344CB8AC3E}">
        <p14:creationId xmlns:p14="http://schemas.microsoft.com/office/powerpoint/2010/main" val="395977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76909071"/>
              </p:ext>
            </p:extLst>
          </p:nvPr>
        </p:nvGraphicFramePr>
        <p:xfrm>
          <a:off x="457200" y="1052736"/>
          <a:ext cx="8229600" cy="4730685"/>
        </p:xfrm>
        <a:graphic>
          <a:graphicData uri="http://schemas.openxmlformats.org/drawingml/2006/table">
            <a:tbl>
              <a:tblPr/>
              <a:tblGrid>
                <a:gridCol w="8229600">
                  <a:extLst>
                    <a:ext uri="{9D8B030D-6E8A-4147-A177-3AD203B41FA5}">
                      <a16:colId xmlns:a16="http://schemas.microsoft.com/office/drawing/2014/main" val="3654880392"/>
                    </a:ext>
                  </a:extLst>
                </a:gridCol>
              </a:tblGrid>
              <a:tr h="4730685">
                <a:tc>
                  <a:txBody>
                    <a:bodyPr/>
                    <a:lstStyle/>
                    <a:p>
                      <a:pPr algn="l"/>
                      <a:r>
                        <a:rPr lang="hr-HR" dirty="0" smtClean="0">
                          <a:effectLst/>
                          <a:latin typeface="inherit"/>
                        </a:rPr>
                        <a:t>Recital 24</a:t>
                      </a:r>
                    </a:p>
                    <a:p>
                      <a:pPr algn="l"/>
                      <a:r>
                        <a:rPr lang="en-US" dirty="0">
                          <a:effectLst/>
                          <a:latin typeface="inherit"/>
                        </a:rPr>
                        <a:t/>
                      </a:r>
                      <a:br>
                        <a:rPr lang="en-US" dirty="0">
                          <a:effectLst/>
                          <a:latin typeface="inherit"/>
                        </a:rPr>
                      </a:br>
                      <a:r>
                        <a:rPr lang="en-US" dirty="0">
                          <a:effectLst/>
                          <a:latin typeface="inherit"/>
                        </a:rPr>
                        <a:t>U </a:t>
                      </a:r>
                      <a:r>
                        <a:rPr lang="en-US" dirty="0" err="1">
                          <a:effectLst/>
                          <a:latin typeface="inherit"/>
                        </a:rPr>
                        <a:t>određenim</a:t>
                      </a:r>
                      <a:r>
                        <a:rPr lang="en-US" dirty="0">
                          <a:effectLst/>
                          <a:latin typeface="inherit"/>
                        </a:rPr>
                        <a:t> </a:t>
                      </a:r>
                      <a:r>
                        <a:rPr lang="en-US" dirty="0" err="1">
                          <a:effectLst/>
                          <a:latin typeface="inherit"/>
                        </a:rPr>
                        <a:t>slučajevima</a:t>
                      </a:r>
                      <a:r>
                        <a:rPr lang="en-US" dirty="0">
                          <a:effectLst/>
                          <a:latin typeface="inherit"/>
                        </a:rPr>
                        <a:t>, </a:t>
                      </a:r>
                      <a:r>
                        <a:rPr lang="en-US" dirty="0" err="1">
                          <a:effectLst/>
                          <a:latin typeface="inherit"/>
                        </a:rPr>
                        <a:t>utvrđivanje</a:t>
                      </a:r>
                      <a:r>
                        <a:rPr lang="en-US" dirty="0">
                          <a:effectLst/>
                          <a:latin typeface="inherit"/>
                        </a:rPr>
                        <a:t> </a:t>
                      </a:r>
                      <a:r>
                        <a:rPr lang="en-US" dirty="0" err="1">
                          <a:effectLst/>
                          <a:latin typeface="inherit"/>
                        </a:rPr>
                        <a:t>uobičajenog</a:t>
                      </a:r>
                      <a:r>
                        <a:rPr lang="en-US" dirty="0">
                          <a:effectLst/>
                          <a:latin typeface="inherit"/>
                        </a:rPr>
                        <a:t> </a:t>
                      </a:r>
                      <a:r>
                        <a:rPr lang="en-US" dirty="0" err="1">
                          <a:effectLst/>
                          <a:latin typeface="inherit"/>
                        </a:rPr>
                        <a:t>boravišta</a:t>
                      </a:r>
                      <a:r>
                        <a:rPr lang="en-US" dirty="0">
                          <a:effectLst/>
                          <a:latin typeface="inherit"/>
                        </a:rPr>
                        <a:t> </a:t>
                      </a:r>
                      <a:r>
                        <a:rPr lang="en-US" dirty="0" err="1">
                          <a:effectLst/>
                          <a:latin typeface="inherit"/>
                        </a:rPr>
                        <a:t>umrlog</a:t>
                      </a:r>
                      <a:r>
                        <a:rPr lang="en-US" dirty="0">
                          <a:effectLst/>
                          <a:latin typeface="inherit"/>
                        </a:rPr>
                        <a:t> </a:t>
                      </a:r>
                      <a:r>
                        <a:rPr lang="en-US" dirty="0" err="1">
                          <a:effectLst/>
                          <a:latin typeface="inherit"/>
                        </a:rPr>
                        <a:t>moglo</a:t>
                      </a:r>
                      <a:r>
                        <a:rPr lang="en-US" dirty="0">
                          <a:effectLst/>
                          <a:latin typeface="inherit"/>
                        </a:rPr>
                        <a:t> bi se </a:t>
                      </a:r>
                      <a:r>
                        <a:rPr lang="en-US" dirty="0" err="1">
                          <a:effectLst/>
                          <a:latin typeface="inherit"/>
                        </a:rPr>
                        <a:t>pokazati</a:t>
                      </a:r>
                      <a:r>
                        <a:rPr lang="en-US" dirty="0">
                          <a:effectLst/>
                          <a:latin typeface="inherit"/>
                        </a:rPr>
                        <a:t> </a:t>
                      </a:r>
                      <a:r>
                        <a:rPr lang="en-US" dirty="0" err="1">
                          <a:effectLst/>
                          <a:latin typeface="inherit"/>
                        </a:rPr>
                        <a:t>složenim</a:t>
                      </a:r>
                      <a:r>
                        <a:rPr lang="en-US" dirty="0">
                          <a:effectLst/>
                          <a:latin typeface="inherit"/>
                        </a:rPr>
                        <a:t>. </a:t>
                      </a:r>
                      <a:r>
                        <a:rPr lang="en-US" dirty="0" err="1">
                          <a:effectLst/>
                          <a:latin typeface="inherit"/>
                        </a:rPr>
                        <a:t>Takav</a:t>
                      </a:r>
                      <a:r>
                        <a:rPr lang="en-US" dirty="0">
                          <a:effectLst/>
                          <a:latin typeface="inherit"/>
                        </a:rPr>
                        <a:t> se </a:t>
                      </a:r>
                      <a:r>
                        <a:rPr lang="en-US" dirty="0" err="1">
                          <a:effectLst/>
                          <a:latin typeface="inherit"/>
                        </a:rPr>
                        <a:t>slučaj</a:t>
                      </a:r>
                      <a:r>
                        <a:rPr lang="en-US" dirty="0">
                          <a:effectLst/>
                          <a:latin typeface="inherit"/>
                        </a:rPr>
                        <a:t> </a:t>
                      </a:r>
                      <a:r>
                        <a:rPr lang="en-US" dirty="0" err="1">
                          <a:effectLst/>
                          <a:latin typeface="inherit"/>
                        </a:rPr>
                        <a:t>može</a:t>
                      </a:r>
                      <a:r>
                        <a:rPr lang="en-US" dirty="0">
                          <a:effectLst/>
                          <a:latin typeface="inherit"/>
                        </a:rPr>
                        <a:t> </a:t>
                      </a:r>
                      <a:r>
                        <a:rPr lang="en-US" dirty="0" err="1">
                          <a:effectLst/>
                          <a:latin typeface="inherit"/>
                        </a:rPr>
                        <a:t>pojaviti</a:t>
                      </a:r>
                      <a:r>
                        <a:rPr lang="en-US" dirty="0">
                          <a:effectLst/>
                          <a:latin typeface="inherit"/>
                        </a:rPr>
                        <a:t> </a:t>
                      </a:r>
                      <a:r>
                        <a:rPr lang="en-US" dirty="0" err="1">
                          <a:effectLst/>
                          <a:latin typeface="inherit"/>
                        </a:rPr>
                        <a:t>posebno</a:t>
                      </a:r>
                      <a:r>
                        <a:rPr lang="en-US" dirty="0">
                          <a:effectLst/>
                          <a:latin typeface="inherit"/>
                        </a:rPr>
                        <a:t> </a:t>
                      </a:r>
                      <a:r>
                        <a:rPr lang="en-US" dirty="0" err="1">
                          <a:effectLst/>
                          <a:latin typeface="inherit"/>
                        </a:rPr>
                        <a:t>kada</a:t>
                      </a:r>
                      <a:r>
                        <a:rPr lang="en-US" dirty="0">
                          <a:effectLst/>
                          <a:latin typeface="inherit"/>
                        </a:rPr>
                        <a:t> je </a:t>
                      </a:r>
                      <a:r>
                        <a:rPr lang="en-US" dirty="0" err="1">
                          <a:effectLst/>
                          <a:latin typeface="inherit"/>
                        </a:rPr>
                        <a:t>umrli</a:t>
                      </a:r>
                      <a:r>
                        <a:rPr lang="en-US" dirty="0">
                          <a:effectLst/>
                          <a:latin typeface="inherit"/>
                        </a:rPr>
                        <a:t> </a:t>
                      </a:r>
                      <a:r>
                        <a:rPr lang="en-US" dirty="0" err="1">
                          <a:effectLst/>
                          <a:latin typeface="inherit"/>
                        </a:rPr>
                        <a:t>zbog</a:t>
                      </a:r>
                      <a:r>
                        <a:rPr lang="en-US" dirty="0">
                          <a:effectLst/>
                          <a:latin typeface="inherit"/>
                        </a:rPr>
                        <a:t> </a:t>
                      </a:r>
                      <a:r>
                        <a:rPr lang="en-US" dirty="0" err="1">
                          <a:effectLst/>
                          <a:latin typeface="inherit"/>
                        </a:rPr>
                        <a:t>profesionalnih</a:t>
                      </a:r>
                      <a:r>
                        <a:rPr lang="en-US" dirty="0">
                          <a:effectLst/>
                          <a:latin typeface="inherit"/>
                        </a:rPr>
                        <a:t> </a:t>
                      </a:r>
                      <a:r>
                        <a:rPr lang="en-US" dirty="0" err="1">
                          <a:effectLst/>
                          <a:latin typeface="inherit"/>
                        </a:rPr>
                        <a:t>ili</a:t>
                      </a:r>
                      <a:r>
                        <a:rPr lang="en-US" dirty="0">
                          <a:effectLst/>
                          <a:latin typeface="inherit"/>
                        </a:rPr>
                        <a:t> </a:t>
                      </a:r>
                      <a:r>
                        <a:rPr lang="en-US" dirty="0" err="1">
                          <a:effectLst/>
                          <a:latin typeface="inherit"/>
                        </a:rPr>
                        <a:t>ekonomskih</a:t>
                      </a:r>
                      <a:r>
                        <a:rPr lang="en-US" dirty="0">
                          <a:effectLst/>
                          <a:latin typeface="inherit"/>
                        </a:rPr>
                        <a:t> </a:t>
                      </a:r>
                      <a:r>
                        <a:rPr lang="en-US" dirty="0" err="1">
                          <a:effectLst/>
                          <a:latin typeface="inherit"/>
                        </a:rPr>
                        <a:t>razloga</a:t>
                      </a:r>
                      <a:r>
                        <a:rPr lang="en-US" dirty="0">
                          <a:effectLst/>
                          <a:latin typeface="inherit"/>
                        </a:rPr>
                        <a:t> </a:t>
                      </a:r>
                      <a:r>
                        <a:rPr lang="en-US" dirty="0" err="1">
                          <a:effectLst/>
                          <a:latin typeface="inherit"/>
                        </a:rPr>
                        <a:t>otišao</a:t>
                      </a:r>
                      <a:r>
                        <a:rPr lang="en-US" dirty="0">
                          <a:effectLst/>
                          <a:latin typeface="inherit"/>
                        </a:rPr>
                        <a:t> </a:t>
                      </a:r>
                      <a:r>
                        <a:rPr lang="en-US" dirty="0" err="1">
                          <a:effectLst/>
                          <a:latin typeface="inherit"/>
                        </a:rPr>
                        <a:t>živjeti</a:t>
                      </a:r>
                      <a:r>
                        <a:rPr lang="en-US" dirty="0">
                          <a:effectLst/>
                          <a:latin typeface="inherit"/>
                        </a:rPr>
                        <a:t> u </a:t>
                      </a:r>
                      <a:r>
                        <a:rPr lang="en-US" dirty="0" err="1">
                          <a:effectLst/>
                          <a:latin typeface="inherit"/>
                        </a:rPr>
                        <a:t>inozemstvo</a:t>
                      </a:r>
                      <a:r>
                        <a:rPr lang="en-US" dirty="0">
                          <a:effectLst/>
                          <a:latin typeface="inherit"/>
                        </a:rPr>
                        <a:t> </a:t>
                      </a:r>
                      <a:r>
                        <a:rPr lang="en-US" dirty="0" err="1">
                          <a:effectLst/>
                          <a:latin typeface="inherit"/>
                        </a:rPr>
                        <a:t>kako</a:t>
                      </a:r>
                      <a:r>
                        <a:rPr lang="en-US" dirty="0">
                          <a:effectLst/>
                          <a:latin typeface="inherit"/>
                        </a:rPr>
                        <a:t> bi </a:t>
                      </a:r>
                      <a:r>
                        <a:rPr lang="en-US" dirty="0" err="1">
                          <a:effectLst/>
                          <a:latin typeface="inherit"/>
                        </a:rPr>
                        <a:t>tamo</a:t>
                      </a:r>
                      <a:r>
                        <a:rPr lang="en-US" dirty="0">
                          <a:effectLst/>
                          <a:latin typeface="inherit"/>
                        </a:rPr>
                        <a:t> radio, </a:t>
                      </a:r>
                      <a:r>
                        <a:rPr lang="en-US" dirty="0" err="1">
                          <a:effectLst/>
                          <a:latin typeface="inherit"/>
                        </a:rPr>
                        <a:t>ponekad</a:t>
                      </a:r>
                      <a:r>
                        <a:rPr lang="en-US" dirty="0">
                          <a:effectLst/>
                          <a:latin typeface="inherit"/>
                        </a:rPr>
                        <a:t> </a:t>
                      </a:r>
                      <a:r>
                        <a:rPr lang="en-US" dirty="0" err="1">
                          <a:effectLst/>
                          <a:latin typeface="inherit"/>
                        </a:rPr>
                        <a:t>dugo</a:t>
                      </a:r>
                      <a:r>
                        <a:rPr lang="en-US" dirty="0">
                          <a:effectLst/>
                          <a:latin typeface="inherit"/>
                        </a:rPr>
                        <a:t> </a:t>
                      </a:r>
                      <a:r>
                        <a:rPr lang="en-US" dirty="0" err="1">
                          <a:effectLst/>
                          <a:latin typeface="inherit"/>
                        </a:rPr>
                        <a:t>vremena</a:t>
                      </a:r>
                      <a:r>
                        <a:rPr lang="en-US" dirty="0">
                          <a:effectLst/>
                          <a:latin typeface="inherit"/>
                        </a:rPr>
                        <a:t>, </a:t>
                      </a:r>
                      <a:r>
                        <a:rPr lang="en-US" dirty="0" err="1">
                          <a:effectLst/>
                          <a:latin typeface="inherit"/>
                        </a:rPr>
                        <a:t>ali</a:t>
                      </a:r>
                      <a:r>
                        <a:rPr lang="en-US" dirty="0">
                          <a:effectLst/>
                          <a:latin typeface="inherit"/>
                        </a:rPr>
                        <a:t> je </a:t>
                      </a:r>
                      <a:r>
                        <a:rPr lang="en-US" dirty="0" err="1">
                          <a:effectLst/>
                          <a:latin typeface="inherit"/>
                        </a:rPr>
                        <a:t>zadržao</a:t>
                      </a:r>
                      <a:r>
                        <a:rPr lang="en-US" dirty="0">
                          <a:effectLst/>
                          <a:latin typeface="inherit"/>
                        </a:rPr>
                        <a:t> </a:t>
                      </a:r>
                      <a:r>
                        <a:rPr lang="en-US" dirty="0" err="1">
                          <a:effectLst/>
                          <a:latin typeface="inherit"/>
                        </a:rPr>
                        <a:t>blisku</a:t>
                      </a:r>
                      <a:r>
                        <a:rPr lang="en-US" dirty="0">
                          <a:effectLst/>
                          <a:latin typeface="inherit"/>
                        </a:rPr>
                        <a:t> </a:t>
                      </a:r>
                      <a:r>
                        <a:rPr lang="en-US" dirty="0" err="1">
                          <a:effectLst/>
                          <a:latin typeface="inherit"/>
                        </a:rPr>
                        <a:t>i</a:t>
                      </a:r>
                      <a:r>
                        <a:rPr lang="en-US" dirty="0">
                          <a:effectLst/>
                          <a:latin typeface="inherit"/>
                        </a:rPr>
                        <a:t> </a:t>
                      </a:r>
                      <a:r>
                        <a:rPr lang="en-US" dirty="0" err="1">
                          <a:effectLst/>
                          <a:latin typeface="inherit"/>
                        </a:rPr>
                        <a:t>stabilnu</a:t>
                      </a:r>
                      <a:r>
                        <a:rPr lang="en-US" dirty="0">
                          <a:effectLst/>
                          <a:latin typeface="inherit"/>
                        </a:rPr>
                        <a:t> </a:t>
                      </a:r>
                      <a:r>
                        <a:rPr lang="en-US" dirty="0" err="1">
                          <a:effectLst/>
                          <a:latin typeface="inherit"/>
                        </a:rPr>
                        <a:t>vezu</a:t>
                      </a:r>
                      <a:r>
                        <a:rPr lang="en-US" dirty="0">
                          <a:effectLst/>
                          <a:latin typeface="inherit"/>
                        </a:rPr>
                        <a:t> </a:t>
                      </a:r>
                      <a:r>
                        <a:rPr lang="en-US" dirty="0" err="1">
                          <a:effectLst/>
                          <a:latin typeface="inherit"/>
                        </a:rPr>
                        <a:t>sa</a:t>
                      </a:r>
                      <a:r>
                        <a:rPr lang="en-US" dirty="0">
                          <a:effectLst/>
                          <a:latin typeface="inherit"/>
                        </a:rPr>
                        <a:t> </a:t>
                      </a:r>
                      <a:r>
                        <a:rPr lang="en-US" dirty="0" err="1">
                          <a:effectLst/>
                          <a:latin typeface="inherit"/>
                        </a:rPr>
                        <a:t>svojom</a:t>
                      </a:r>
                      <a:r>
                        <a:rPr lang="en-US" dirty="0">
                          <a:effectLst/>
                          <a:latin typeface="inherit"/>
                        </a:rPr>
                        <a:t> </a:t>
                      </a:r>
                      <a:r>
                        <a:rPr lang="en-US" dirty="0" err="1">
                          <a:effectLst/>
                          <a:latin typeface="inherit"/>
                        </a:rPr>
                        <a:t>državom</a:t>
                      </a:r>
                      <a:r>
                        <a:rPr lang="en-US" dirty="0">
                          <a:effectLst/>
                          <a:latin typeface="inherit"/>
                        </a:rPr>
                        <a:t> </a:t>
                      </a:r>
                      <a:r>
                        <a:rPr lang="en-US" dirty="0" err="1">
                          <a:effectLst/>
                          <a:latin typeface="inherit"/>
                        </a:rPr>
                        <a:t>podrijetla</a:t>
                      </a:r>
                      <a:r>
                        <a:rPr lang="en-US" dirty="0">
                          <a:effectLst/>
                          <a:latin typeface="inherit"/>
                        </a:rPr>
                        <a:t>. U </a:t>
                      </a:r>
                      <a:r>
                        <a:rPr lang="en-US" dirty="0" err="1">
                          <a:effectLst/>
                          <a:latin typeface="inherit"/>
                        </a:rPr>
                        <a:t>takvom</a:t>
                      </a:r>
                      <a:r>
                        <a:rPr lang="en-US" dirty="0">
                          <a:effectLst/>
                          <a:latin typeface="inherit"/>
                        </a:rPr>
                        <a:t> </a:t>
                      </a:r>
                      <a:r>
                        <a:rPr lang="en-US" dirty="0" err="1">
                          <a:effectLst/>
                          <a:latin typeface="inherit"/>
                        </a:rPr>
                        <a:t>slučaju</a:t>
                      </a:r>
                      <a:r>
                        <a:rPr lang="en-US" dirty="0">
                          <a:effectLst/>
                          <a:latin typeface="inherit"/>
                        </a:rPr>
                        <a:t>, </a:t>
                      </a:r>
                      <a:r>
                        <a:rPr lang="en-US" dirty="0" err="1">
                          <a:effectLst/>
                          <a:latin typeface="inherit"/>
                        </a:rPr>
                        <a:t>moglo</a:t>
                      </a:r>
                      <a:r>
                        <a:rPr lang="en-US" dirty="0">
                          <a:effectLst/>
                          <a:latin typeface="inherit"/>
                        </a:rPr>
                        <a:t> bi se </a:t>
                      </a:r>
                      <a:r>
                        <a:rPr lang="en-US" dirty="0" err="1">
                          <a:effectLst/>
                          <a:latin typeface="inherit"/>
                        </a:rPr>
                        <a:t>i</a:t>
                      </a:r>
                      <a:r>
                        <a:rPr lang="en-US" dirty="0">
                          <a:effectLst/>
                          <a:latin typeface="inherit"/>
                        </a:rPr>
                        <a:t> </a:t>
                      </a:r>
                      <a:r>
                        <a:rPr lang="en-US" dirty="0" err="1">
                          <a:effectLst/>
                          <a:latin typeface="inherit"/>
                        </a:rPr>
                        <a:t>dalje</a:t>
                      </a:r>
                      <a:r>
                        <a:rPr lang="en-US" dirty="0">
                          <a:effectLst/>
                          <a:latin typeface="inherit"/>
                        </a:rPr>
                        <a:t> </a:t>
                      </a:r>
                      <a:r>
                        <a:rPr lang="en-US" dirty="0" err="1">
                          <a:effectLst/>
                          <a:latin typeface="inherit"/>
                        </a:rPr>
                        <a:t>smatrati</a:t>
                      </a:r>
                      <a:r>
                        <a:rPr lang="en-US" dirty="0">
                          <a:effectLst/>
                          <a:latin typeface="inherit"/>
                        </a:rPr>
                        <a:t>, </a:t>
                      </a:r>
                      <a:r>
                        <a:rPr lang="en-US" dirty="0" err="1">
                          <a:effectLst/>
                          <a:latin typeface="inherit"/>
                        </a:rPr>
                        <a:t>ovisno</a:t>
                      </a:r>
                      <a:r>
                        <a:rPr lang="en-US" dirty="0">
                          <a:effectLst/>
                          <a:latin typeface="inherit"/>
                        </a:rPr>
                        <a:t> o </a:t>
                      </a:r>
                      <a:r>
                        <a:rPr lang="en-US" dirty="0" err="1">
                          <a:effectLst/>
                          <a:latin typeface="inherit"/>
                        </a:rPr>
                        <a:t>okolnostima</a:t>
                      </a:r>
                      <a:r>
                        <a:rPr lang="en-US" dirty="0">
                          <a:effectLst/>
                          <a:latin typeface="inherit"/>
                        </a:rPr>
                        <a:t> </a:t>
                      </a:r>
                      <a:r>
                        <a:rPr lang="en-US" dirty="0" err="1">
                          <a:effectLst/>
                          <a:latin typeface="inherit"/>
                        </a:rPr>
                        <a:t>slučaja</a:t>
                      </a:r>
                      <a:r>
                        <a:rPr lang="en-US" dirty="0">
                          <a:effectLst/>
                          <a:latin typeface="inherit"/>
                        </a:rPr>
                        <a:t>, da je </a:t>
                      </a:r>
                      <a:r>
                        <a:rPr lang="en-US" dirty="0" err="1">
                          <a:effectLst/>
                          <a:latin typeface="inherit"/>
                        </a:rPr>
                        <a:t>umrli</a:t>
                      </a:r>
                      <a:r>
                        <a:rPr lang="en-US" dirty="0">
                          <a:effectLst/>
                          <a:latin typeface="inherit"/>
                        </a:rPr>
                        <a:t> </a:t>
                      </a:r>
                      <a:r>
                        <a:rPr lang="en-US" dirty="0" err="1">
                          <a:effectLst/>
                          <a:latin typeface="inherit"/>
                        </a:rPr>
                        <a:t>imao</a:t>
                      </a:r>
                      <a:r>
                        <a:rPr lang="en-US" dirty="0">
                          <a:effectLst/>
                          <a:latin typeface="inherit"/>
                        </a:rPr>
                        <a:t> </a:t>
                      </a:r>
                      <a:r>
                        <a:rPr lang="en-US" dirty="0" err="1">
                          <a:effectLst/>
                          <a:latin typeface="inherit"/>
                        </a:rPr>
                        <a:t>svoje</a:t>
                      </a:r>
                      <a:r>
                        <a:rPr lang="en-US" dirty="0">
                          <a:effectLst/>
                          <a:latin typeface="inherit"/>
                        </a:rPr>
                        <a:t> </a:t>
                      </a:r>
                      <a:r>
                        <a:rPr lang="en-US" dirty="0" err="1">
                          <a:effectLst/>
                          <a:latin typeface="inherit"/>
                        </a:rPr>
                        <a:t>uobičajeno</a:t>
                      </a:r>
                      <a:r>
                        <a:rPr lang="en-US" dirty="0">
                          <a:effectLst/>
                          <a:latin typeface="inherit"/>
                        </a:rPr>
                        <a:t> </a:t>
                      </a:r>
                      <a:r>
                        <a:rPr lang="en-US" dirty="0" err="1">
                          <a:effectLst/>
                          <a:latin typeface="inherit"/>
                        </a:rPr>
                        <a:t>boravište</a:t>
                      </a:r>
                      <a:r>
                        <a:rPr lang="en-US" dirty="0">
                          <a:effectLst/>
                          <a:latin typeface="inherit"/>
                        </a:rPr>
                        <a:t> u </a:t>
                      </a:r>
                      <a:r>
                        <a:rPr lang="en-US" dirty="0" err="1">
                          <a:effectLst/>
                          <a:latin typeface="inherit"/>
                        </a:rPr>
                        <a:t>svojoj</a:t>
                      </a:r>
                      <a:r>
                        <a:rPr lang="en-US" dirty="0">
                          <a:effectLst/>
                          <a:latin typeface="inherit"/>
                        </a:rPr>
                        <a:t> </a:t>
                      </a:r>
                      <a:r>
                        <a:rPr lang="en-US" dirty="0" err="1">
                          <a:effectLst/>
                          <a:latin typeface="inherit"/>
                        </a:rPr>
                        <a:t>državi</a:t>
                      </a:r>
                      <a:r>
                        <a:rPr lang="en-US" dirty="0">
                          <a:effectLst/>
                          <a:latin typeface="inherit"/>
                        </a:rPr>
                        <a:t> </a:t>
                      </a:r>
                      <a:r>
                        <a:rPr lang="en-US" dirty="0" err="1">
                          <a:effectLst/>
                          <a:latin typeface="inherit"/>
                        </a:rPr>
                        <a:t>podrijetla</a:t>
                      </a:r>
                      <a:r>
                        <a:rPr lang="en-US" dirty="0">
                          <a:effectLst/>
                          <a:latin typeface="inherit"/>
                        </a:rPr>
                        <a:t> u </a:t>
                      </a:r>
                      <a:r>
                        <a:rPr lang="en-US" dirty="0" err="1">
                          <a:effectLst/>
                          <a:latin typeface="inherit"/>
                        </a:rPr>
                        <a:t>kojoj</a:t>
                      </a:r>
                      <a:r>
                        <a:rPr lang="en-US" dirty="0">
                          <a:effectLst/>
                          <a:latin typeface="inherit"/>
                        </a:rPr>
                        <a:t> je </a:t>
                      </a:r>
                      <a:r>
                        <a:rPr lang="en-US" dirty="0" err="1">
                          <a:effectLst/>
                          <a:latin typeface="inherit"/>
                        </a:rPr>
                        <a:t>bilo</a:t>
                      </a:r>
                      <a:r>
                        <a:rPr lang="en-US" dirty="0">
                          <a:effectLst/>
                          <a:latin typeface="inherit"/>
                        </a:rPr>
                        <a:t> </a:t>
                      </a:r>
                      <a:r>
                        <a:rPr lang="en-US" dirty="0" err="1">
                          <a:effectLst/>
                          <a:latin typeface="inherit"/>
                        </a:rPr>
                        <a:t>središte</a:t>
                      </a:r>
                      <a:r>
                        <a:rPr lang="en-US" dirty="0">
                          <a:effectLst/>
                          <a:latin typeface="inherit"/>
                        </a:rPr>
                        <a:t> </a:t>
                      </a:r>
                      <a:r>
                        <a:rPr lang="en-US" dirty="0" err="1">
                          <a:effectLst/>
                          <a:latin typeface="inherit"/>
                        </a:rPr>
                        <a:t>interesa</a:t>
                      </a:r>
                      <a:r>
                        <a:rPr lang="en-US" dirty="0">
                          <a:effectLst/>
                          <a:latin typeface="inherit"/>
                        </a:rPr>
                        <a:t> </a:t>
                      </a:r>
                      <a:r>
                        <a:rPr lang="en-US" dirty="0" err="1">
                          <a:effectLst/>
                          <a:latin typeface="inherit"/>
                        </a:rPr>
                        <a:t>njegove</a:t>
                      </a:r>
                      <a:r>
                        <a:rPr lang="en-US" dirty="0">
                          <a:effectLst/>
                          <a:latin typeface="inherit"/>
                        </a:rPr>
                        <a:t> </a:t>
                      </a:r>
                      <a:r>
                        <a:rPr lang="en-US" dirty="0" err="1">
                          <a:effectLst/>
                          <a:latin typeface="inherit"/>
                        </a:rPr>
                        <a:t>obitelji</a:t>
                      </a:r>
                      <a:r>
                        <a:rPr lang="en-US" dirty="0">
                          <a:effectLst/>
                          <a:latin typeface="inherit"/>
                        </a:rPr>
                        <a:t> </a:t>
                      </a:r>
                      <a:r>
                        <a:rPr lang="en-US" dirty="0" err="1">
                          <a:effectLst/>
                          <a:latin typeface="inherit"/>
                        </a:rPr>
                        <a:t>i</a:t>
                      </a:r>
                      <a:r>
                        <a:rPr lang="en-US" dirty="0">
                          <a:effectLst/>
                          <a:latin typeface="inherit"/>
                        </a:rPr>
                        <a:t> </a:t>
                      </a:r>
                      <a:r>
                        <a:rPr lang="en-US" dirty="0" err="1">
                          <a:effectLst/>
                          <a:latin typeface="inherit"/>
                        </a:rPr>
                        <a:t>njegov</a:t>
                      </a:r>
                      <a:r>
                        <a:rPr lang="en-US" dirty="0">
                          <a:effectLst/>
                          <a:latin typeface="inherit"/>
                        </a:rPr>
                        <a:t> </a:t>
                      </a:r>
                      <a:r>
                        <a:rPr lang="en-US" dirty="0" err="1">
                          <a:effectLst/>
                          <a:latin typeface="inherit"/>
                        </a:rPr>
                        <a:t>društveni</a:t>
                      </a:r>
                      <a:r>
                        <a:rPr lang="en-US" dirty="0">
                          <a:effectLst/>
                          <a:latin typeface="inherit"/>
                        </a:rPr>
                        <a:t> </a:t>
                      </a:r>
                      <a:r>
                        <a:rPr lang="en-US" dirty="0" err="1">
                          <a:effectLst/>
                          <a:latin typeface="inherit"/>
                        </a:rPr>
                        <a:t>život</a:t>
                      </a:r>
                      <a:r>
                        <a:rPr lang="en-US" dirty="0">
                          <a:effectLst/>
                          <a:latin typeface="inherit"/>
                        </a:rPr>
                        <a:t>. </a:t>
                      </a:r>
                      <a:r>
                        <a:rPr lang="en-US" dirty="0" err="1">
                          <a:effectLst/>
                          <a:latin typeface="inherit"/>
                        </a:rPr>
                        <a:t>Drugi</a:t>
                      </a:r>
                      <a:r>
                        <a:rPr lang="en-US" dirty="0">
                          <a:effectLst/>
                          <a:latin typeface="inherit"/>
                        </a:rPr>
                        <a:t> </a:t>
                      </a:r>
                      <a:r>
                        <a:rPr lang="en-US" dirty="0" err="1">
                          <a:effectLst/>
                          <a:latin typeface="inherit"/>
                        </a:rPr>
                        <a:t>složeni</a:t>
                      </a:r>
                      <a:r>
                        <a:rPr lang="en-US" dirty="0">
                          <a:effectLst/>
                          <a:latin typeface="inherit"/>
                        </a:rPr>
                        <a:t> </a:t>
                      </a:r>
                      <a:r>
                        <a:rPr lang="en-US" dirty="0" err="1">
                          <a:effectLst/>
                          <a:latin typeface="inherit"/>
                        </a:rPr>
                        <a:t>slučajevi</a:t>
                      </a:r>
                      <a:r>
                        <a:rPr lang="en-US" dirty="0">
                          <a:effectLst/>
                          <a:latin typeface="inherit"/>
                        </a:rPr>
                        <a:t> </a:t>
                      </a:r>
                      <a:r>
                        <a:rPr lang="en-US" dirty="0" err="1">
                          <a:effectLst/>
                          <a:latin typeface="inherit"/>
                        </a:rPr>
                        <a:t>mogu</a:t>
                      </a:r>
                      <a:r>
                        <a:rPr lang="en-US" dirty="0">
                          <a:effectLst/>
                          <a:latin typeface="inherit"/>
                        </a:rPr>
                        <a:t> se </a:t>
                      </a:r>
                      <a:r>
                        <a:rPr lang="en-US" dirty="0" err="1">
                          <a:effectLst/>
                          <a:latin typeface="inherit"/>
                        </a:rPr>
                        <a:t>pojaviti</a:t>
                      </a:r>
                      <a:r>
                        <a:rPr lang="en-US" dirty="0">
                          <a:effectLst/>
                          <a:latin typeface="inherit"/>
                        </a:rPr>
                        <a:t> </a:t>
                      </a:r>
                      <a:r>
                        <a:rPr lang="en-US" dirty="0" err="1">
                          <a:effectLst/>
                          <a:latin typeface="inherit"/>
                        </a:rPr>
                        <a:t>ako</a:t>
                      </a:r>
                      <a:r>
                        <a:rPr lang="en-US" dirty="0">
                          <a:effectLst/>
                          <a:latin typeface="inherit"/>
                        </a:rPr>
                        <a:t> je </a:t>
                      </a:r>
                      <a:r>
                        <a:rPr lang="en-US" dirty="0" err="1">
                          <a:effectLst/>
                          <a:latin typeface="inherit"/>
                        </a:rPr>
                        <a:t>umrli</a:t>
                      </a:r>
                      <a:r>
                        <a:rPr lang="en-US" dirty="0">
                          <a:effectLst/>
                          <a:latin typeface="inherit"/>
                        </a:rPr>
                        <a:t> </a:t>
                      </a:r>
                      <a:r>
                        <a:rPr lang="en-US" dirty="0" err="1">
                          <a:effectLst/>
                          <a:latin typeface="inherit"/>
                        </a:rPr>
                        <a:t>živio</a:t>
                      </a:r>
                      <a:r>
                        <a:rPr lang="en-US" dirty="0">
                          <a:effectLst/>
                          <a:latin typeface="inherit"/>
                        </a:rPr>
                        <a:t> u </a:t>
                      </a:r>
                      <a:r>
                        <a:rPr lang="en-US" dirty="0" err="1">
                          <a:effectLst/>
                          <a:latin typeface="inherit"/>
                        </a:rPr>
                        <a:t>nekoliko</a:t>
                      </a:r>
                      <a:r>
                        <a:rPr lang="en-US" dirty="0">
                          <a:effectLst/>
                          <a:latin typeface="inherit"/>
                        </a:rPr>
                        <a:t> </a:t>
                      </a:r>
                      <a:r>
                        <a:rPr lang="en-US" dirty="0" err="1">
                          <a:effectLst/>
                          <a:latin typeface="inherit"/>
                        </a:rPr>
                        <a:t>država</a:t>
                      </a:r>
                      <a:r>
                        <a:rPr lang="en-US" dirty="0">
                          <a:effectLst/>
                          <a:latin typeface="inherit"/>
                        </a:rPr>
                        <a:t> </a:t>
                      </a:r>
                      <a:r>
                        <a:rPr lang="en-US" dirty="0" err="1">
                          <a:effectLst/>
                          <a:latin typeface="inherit"/>
                        </a:rPr>
                        <a:t>naizmjence</a:t>
                      </a:r>
                      <a:r>
                        <a:rPr lang="en-US" dirty="0">
                          <a:effectLst/>
                          <a:latin typeface="inherit"/>
                        </a:rPr>
                        <a:t> </a:t>
                      </a:r>
                      <a:r>
                        <a:rPr lang="en-US" dirty="0" err="1">
                          <a:effectLst/>
                          <a:latin typeface="inherit"/>
                        </a:rPr>
                        <a:t>ili</a:t>
                      </a:r>
                      <a:r>
                        <a:rPr lang="en-US" dirty="0">
                          <a:effectLst/>
                          <a:latin typeface="inherit"/>
                        </a:rPr>
                        <a:t> </a:t>
                      </a:r>
                      <a:r>
                        <a:rPr lang="en-US" dirty="0" err="1">
                          <a:effectLst/>
                          <a:latin typeface="inherit"/>
                        </a:rPr>
                        <a:t>ako</a:t>
                      </a:r>
                      <a:r>
                        <a:rPr lang="en-US" dirty="0">
                          <a:effectLst/>
                          <a:latin typeface="inherit"/>
                        </a:rPr>
                        <a:t> je </a:t>
                      </a:r>
                      <a:r>
                        <a:rPr lang="en-US" dirty="0" err="1">
                          <a:effectLst/>
                          <a:latin typeface="inherit"/>
                        </a:rPr>
                        <a:t>putovao</a:t>
                      </a:r>
                      <a:r>
                        <a:rPr lang="en-US" dirty="0">
                          <a:effectLst/>
                          <a:latin typeface="inherit"/>
                        </a:rPr>
                        <a:t> </a:t>
                      </a:r>
                      <a:r>
                        <a:rPr lang="en-US" dirty="0" err="1">
                          <a:effectLst/>
                          <a:latin typeface="inherit"/>
                        </a:rPr>
                        <a:t>iz</a:t>
                      </a:r>
                      <a:r>
                        <a:rPr lang="en-US" dirty="0">
                          <a:effectLst/>
                          <a:latin typeface="inherit"/>
                        </a:rPr>
                        <a:t> </a:t>
                      </a:r>
                      <a:r>
                        <a:rPr lang="en-US" dirty="0" err="1">
                          <a:effectLst/>
                          <a:latin typeface="inherit"/>
                        </a:rPr>
                        <a:t>jedne</a:t>
                      </a:r>
                      <a:r>
                        <a:rPr lang="en-US" dirty="0">
                          <a:effectLst/>
                          <a:latin typeface="inherit"/>
                        </a:rPr>
                        <a:t> </a:t>
                      </a:r>
                      <a:r>
                        <a:rPr lang="en-US" dirty="0" err="1">
                          <a:effectLst/>
                          <a:latin typeface="inherit"/>
                        </a:rPr>
                        <a:t>države</a:t>
                      </a:r>
                      <a:r>
                        <a:rPr lang="en-US" dirty="0">
                          <a:effectLst/>
                          <a:latin typeface="inherit"/>
                        </a:rPr>
                        <a:t> u </a:t>
                      </a:r>
                      <a:r>
                        <a:rPr lang="en-US" dirty="0" err="1">
                          <a:effectLst/>
                          <a:latin typeface="inherit"/>
                        </a:rPr>
                        <a:t>drugu</a:t>
                      </a:r>
                      <a:r>
                        <a:rPr lang="en-US" dirty="0">
                          <a:effectLst/>
                          <a:latin typeface="inherit"/>
                        </a:rPr>
                        <a:t> a da se </a:t>
                      </a:r>
                      <a:r>
                        <a:rPr lang="en-US" dirty="0" err="1">
                          <a:effectLst/>
                          <a:latin typeface="inherit"/>
                        </a:rPr>
                        <a:t>nije</a:t>
                      </a:r>
                      <a:r>
                        <a:rPr lang="en-US" dirty="0">
                          <a:effectLst/>
                          <a:latin typeface="inherit"/>
                        </a:rPr>
                        <a:t> </a:t>
                      </a:r>
                      <a:r>
                        <a:rPr lang="en-US" dirty="0" err="1">
                          <a:effectLst/>
                          <a:latin typeface="inherit"/>
                        </a:rPr>
                        <a:t>stalno</a:t>
                      </a:r>
                      <a:r>
                        <a:rPr lang="en-US" dirty="0">
                          <a:effectLst/>
                          <a:latin typeface="inherit"/>
                        </a:rPr>
                        <a:t> </a:t>
                      </a:r>
                      <a:r>
                        <a:rPr lang="en-US" dirty="0" err="1">
                          <a:effectLst/>
                          <a:latin typeface="inherit"/>
                        </a:rPr>
                        <a:t>nastanio</a:t>
                      </a:r>
                      <a:r>
                        <a:rPr lang="en-US" dirty="0">
                          <a:effectLst/>
                          <a:latin typeface="inherit"/>
                        </a:rPr>
                        <a:t> u </a:t>
                      </a:r>
                      <a:r>
                        <a:rPr lang="en-US" dirty="0" err="1">
                          <a:effectLst/>
                          <a:latin typeface="inherit"/>
                        </a:rPr>
                        <a:t>bilo</a:t>
                      </a:r>
                      <a:r>
                        <a:rPr lang="en-US" dirty="0">
                          <a:effectLst/>
                          <a:latin typeface="inherit"/>
                        </a:rPr>
                        <a:t> </a:t>
                      </a:r>
                      <a:r>
                        <a:rPr lang="en-US" dirty="0" err="1">
                          <a:effectLst/>
                          <a:latin typeface="inherit"/>
                        </a:rPr>
                        <a:t>kojoj</a:t>
                      </a:r>
                      <a:r>
                        <a:rPr lang="en-US" dirty="0">
                          <a:effectLst/>
                          <a:latin typeface="inherit"/>
                        </a:rPr>
                        <a:t> od </a:t>
                      </a:r>
                      <a:r>
                        <a:rPr lang="en-US" dirty="0" err="1">
                          <a:effectLst/>
                          <a:latin typeface="inherit"/>
                        </a:rPr>
                        <a:t>njih</a:t>
                      </a:r>
                      <a:r>
                        <a:rPr lang="en-US" dirty="0">
                          <a:effectLst/>
                          <a:latin typeface="inherit"/>
                        </a:rPr>
                        <a:t>. </a:t>
                      </a:r>
                      <a:r>
                        <a:rPr lang="en-US" dirty="0" err="1">
                          <a:effectLst/>
                          <a:latin typeface="inherit"/>
                        </a:rPr>
                        <a:t>Ako</a:t>
                      </a:r>
                      <a:r>
                        <a:rPr lang="en-US" dirty="0">
                          <a:effectLst/>
                          <a:latin typeface="inherit"/>
                        </a:rPr>
                        <a:t> je </a:t>
                      </a:r>
                      <a:r>
                        <a:rPr lang="en-US" dirty="0" err="1">
                          <a:effectLst/>
                          <a:latin typeface="inherit"/>
                        </a:rPr>
                        <a:t>umrli</a:t>
                      </a:r>
                      <a:r>
                        <a:rPr lang="en-US" dirty="0">
                          <a:effectLst/>
                          <a:latin typeface="inherit"/>
                        </a:rPr>
                        <a:t> bio </a:t>
                      </a:r>
                      <a:r>
                        <a:rPr lang="en-US" dirty="0" err="1">
                          <a:effectLst/>
                          <a:latin typeface="inherit"/>
                        </a:rPr>
                        <a:t>državljanin</a:t>
                      </a:r>
                      <a:r>
                        <a:rPr lang="en-US" dirty="0">
                          <a:effectLst/>
                          <a:latin typeface="inherit"/>
                        </a:rPr>
                        <a:t> </a:t>
                      </a:r>
                      <a:r>
                        <a:rPr lang="en-US" dirty="0" err="1">
                          <a:effectLst/>
                          <a:latin typeface="inherit"/>
                        </a:rPr>
                        <a:t>jedne</a:t>
                      </a:r>
                      <a:r>
                        <a:rPr lang="en-US" dirty="0">
                          <a:effectLst/>
                          <a:latin typeface="inherit"/>
                        </a:rPr>
                        <a:t> od </a:t>
                      </a:r>
                      <a:r>
                        <a:rPr lang="en-US" dirty="0" err="1">
                          <a:effectLst/>
                          <a:latin typeface="inherit"/>
                        </a:rPr>
                        <a:t>tih</a:t>
                      </a:r>
                      <a:r>
                        <a:rPr lang="en-US" dirty="0">
                          <a:effectLst/>
                          <a:latin typeface="inherit"/>
                        </a:rPr>
                        <a:t> </a:t>
                      </a:r>
                      <a:r>
                        <a:rPr lang="en-US" dirty="0" err="1">
                          <a:effectLst/>
                          <a:latin typeface="inherit"/>
                        </a:rPr>
                        <a:t>država</a:t>
                      </a:r>
                      <a:r>
                        <a:rPr lang="en-US" dirty="0">
                          <a:effectLst/>
                          <a:latin typeface="inherit"/>
                        </a:rPr>
                        <a:t> </a:t>
                      </a:r>
                      <a:r>
                        <a:rPr lang="en-US" dirty="0" err="1">
                          <a:effectLst/>
                          <a:latin typeface="inherit"/>
                        </a:rPr>
                        <a:t>ili</a:t>
                      </a:r>
                      <a:r>
                        <a:rPr lang="en-US" dirty="0">
                          <a:effectLst/>
                          <a:latin typeface="inherit"/>
                        </a:rPr>
                        <a:t> </a:t>
                      </a:r>
                      <a:r>
                        <a:rPr lang="en-US" dirty="0" err="1">
                          <a:effectLst/>
                          <a:latin typeface="inherit"/>
                        </a:rPr>
                        <a:t>ako</a:t>
                      </a:r>
                      <a:r>
                        <a:rPr lang="en-US" dirty="0">
                          <a:effectLst/>
                          <a:latin typeface="inherit"/>
                        </a:rPr>
                        <a:t> je </a:t>
                      </a:r>
                      <a:r>
                        <a:rPr lang="en-US" dirty="0" err="1">
                          <a:effectLst/>
                          <a:latin typeface="inherit"/>
                        </a:rPr>
                        <a:t>imao</a:t>
                      </a:r>
                      <a:r>
                        <a:rPr lang="en-US" dirty="0">
                          <a:effectLst/>
                          <a:latin typeface="inherit"/>
                        </a:rPr>
                        <a:t> </a:t>
                      </a:r>
                      <a:r>
                        <a:rPr lang="en-US" dirty="0" err="1">
                          <a:effectLst/>
                          <a:latin typeface="inherit"/>
                        </a:rPr>
                        <a:t>svu</a:t>
                      </a:r>
                      <a:r>
                        <a:rPr lang="en-US" dirty="0">
                          <a:effectLst/>
                          <a:latin typeface="inherit"/>
                        </a:rPr>
                        <a:t> </a:t>
                      </a:r>
                      <a:r>
                        <a:rPr lang="en-US" dirty="0" err="1">
                          <a:effectLst/>
                          <a:latin typeface="inherit"/>
                        </a:rPr>
                        <a:t>svoju</a:t>
                      </a:r>
                      <a:r>
                        <a:rPr lang="en-US" dirty="0">
                          <a:effectLst/>
                          <a:latin typeface="inherit"/>
                        </a:rPr>
                        <a:t> </a:t>
                      </a:r>
                      <a:r>
                        <a:rPr lang="en-US" dirty="0" err="1">
                          <a:effectLst/>
                          <a:latin typeface="inherit"/>
                        </a:rPr>
                        <a:t>glavnu</a:t>
                      </a:r>
                      <a:r>
                        <a:rPr lang="en-US" dirty="0">
                          <a:effectLst/>
                          <a:latin typeface="inherit"/>
                        </a:rPr>
                        <a:t> </a:t>
                      </a:r>
                      <a:r>
                        <a:rPr lang="en-US" dirty="0" err="1">
                          <a:effectLst/>
                          <a:latin typeface="inherit"/>
                        </a:rPr>
                        <a:t>imovinu</a:t>
                      </a:r>
                      <a:r>
                        <a:rPr lang="en-US" dirty="0">
                          <a:effectLst/>
                          <a:latin typeface="inherit"/>
                        </a:rPr>
                        <a:t> u </a:t>
                      </a:r>
                      <a:r>
                        <a:rPr lang="en-US" dirty="0" err="1">
                          <a:effectLst/>
                          <a:latin typeface="inherit"/>
                        </a:rPr>
                        <a:t>jednoj</a:t>
                      </a:r>
                      <a:r>
                        <a:rPr lang="en-US" dirty="0">
                          <a:effectLst/>
                          <a:latin typeface="inherit"/>
                        </a:rPr>
                        <a:t> od </a:t>
                      </a:r>
                      <a:r>
                        <a:rPr lang="en-US" dirty="0" err="1">
                          <a:effectLst/>
                          <a:latin typeface="inherit"/>
                        </a:rPr>
                        <a:t>tih</a:t>
                      </a:r>
                      <a:r>
                        <a:rPr lang="en-US" dirty="0">
                          <a:effectLst/>
                          <a:latin typeface="inherit"/>
                        </a:rPr>
                        <a:t> </a:t>
                      </a:r>
                      <a:r>
                        <a:rPr lang="en-US" dirty="0" err="1">
                          <a:effectLst/>
                          <a:latin typeface="inherit"/>
                        </a:rPr>
                        <a:t>država</a:t>
                      </a:r>
                      <a:r>
                        <a:rPr lang="en-US" dirty="0">
                          <a:effectLst/>
                          <a:latin typeface="inherit"/>
                        </a:rPr>
                        <a:t>, </a:t>
                      </a:r>
                      <a:r>
                        <a:rPr lang="en-US" dirty="0" err="1">
                          <a:effectLst/>
                          <a:latin typeface="inherit"/>
                        </a:rPr>
                        <a:t>državljanstvo</a:t>
                      </a:r>
                      <a:r>
                        <a:rPr lang="en-US" dirty="0">
                          <a:effectLst/>
                          <a:latin typeface="inherit"/>
                        </a:rPr>
                        <a:t> </a:t>
                      </a:r>
                      <a:r>
                        <a:rPr lang="en-US" dirty="0" err="1">
                          <a:effectLst/>
                          <a:latin typeface="inherit"/>
                        </a:rPr>
                        <a:t>ili</a:t>
                      </a:r>
                      <a:r>
                        <a:rPr lang="en-US" dirty="0">
                          <a:effectLst/>
                          <a:latin typeface="inherit"/>
                        </a:rPr>
                        <a:t> </a:t>
                      </a:r>
                      <a:r>
                        <a:rPr lang="en-US" dirty="0" err="1">
                          <a:effectLst/>
                          <a:latin typeface="inherit"/>
                        </a:rPr>
                        <a:t>mjesto</a:t>
                      </a:r>
                      <a:r>
                        <a:rPr lang="en-US" dirty="0">
                          <a:effectLst/>
                          <a:latin typeface="inherit"/>
                        </a:rPr>
                        <a:t> </a:t>
                      </a:r>
                      <a:r>
                        <a:rPr lang="en-US" dirty="0" err="1">
                          <a:effectLst/>
                          <a:latin typeface="inherit"/>
                        </a:rPr>
                        <a:t>te</a:t>
                      </a:r>
                      <a:r>
                        <a:rPr lang="en-US" dirty="0">
                          <a:effectLst/>
                          <a:latin typeface="inherit"/>
                        </a:rPr>
                        <a:t> </a:t>
                      </a:r>
                      <a:r>
                        <a:rPr lang="en-US" dirty="0" err="1">
                          <a:effectLst/>
                          <a:latin typeface="inherit"/>
                        </a:rPr>
                        <a:t>imovine</a:t>
                      </a:r>
                      <a:r>
                        <a:rPr lang="en-US" dirty="0">
                          <a:effectLst/>
                          <a:latin typeface="inherit"/>
                        </a:rPr>
                        <a:t> </a:t>
                      </a:r>
                      <a:r>
                        <a:rPr lang="en-US" dirty="0" err="1">
                          <a:effectLst/>
                          <a:latin typeface="inherit"/>
                        </a:rPr>
                        <a:t>mogli</a:t>
                      </a:r>
                      <a:r>
                        <a:rPr lang="en-US" dirty="0">
                          <a:effectLst/>
                          <a:latin typeface="inherit"/>
                        </a:rPr>
                        <a:t> bi </a:t>
                      </a:r>
                      <a:r>
                        <a:rPr lang="en-US" dirty="0" err="1">
                          <a:effectLst/>
                          <a:latin typeface="inherit"/>
                        </a:rPr>
                        <a:t>biti</a:t>
                      </a:r>
                      <a:r>
                        <a:rPr lang="en-US" dirty="0">
                          <a:effectLst/>
                          <a:latin typeface="inherit"/>
                        </a:rPr>
                        <a:t> </a:t>
                      </a:r>
                      <a:r>
                        <a:rPr lang="en-US" dirty="0" err="1">
                          <a:effectLst/>
                          <a:latin typeface="inherit"/>
                        </a:rPr>
                        <a:t>poseban</a:t>
                      </a:r>
                      <a:r>
                        <a:rPr lang="en-US" dirty="0">
                          <a:effectLst/>
                          <a:latin typeface="inherit"/>
                        </a:rPr>
                        <a:t> </a:t>
                      </a:r>
                      <a:r>
                        <a:rPr lang="en-US" dirty="0" err="1">
                          <a:effectLst/>
                          <a:latin typeface="inherit"/>
                        </a:rPr>
                        <a:t>čimbenik</a:t>
                      </a:r>
                      <a:r>
                        <a:rPr lang="en-US" dirty="0">
                          <a:effectLst/>
                          <a:latin typeface="inherit"/>
                        </a:rPr>
                        <a:t> u </a:t>
                      </a:r>
                      <a:r>
                        <a:rPr lang="en-US" dirty="0" err="1">
                          <a:effectLst/>
                          <a:latin typeface="inherit"/>
                        </a:rPr>
                        <a:t>ukupnoj</a:t>
                      </a:r>
                      <a:r>
                        <a:rPr lang="en-US" dirty="0">
                          <a:effectLst/>
                          <a:latin typeface="inherit"/>
                        </a:rPr>
                        <a:t> </a:t>
                      </a:r>
                      <a:r>
                        <a:rPr lang="en-US" dirty="0" err="1">
                          <a:effectLst/>
                          <a:latin typeface="inherit"/>
                        </a:rPr>
                        <a:t>procjeni</a:t>
                      </a:r>
                      <a:r>
                        <a:rPr lang="en-US" dirty="0">
                          <a:effectLst/>
                          <a:latin typeface="inherit"/>
                        </a:rPr>
                        <a:t> </a:t>
                      </a:r>
                      <a:r>
                        <a:rPr lang="en-US" dirty="0" err="1">
                          <a:effectLst/>
                          <a:latin typeface="inherit"/>
                        </a:rPr>
                        <a:t>svih</a:t>
                      </a:r>
                      <a:r>
                        <a:rPr lang="en-US" dirty="0">
                          <a:effectLst/>
                          <a:latin typeface="inherit"/>
                        </a:rPr>
                        <a:t> </a:t>
                      </a:r>
                      <a:r>
                        <a:rPr lang="en-US" dirty="0" err="1">
                          <a:effectLst/>
                          <a:latin typeface="inherit"/>
                        </a:rPr>
                        <a:t>činjeničnih</a:t>
                      </a:r>
                      <a:r>
                        <a:rPr lang="en-US" dirty="0">
                          <a:effectLst/>
                          <a:latin typeface="inherit"/>
                        </a:rPr>
                        <a:t> </a:t>
                      </a:r>
                      <a:r>
                        <a:rPr lang="en-US" dirty="0" err="1">
                          <a:effectLst/>
                          <a:latin typeface="inherit"/>
                        </a:rPr>
                        <a:t>okolnosti</a:t>
                      </a:r>
                      <a:r>
                        <a:rPr lang="en-US" dirty="0">
                          <a:effectLst/>
                          <a:latin typeface="inherit"/>
                        </a:rPr>
                        <a:t>.</a:t>
                      </a:r>
                    </a:p>
                  </a:txBody>
                  <a:tcPr marL="0" marR="0" marT="0" marB="0">
                    <a:lnL>
                      <a:noFill/>
                    </a:lnL>
                    <a:lnR>
                      <a:noFill/>
                    </a:lnR>
                    <a:lnT>
                      <a:noFill/>
                    </a:lnT>
                    <a:lnB>
                      <a:noFill/>
                    </a:lnB>
                  </a:tcPr>
                </a:tc>
                <a:extLst>
                  <a:ext uri="{0D108BD9-81ED-4DB2-BD59-A6C34878D82A}">
                    <a16:rowId xmlns:a16="http://schemas.microsoft.com/office/drawing/2014/main" val="106088029"/>
                  </a:ext>
                </a:extLst>
              </a:tr>
            </a:tbl>
          </a:graphicData>
        </a:graphic>
      </p:graphicFrame>
    </p:spTree>
    <p:extLst>
      <p:ext uri="{BB962C8B-B14F-4D97-AF65-F5344CB8AC3E}">
        <p14:creationId xmlns:p14="http://schemas.microsoft.com/office/powerpoint/2010/main" val="3819226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Izbor</a:t>
            </a:r>
            <a:r>
              <a:rPr lang="en-US" dirty="0"/>
              <a:t> </a:t>
            </a:r>
            <a:r>
              <a:rPr lang="en-US" dirty="0" err="1"/>
              <a:t>prava</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hr-HR" dirty="0" smtClean="0"/>
              <a:t>Č</a:t>
            </a:r>
            <a:r>
              <a:rPr lang="en-US" dirty="0" err="1" smtClean="0"/>
              <a:t>lanak</a:t>
            </a:r>
            <a:r>
              <a:rPr lang="en-US" dirty="0" smtClean="0"/>
              <a:t> </a:t>
            </a:r>
            <a:r>
              <a:rPr lang="en-US" dirty="0"/>
              <a:t>22.</a:t>
            </a:r>
          </a:p>
          <a:p>
            <a:pPr marL="0" indent="0">
              <a:buNone/>
            </a:pPr>
            <a:endParaRPr lang="en-US" dirty="0"/>
          </a:p>
          <a:p>
            <a:pPr marL="0" indent="0">
              <a:buNone/>
            </a:pPr>
            <a:endParaRPr lang="en-US" dirty="0"/>
          </a:p>
          <a:p>
            <a:pPr marL="0" indent="0">
              <a:buNone/>
            </a:pPr>
            <a:r>
              <a:rPr lang="en-US" dirty="0"/>
              <a:t>1.   </a:t>
            </a:r>
            <a:r>
              <a:rPr lang="en-US" dirty="0" err="1"/>
              <a:t>Osoba</a:t>
            </a:r>
            <a:r>
              <a:rPr lang="en-US" dirty="0"/>
              <a:t> </a:t>
            </a:r>
            <a:r>
              <a:rPr lang="en-US" dirty="0" err="1"/>
              <a:t>može</a:t>
            </a:r>
            <a:r>
              <a:rPr lang="en-US" dirty="0"/>
              <a:t> </a:t>
            </a:r>
            <a:r>
              <a:rPr lang="en-US" dirty="0" err="1"/>
              <a:t>za</a:t>
            </a:r>
            <a:r>
              <a:rPr lang="en-US" dirty="0"/>
              <a:t> </a:t>
            </a:r>
            <a:r>
              <a:rPr lang="en-US" dirty="0" err="1"/>
              <a:t>pravo</a:t>
            </a:r>
            <a:r>
              <a:rPr lang="en-US" dirty="0"/>
              <a:t> </a:t>
            </a:r>
            <a:r>
              <a:rPr lang="en-US" dirty="0" err="1"/>
              <a:t>koje</a:t>
            </a:r>
            <a:r>
              <a:rPr lang="en-US" dirty="0"/>
              <a:t> </a:t>
            </a:r>
            <a:r>
              <a:rPr lang="en-US" dirty="0" err="1"/>
              <a:t>će</a:t>
            </a:r>
            <a:r>
              <a:rPr lang="en-US" dirty="0"/>
              <a:t> </a:t>
            </a:r>
            <a:r>
              <a:rPr lang="en-US" dirty="0" err="1"/>
              <a:t>urediti</a:t>
            </a:r>
            <a:r>
              <a:rPr lang="en-US" dirty="0"/>
              <a:t> u </a:t>
            </a:r>
            <a:r>
              <a:rPr lang="en-US" dirty="0" err="1"/>
              <a:t>cijelost</a:t>
            </a:r>
            <a:r>
              <a:rPr lang="en-US" dirty="0"/>
              <a:t> </a:t>
            </a:r>
            <a:r>
              <a:rPr lang="en-US" dirty="0" err="1"/>
              <a:t>njezino</a:t>
            </a:r>
            <a:r>
              <a:rPr lang="en-US" dirty="0"/>
              <a:t> </a:t>
            </a:r>
            <a:r>
              <a:rPr lang="en-US" dirty="0" err="1"/>
              <a:t>nasljeđivanje</a:t>
            </a:r>
            <a:r>
              <a:rPr lang="en-US" dirty="0"/>
              <a:t> </a:t>
            </a:r>
            <a:r>
              <a:rPr lang="en-US" dirty="0" err="1"/>
              <a:t>izabrati</a:t>
            </a:r>
            <a:r>
              <a:rPr lang="en-US" dirty="0"/>
              <a:t> </a:t>
            </a:r>
            <a:r>
              <a:rPr lang="en-US" dirty="0" err="1"/>
              <a:t>pravo</a:t>
            </a:r>
            <a:r>
              <a:rPr lang="en-US" dirty="0"/>
              <a:t> </a:t>
            </a:r>
            <a:r>
              <a:rPr lang="en-US" dirty="0" err="1"/>
              <a:t>države</a:t>
            </a:r>
            <a:r>
              <a:rPr lang="en-US" dirty="0"/>
              <a:t> </a:t>
            </a:r>
            <a:r>
              <a:rPr lang="en-US" dirty="0" err="1"/>
              <a:t>čiji</a:t>
            </a:r>
            <a:r>
              <a:rPr lang="en-US" dirty="0"/>
              <a:t> je </a:t>
            </a:r>
            <a:r>
              <a:rPr lang="en-US" dirty="0" err="1"/>
              <a:t>državljanin</a:t>
            </a:r>
            <a:r>
              <a:rPr lang="en-US" dirty="0"/>
              <a:t> u </a:t>
            </a:r>
            <a:r>
              <a:rPr lang="en-US" dirty="0" err="1"/>
              <a:t>trenutku</a:t>
            </a:r>
            <a:r>
              <a:rPr lang="en-US" dirty="0"/>
              <a:t> </a:t>
            </a:r>
            <a:r>
              <a:rPr lang="en-US" dirty="0" err="1"/>
              <a:t>izbora</a:t>
            </a:r>
            <a:r>
              <a:rPr lang="en-US" dirty="0"/>
              <a:t> </a:t>
            </a:r>
            <a:r>
              <a:rPr lang="en-US" dirty="0" err="1"/>
              <a:t>ili</a:t>
            </a:r>
            <a:r>
              <a:rPr lang="en-US" dirty="0"/>
              <a:t> u </a:t>
            </a:r>
            <a:r>
              <a:rPr lang="en-US" dirty="0" err="1"/>
              <a:t>trenutku</a:t>
            </a:r>
            <a:r>
              <a:rPr lang="en-US" dirty="0"/>
              <a:t> </a:t>
            </a:r>
            <a:r>
              <a:rPr lang="en-US" dirty="0" err="1"/>
              <a:t>smrti</a:t>
            </a:r>
            <a:r>
              <a:rPr lang="en-US" dirty="0"/>
              <a:t>.</a:t>
            </a:r>
          </a:p>
          <a:p>
            <a:pPr marL="0" indent="0">
              <a:buNone/>
            </a:pPr>
            <a:endParaRPr lang="en-US" dirty="0"/>
          </a:p>
          <a:p>
            <a:pPr marL="0" indent="0">
              <a:buNone/>
            </a:pPr>
            <a:r>
              <a:rPr lang="en-US" dirty="0" err="1"/>
              <a:t>Osoba</a:t>
            </a:r>
            <a:r>
              <a:rPr lang="en-US" dirty="0"/>
              <a:t> s </a:t>
            </a:r>
            <a:r>
              <a:rPr lang="en-US" dirty="0" err="1"/>
              <a:t>više</a:t>
            </a:r>
            <a:r>
              <a:rPr lang="en-US" dirty="0"/>
              <a:t> </a:t>
            </a:r>
            <a:r>
              <a:rPr lang="en-US" dirty="0" err="1"/>
              <a:t>državljanstava</a:t>
            </a:r>
            <a:r>
              <a:rPr lang="en-US" dirty="0"/>
              <a:t> </a:t>
            </a:r>
            <a:r>
              <a:rPr lang="en-US" dirty="0" err="1"/>
              <a:t>može</a:t>
            </a:r>
            <a:r>
              <a:rPr lang="en-US" dirty="0"/>
              <a:t> </a:t>
            </a:r>
            <a:r>
              <a:rPr lang="en-US" dirty="0" err="1"/>
              <a:t>izabrati</a:t>
            </a:r>
            <a:r>
              <a:rPr lang="en-US" dirty="0"/>
              <a:t> </a:t>
            </a:r>
            <a:r>
              <a:rPr lang="en-US" dirty="0" err="1"/>
              <a:t>pravo</a:t>
            </a:r>
            <a:r>
              <a:rPr lang="en-US" dirty="0"/>
              <a:t> </a:t>
            </a:r>
            <a:r>
              <a:rPr lang="en-US" dirty="0" err="1"/>
              <a:t>bilo</a:t>
            </a:r>
            <a:r>
              <a:rPr lang="en-US" dirty="0"/>
              <a:t> </a:t>
            </a:r>
            <a:r>
              <a:rPr lang="en-US" dirty="0" err="1"/>
              <a:t>koje</a:t>
            </a:r>
            <a:r>
              <a:rPr lang="en-US" dirty="0"/>
              <a:t> od </a:t>
            </a:r>
            <a:r>
              <a:rPr lang="en-US" dirty="0" err="1"/>
              <a:t>tih</a:t>
            </a:r>
            <a:r>
              <a:rPr lang="en-US" dirty="0"/>
              <a:t> </a:t>
            </a:r>
            <a:r>
              <a:rPr lang="en-US" dirty="0" err="1"/>
              <a:t>država</a:t>
            </a:r>
            <a:r>
              <a:rPr lang="en-US" dirty="0"/>
              <a:t> </a:t>
            </a:r>
            <a:r>
              <a:rPr lang="en-US" dirty="0" err="1"/>
              <a:t>čijih</a:t>
            </a:r>
            <a:r>
              <a:rPr lang="en-US" dirty="0"/>
              <a:t> je </a:t>
            </a:r>
            <a:r>
              <a:rPr lang="en-US" dirty="0" err="1"/>
              <a:t>ona</a:t>
            </a:r>
            <a:r>
              <a:rPr lang="en-US" dirty="0"/>
              <a:t> </a:t>
            </a:r>
            <a:r>
              <a:rPr lang="en-US" dirty="0" err="1"/>
              <a:t>državljanin</a:t>
            </a:r>
            <a:r>
              <a:rPr lang="en-US" dirty="0"/>
              <a:t> u </a:t>
            </a:r>
            <a:r>
              <a:rPr lang="en-US" dirty="0" err="1"/>
              <a:t>trenutku</a:t>
            </a:r>
            <a:r>
              <a:rPr lang="en-US" dirty="0"/>
              <a:t> </a:t>
            </a:r>
            <a:r>
              <a:rPr lang="en-US" dirty="0" err="1"/>
              <a:t>izbora</a:t>
            </a:r>
            <a:r>
              <a:rPr lang="en-US" dirty="0"/>
              <a:t> </a:t>
            </a:r>
            <a:r>
              <a:rPr lang="en-US" dirty="0" err="1"/>
              <a:t>ili</a:t>
            </a:r>
            <a:r>
              <a:rPr lang="en-US" dirty="0"/>
              <a:t> u </a:t>
            </a:r>
            <a:r>
              <a:rPr lang="en-US" dirty="0" err="1"/>
              <a:t>trenutku</a:t>
            </a:r>
            <a:r>
              <a:rPr lang="en-US" dirty="0"/>
              <a:t> </a:t>
            </a:r>
            <a:r>
              <a:rPr lang="en-US" dirty="0" err="1"/>
              <a:t>smrti</a:t>
            </a:r>
            <a:r>
              <a:rPr lang="en-US" dirty="0"/>
              <a:t>.</a:t>
            </a:r>
          </a:p>
          <a:p>
            <a:pPr marL="0" indent="0">
              <a:buNone/>
            </a:pPr>
            <a:endParaRPr lang="en-US" dirty="0"/>
          </a:p>
          <a:p>
            <a:pPr marL="0" indent="0">
              <a:buNone/>
            </a:pPr>
            <a:r>
              <a:rPr lang="en-US" dirty="0"/>
              <a:t>2.   </a:t>
            </a:r>
            <a:r>
              <a:rPr lang="en-US" dirty="0" err="1"/>
              <a:t>Izbor</a:t>
            </a:r>
            <a:r>
              <a:rPr lang="en-US" dirty="0"/>
              <a:t> </a:t>
            </a:r>
            <a:r>
              <a:rPr lang="en-US" dirty="0" err="1"/>
              <a:t>prava</a:t>
            </a:r>
            <a:r>
              <a:rPr lang="en-US" dirty="0"/>
              <a:t> se </a:t>
            </a:r>
            <a:r>
              <a:rPr lang="en-US" dirty="0" err="1"/>
              <a:t>vrši</a:t>
            </a:r>
            <a:r>
              <a:rPr lang="en-US" dirty="0"/>
              <a:t> </a:t>
            </a:r>
            <a:r>
              <a:rPr lang="en-US" dirty="0" err="1"/>
              <a:t>izričito</a:t>
            </a:r>
            <a:r>
              <a:rPr lang="en-US" dirty="0"/>
              <a:t> u </a:t>
            </a:r>
            <a:r>
              <a:rPr lang="en-US" dirty="0" err="1"/>
              <a:t>izjavi</a:t>
            </a:r>
            <a:r>
              <a:rPr lang="en-US" dirty="0"/>
              <a:t> u </a:t>
            </a:r>
            <a:r>
              <a:rPr lang="en-US" dirty="0" err="1"/>
              <a:t>obliku</a:t>
            </a:r>
            <a:r>
              <a:rPr lang="en-US" dirty="0"/>
              <a:t> </a:t>
            </a:r>
            <a:r>
              <a:rPr lang="en-US" dirty="0" err="1"/>
              <a:t>raspolaganja</a:t>
            </a:r>
            <a:r>
              <a:rPr lang="en-US" dirty="0"/>
              <a:t> </a:t>
            </a:r>
            <a:r>
              <a:rPr lang="en-US" dirty="0" err="1"/>
              <a:t>imovinom</a:t>
            </a:r>
            <a:r>
              <a:rPr lang="en-US" dirty="0"/>
              <a:t> </a:t>
            </a:r>
            <a:r>
              <a:rPr lang="en-US" dirty="0" err="1"/>
              <a:t>zbog</a:t>
            </a:r>
            <a:r>
              <a:rPr lang="en-US" dirty="0"/>
              <a:t> </a:t>
            </a:r>
            <a:r>
              <a:rPr lang="en-US" dirty="0" err="1"/>
              <a:t>smrti</a:t>
            </a:r>
            <a:r>
              <a:rPr lang="en-US" dirty="0"/>
              <a:t> </a:t>
            </a:r>
            <a:r>
              <a:rPr lang="en-US" dirty="0" err="1"/>
              <a:t>ili</a:t>
            </a:r>
            <a:r>
              <a:rPr lang="en-US" dirty="0"/>
              <a:t> </a:t>
            </a:r>
            <a:r>
              <a:rPr lang="en-US" dirty="0" err="1"/>
              <a:t>slijedi</a:t>
            </a:r>
            <a:r>
              <a:rPr lang="en-US" dirty="0"/>
              <a:t> </a:t>
            </a:r>
            <a:r>
              <a:rPr lang="en-US" dirty="0" err="1"/>
              <a:t>iz</a:t>
            </a:r>
            <a:r>
              <a:rPr lang="en-US" dirty="0"/>
              <a:t> </a:t>
            </a:r>
            <a:r>
              <a:rPr lang="en-US" dirty="0" err="1"/>
              <a:t>odredaba</a:t>
            </a:r>
            <a:r>
              <a:rPr lang="en-US" dirty="0"/>
              <a:t> </a:t>
            </a:r>
            <a:r>
              <a:rPr lang="en-US" dirty="0" err="1"/>
              <a:t>takvog</a:t>
            </a:r>
            <a:r>
              <a:rPr lang="en-US" dirty="0"/>
              <a:t> </a:t>
            </a:r>
            <a:r>
              <a:rPr lang="en-US" dirty="0" err="1"/>
              <a:t>raspolaganja</a:t>
            </a:r>
            <a:r>
              <a:rPr lang="en-US" dirty="0"/>
              <a:t>.</a:t>
            </a:r>
          </a:p>
          <a:p>
            <a:pPr marL="0" indent="0">
              <a:buNone/>
            </a:pPr>
            <a:endParaRPr lang="en-US" dirty="0"/>
          </a:p>
          <a:p>
            <a:pPr marL="0" indent="0">
              <a:buNone/>
            </a:pPr>
            <a:r>
              <a:rPr lang="en-US" dirty="0"/>
              <a:t>3.   </a:t>
            </a:r>
            <a:r>
              <a:rPr lang="en-US" dirty="0" err="1"/>
              <a:t>Materijalnu</a:t>
            </a:r>
            <a:r>
              <a:rPr lang="en-US" dirty="0"/>
              <a:t> </a:t>
            </a:r>
            <a:r>
              <a:rPr lang="en-US" dirty="0" err="1"/>
              <a:t>valjanost</a:t>
            </a:r>
            <a:r>
              <a:rPr lang="en-US" dirty="0"/>
              <a:t> </a:t>
            </a:r>
            <a:r>
              <a:rPr lang="en-US" dirty="0" err="1"/>
              <a:t>čina</a:t>
            </a:r>
            <a:r>
              <a:rPr lang="en-US" dirty="0"/>
              <a:t> </a:t>
            </a:r>
            <a:r>
              <a:rPr lang="en-US" dirty="0" err="1"/>
              <a:t>kojim</a:t>
            </a:r>
            <a:r>
              <a:rPr lang="en-US" dirty="0"/>
              <a:t> je </a:t>
            </a:r>
            <a:r>
              <a:rPr lang="en-US" dirty="0" err="1"/>
              <a:t>izabrano</a:t>
            </a:r>
            <a:r>
              <a:rPr lang="en-US" dirty="0"/>
              <a:t> </a:t>
            </a:r>
            <a:r>
              <a:rPr lang="en-US" dirty="0" err="1"/>
              <a:t>pravo</a:t>
            </a:r>
            <a:r>
              <a:rPr lang="en-US" dirty="0"/>
              <a:t> </a:t>
            </a:r>
            <a:r>
              <a:rPr lang="en-US" dirty="0" err="1"/>
              <a:t>uređuje</a:t>
            </a:r>
            <a:r>
              <a:rPr lang="en-US" dirty="0"/>
              <a:t> </a:t>
            </a:r>
            <a:r>
              <a:rPr lang="en-US" dirty="0" err="1"/>
              <a:t>izabrano</a:t>
            </a:r>
            <a:r>
              <a:rPr lang="en-US" dirty="0"/>
              <a:t> </a:t>
            </a:r>
            <a:r>
              <a:rPr lang="en-US" dirty="0" err="1"/>
              <a:t>pravo</a:t>
            </a:r>
            <a:r>
              <a:rPr lang="en-US" dirty="0"/>
              <a:t>.</a:t>
            </a:r>
          </a:p>
          <a:p>
            <a:pPr marL="0" indent="0">
              <a:buNone/>
            </a:pPr>
            <a:endParaRPr lang="en-US" dirty="0"/>
          </a:p>
          <a:p>
            <a:pPr marL="0" indent="0">
              <a:buNone/>
            </a:pPr>
            <a:r>
              <a:rPr lang="en-US" dirty="0"/>
              <a:t>4.   </a:t>
            </a:r>
            <a:r>
              <a:rPr lang="en-US" dirty="0" err="1"/>
              <a:t>Svaka</a:t>
            </a:r>
            <a:r>
              <a:rPr lang="en-US" dirty="0"/>
              <a:t> </a:t>
            </a:r>
            <a:r>
              <a:rPr lang="en-US" dirty="0" err="1"/>
              <a:t>promjena</a:t>
            </a:r>
            <a:r>
              <a:rPr lang="en-US" dirty="0"/>
              <a:t> </a:t>
            </a:r>
            <a:r>
              <a:rPr lang="en-US" dirty="0" err="1"/>
              <a:t>ili</a:t>
            </a:r>
            <a:r>
              <a:rPr lang="en-US" dirty="0"/>
              <a:t> </a:t>
            </a:r>
            <a:r>
              <a:rPr lang="en-US" dirty="0" err="1"/>
              <a:t>opoziv</a:t>
            </a:r>
            <a:r>
              <a:rPr lang="en-US" dirty="0"/>
              <a:t> </a:t>
            </a:r>
            <a:r>
              <a:rPr lang="en-US" dirty="0" err="1"/>
              <a:t>izbora</a:t>
            </a:r>
            <a:r>
              <a:rPr lang="en-US" dirty="0"/>
              <a:t> </a:t>
            </a:r>
            <a:r>
              <a:rPr lang="en-US" dirty="0" err="1"/>
              <a:t>prava</a:t>
            </a:r>
            <a:r>
              <a:rPr lang="en-US" dirty="0"/>
              <a:t> </a:t>
            </a:r>
            <a:r>
              <a:rPr lang="en-US" dirty="0" err="1"/>
              <a:t>moraju</a:t>
            </a:r>
            <a:r>
              <a:rPr lang="en-US" dirty="0"/>
              <a:t> </a:t>
            </a:r>
            <a:r>
              <a:rPr lang="en-US" dirty="0" err="1"/>
              <a:t>ispunjavati</a:t>
            </a:r>
            <a:r>
              <a:rPr lang="en-US" dirty="0"/>
              <a:t> </a:t>
            </a:r>
            <a:r>
              <a:rPr lang="en-US" dirty="0" err="1"/>
              <a:t>zahtjeve</a:t>
            </a:r>
            <a:r>
              <a:rPr lang="en-US" dirty="0"/>
              <a:t> u </a:t>
            </a:r>
            <a:r>
              <a:rPr lang="en-US" dirty="0" err="1"/>
              <a:t>pogledu</a:t>
            </a:r>
            <a:r>
              <a:rPr lang="en-US" dirty="0"/>
              <a:t> </a:t>
            </a:r>
            <a:r>
              <a:rPr lang="en-US" dirty="0" err="1"/>
              <a:t>oblika</a:t>
            </a:r>
            <a:r>
              <a:rPr lang="en-US" dirty="0"/>
              <a:t> </a:t>
            </a:r>
            <a:r>
              <a:rPr lang="en-US" dirty="0" err="1"/>
              <a:t>promjene</a:t>
            </a:r>
            <a:r>
              <a:rPr lang="en-US" dirty="0"/>
              <a:t> </a:t>
            </a:r>
            <a:r>
              <a:rPr lang="en-US" dirty="0" err="1"/>
              <a:t>ili</a:t>
            </a:r>
            <a:r>
              <a:rPr lang="en-US" dirty="0"/>
              <a:t> </a:t>
            </a:r>
            <a:r>
              <a:rPr lang="en-US" dirty="0" err="1"/>
              <a:t>opoziva</a:t>
            </a:r>
            <a:r>
              <a:rPr lang="en-US" dirty="0"/>
              <a:t> </a:t>
            </a:r>
            <a:r>
              <a:rPr lang="en-US" dirty="0" err="1"/>
              <a:t>raspolaganja</a:t>
            </a:r>
            <a:r>
              <a:rPr lang="en-US" dirty="0"/>
              <a:t> </a:t>
            </a:r>
            <a:r>
              <a:rPr lang="en-US" dirty="0" err="1"/>
              <a:t>imovinom</a:t>
            </a:r>
            <a:r>
              <a:rPr lang="en-US" dirty="0"/>
              <a:t> </a:t>
            </a:r>
            <a:r>
              <a:rPr lang="en-US" dirty="0" err="1"/>
              <a:t>zbog</a:t>
            </a:r>
            <a:r>
              <a:rPr lang="en-US" dirty="0"/>
              <a:t> </a:t>
            </a:r>
            <a:r>
              <a:rPr lang="en-US" dirty="0" err="1"/>
              <a:t>smrti</a:t>
            </a:r>
            <a:r>
              <a:rPr lang="en-US" dirty="0"/>
              <a:t>.</a:t>
            </a:r>
          </a:p>
        </p:txBody>
      </p:sp>
    </p:spTree>
    <p:extLst>
      <p:ext uri="{BB962C8B-B14F-4D97-AF65-F5344CB8AC3E}">
        <p14:creationId xmlns:p14="http://schemas.microsoft.com/office/powerpoint/2010/main" val="1361447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Univerzalna primjena</a:t>
            </a:r>
            <a:endParaRPr lang="en-US" dirty="0"/>
          </a:p>
        </p:txBody>
      </p:sp>
      <p:sp>
        <p:nvSpPr>
          <p:cNvPr id="3" name="Content Placeholder 2"/>
          <p:cNvSpPr>
            <a:spLocks noGrp="1"/>
          </p:cNvSpPr>
          <p:nvPr>
            <p:ph idx="1"/>
          </p:nvPr>
        </p:nvSpPr>
        <p:spPr/>
        <p:txBody>
          <a:bodyPr/>
          <a:lstStyle/>
          <a:p>
            <a:pPr marL="0" indent="0">
              <a:buNone/>
            </a:pPr>
            <a:r>
              <a:rPr lang="en-US" dirty="0" err="1" smtClean="0"/>
              <a:t>Svako</a:t>
            </a:r>
            <a:r>
              <a:rPr lang="en-US" dirty="0" smtClean="0"/>
              <a:t> </a:t>
            </a:r>
            <a:r>
              <a:rPr lang="en-US" dirty="0" err="1"/>
              <a:t>pravo</a:t>
            </a:r>
            <a:r>
              <a:rPr lang="en-US" dirty="0"/>
              <a:t> </a:t>
            </a:r>
            <a:r>
              <a:rPr lang="en-US" dirty="0" err="1"/>
              <a:t>na</a:t>
            </a:r>
            <a:r>
              <a:rPr lang="en-US" dirty="0"/>
              <a:t> </a:t>
            </a:r>
            <a:r>
              <a:rPr lang="en-US" dirty="0" err="1"/>
              <a:t>koje</a:t>
            </a:r>
            <a:r>
              <a:rPr lang="en-US" dirty="0"/>
              <a:t> </a:t>
            </a:r>
            <a:r>
              <a:rPr lang="en-US" dirty="0" err="1"/>
              <a:t>upućuje</a:t>
            </a:r>
            <a:r>
              <a:rPr lang="en-US" dirty="0"/>
              <a:t> ova </a:t>
            </a:r>
            <a:r>
              <a:rPr lang="en-US" dirty="0" err="1"/>
              <a:t>Uredba</a:t>
            </a:r>
            <a:r>
              <a:rPr lang="en-US" dirty="0"/>
              <a:t> </a:t>
            </a:r>
            <a:r>
              <a:rPr lang="en-US" dirty="0" err="1"/>
              <a:t>primjenjuje</a:t>
            </a:r>
            <a:r>
              <a:rPr lang="en-US" dirty="0"/>
              <a:t> se bez </a:t>
            </a:r>
            <a:r>
              <a:rPr lang="en-US" dirty="0" err="1"/>
              <a:t>obzira</a:t>
            </a:r>
            <a:r>
              <a:rPr lang="en-US" dirty="0"/>
              <a:t> </a:t>
            </a:r>
            <a:r>
              <a:rPr lang="en-US" dirty="0" err="1"/>
              <a:t>na</a:t>
            </a:r>
            <a:r>
              <a:rPr lang="en-US" dirty="0"/>
              <a:t> to je li to </a:t>
            </a:r>
            <a:r>
              <a:rPr lang="en-US" dirty="0" err="1"/>
              <a:t>pravo</a:t>
            </a:r>
            <a:r>
              <a:rPr lang="en-US" dirty="0"/>
              <a:t> </a:t>
            </a:r>
            <a:r>
              <a:rPr lang="en-US" dirty="0" err="1"/>
              <a:t>države</a:t>
            </a:r>
            <a:r>
              <a:rPr lang="en-US" dirty="0"/>
              <a:t> </a:t>
            </a:r>
            <a:r>
              <a:rPr lang="en-US" dirty="0" err="1"/>
              <a:t>članice</a:t>
            </a:r>
            <a:r>
              <a:rPr lang="en-US" dirty="0"/>
              <a:t>.</a:t>
            </a:r>
          </a:p>
          <a:p>
            <a:pPr marL="0" indent="0">
              <a:buNone/>
            </a:pPr>
            <a:endParaRPr lang="en-US" dirty="0"/>
          </a:p>
        </p:txBody>
      </p:sp>
    </p:spTree>
    <p:extLst>
      <p:ext uri="{BB962C8B-B14F-4D97-AF65-F5344CB8AC3E}">
        <p14:creationId xmlns:p14="http://schemas.microsoft.com/office/powerpoint/2010/main" val="2657520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err="1" smtClean="0"/>
              <a:t>Renvoi</a:t>
            </a:r>
            <a:endParaRPr lang="en-US" i="1" dirty="0"/>
          </a:p>
        </p:txBody>
      </p:sp>
      <p:sp>
        <p:nvSpPr>
          <p:cNvPr id="3" name="Content Placeholder 2"/>
          <p:cNvSpPr>
            <a:spLocks noGrp="1"/>
          </p:cNvSpPr>
          <p:nvPr>
            <p:ph idx="1"/>
          </p:nvPr>
        </p:nvSpPr>
        <p:spPr/>
        <p:txBody>
          <a:bodyPr>
            <a:normAutofit fontScale="47500" lnSpcReduction="20000"/>
          </a:bodyPr>
          <a:lstStyle/>
          <a:p>
            <a:pPr marL="0" indent="0" algn="ctr">
              <a:buNone/>
            </a:pPr>
            <a:r>
              <a:rPr lang="en-US" dirty="0" err="1"/>
              <a:t>Članak</a:t>
            </a:r>
            <a:r>
              <a:rPr lang="en-US" dirty="0"/>
              <a:t> 34.</a:t>
            </a:r>
          </a:p>
          <a:p>
            <a:pPr marL="0" indent="0" algn="ctr">
              <a:buNone/>
            </a:pPr>
            <a:endParaRPr lang="en-US" dirty="0"/>
          </a:p>
          <a:p>
            <a:pPr marL="0" indent="0" algn="ctr">
              <a:buNone/>
            </a:pPr>
            <a:r>
              <a:rPr lang="en-US" dirty="0" err="1"/>
              <a:t>Upućivanje</a:t>
            </a:r>
            <a:r>
              <a:rPr lang="en-US" dirty="0"/>
              <a:t> </a:t>
            </a:r>
            <a:r>
              <a:rPr lang="en-US" dirty="0" err="1"/>
              <a:t>na</a:t>
            </a:r>
            <a:r>
              <a:rPr lang="en-US" dirty="0"/>
              <a:t> </a:t>
            </a:r>
            <a:r>
              <a:rPr lang="en-US" dirty="0" err="1"/>
              <a:t>daljnje</a:t>
            </a:r>
            <a:r>
              <a:rPr lang="en-US" dirty="0"/>
              <a:t> </a:t>
            </a:r>
            <a:r>
              <a:rPr lang="en-US" dirty="0" err="1"/>
              <a:t>pravo</a:t>
            </a:r>
            <a:r>
              <a:rPr lang="en-US" dirty="0"/>
              <a:t> </a:t>
            </a:r>
            <a:r>
              <a:rPr lang="en-US" dirty="0" err="1"/>
              <a:t>ili</a:t>
            </a:r>
            <a:r>
              <a:rPr lang="en-US" dirty="0"/>
              <a:t> </a:t>
            </a:r>
            <a:r>
              <a:rPr lang="en-US" dirty="0" err="1"/>
              <a:t>uzvrat</a:t>
            </a:r>
            <a:endParaRPr lang="en-US" dirty="0"/>
          </a:p>
          <a:p>
            <a:pPr marL="0" indent="0">
              <a:buNone/>
            </a:pPr>
            <a:endParaRPr lang="en-US" dirty="0"/>
          </a:p>
          <a:p>
            <a:pPr marL="0" indent="0">
              <a:buNone/>
            </a:pPr>
            <a:r>
              <a:rPr lang="en-US" dirty="0"/>
              <a:t>1.   </a:t>
            </a:r>
            <a:r>
              <a:rPr lang="en-US" dirty="0" err="1"/>
              <a:t>Primjena</a:t>
            </a:r>
            <a:r>
              <a:rPr lang="en-US" dirty="0"/>
              <a:t> </a:t>
            </a:r>
            <a:r>
              <a:rPr lang="en-US" dirty="0" err="1"/>
              <a:t>prava</a:t>
            </a:r>
            <a:r>
              <a:rPr lang="en-US" dirty="0"/>
              <a:t> </a:t>
            </a:r>
            <a:r>
              <a:rPr lang="en-US" dirty="0" err="1"/>
              <a:t>bilo</a:t>
            </a:r>
            <a:r>
              <a:rPr lang="en-US" dirty="0"/>
              <a:t> </a:t>
            </a:r>
            <a:r>
              <a:rPr lang="en-US" dirty="0" err="1"/>
              <a:t>koje</a:t>
            </a:r>
            <a:r>
              <a:rPr lang="en-US" dirty="0"/>
              <a:t> </a:t>
            </a:r>
            <a:r>
              <a:rPr lang="en-US" dirty="0" err="1"/>
              <a:t>treće</a:t>
            </a:r>
            <a:r>
              <a:rPr lang="en-US" dirty="0"/>
              <a:t> </a:t>
            </a:r>
            <a:r>
              <a:rPr lang="en-US" dirty="0" err="1"/>
              <a:t>države</a:t>
            </a:r>
            <a:r>
              <a:rPr lang="en-US" dirty="0"/>
              <a:t> </a:t>
            </a:r>
            <a:r>
              <a:rPr lang="en-US" dirty="0" err="1"/>
              <a:t>određene</a:t>
            </a:r>
            <a:r>
              <a:rPr lang="en-US" dirty="0"/>
              <a:t> </a:t>
            </a:r>
            <a:r>
              <a:rPr lang="en-US" dirty="0" err="1"/>
              <a:t>ovom</a:t>
            </a:r>
            <a:r>
              <a:rPr lang="en-US" dirty="0"/>
              <a:t> </a:t>
            </a:r>
            <a:r>
              <a:rPr lang="en-US" dirty="0" err="1"/>
              <a:t>Uredbom</a:t>
            </a:r>
            <a:r>
              <a:rPr lang="en-US" dirty="0"/>
              <a:t> </a:t>
            </a:r>
            <a:r>
              <a:rPr lang="en-US" dirty="0" err="1"/>
              <a:t>znači</a:t>
            </a:r>
            <a:r>
              <a:rPr lang="en-US" dirty="0"/>
              <a:t> </a:t>
            </a:r>
            <a:r>
              <a:rPr lang="en-US" dirty="0" err="1"/>
              <a:t>primjenu</a:t>
            </a:r>
            <a:r>
              <a:rPr lang="en-US" dirty="0"/>
              <a:t> </a:t>
            </a:r>
            <a:r>
              <a:rPr lang="en-US" dirty="0" err="1"/>
              <a:t>pravnih</a:t>
            </a:r>
            <a:r>
              <a:rPr lang="en-US" dirty="0"/>
              <a:t> </a:t>
            </a:r>
            <a:r>
              <a:rPr lang="en-US" dirty="0" err="1"/>
              <a:t>pravila</a:t>
            </a:r>
            <a:r>
              <a:rPr lang="en-US" dirty="0"/>
              <a:t> </a:t>
            </a:r>
            <a:r>
              <a:rPr lang="en-US" dirty="0" err="1"/>
              <a:t>na</a:t>
            </a:r>
            <a:r>
              <a:rPr lang="en-US" dirty="0"/>
              <a:t> </a:t>
            </a:r>
            <a:r>
              <a:rPr lang="en-US" dirty="0" err="1"/>
              <a:t>snazi</a:t>
            </a:r>
            <a:r>
              <a:rPr lang="en-US" dirty="0"/>
              <a:t> u </a:t>
            </a:r>
            <a:r>
              <a:rPr lang="en-US" dirty="0" err="1"/>
              <a:t>toj</a:t>
            </a:r>
            <a:r>
              <a:rPr lang="en-US" dirty="0"/>
              <a:t> </a:t>
            </a:r>
            <a:r>
              <a:rPr lang="en-US" dirty="0" err="1"/>
              <a:t>državi</a:t>
            </a:r>
            <a:r>
              <a:rPr lang="en-US" dirty="0"/>
              <a:t>, </a:t>
            </a:r>
            <a:r>
              <a:rPr lang="en-US" dirty="0" err="1"/>
              <a:t>uključujući</a:t>
            </a:r>
            <a:r>
              <a:rPr lang="en-US" dirty="0"/>
              <a:t> </a:t>
            </a:r>
            <a:r>
              <a:rPr lang="en-US" dirty="0" err="1"/>
              <a:t>njezina</a:t>
            </a:r>
            <a:r>
              <a:rPr lang="en-US" dirty="0"/>
              <a:t> </a:t>
            </a:r>
            <a:r>
              <a:rPr lang="en-US" dirty="0" err="1"/>
              <a:t>pravila</a:t>
            </a:r>
            <a:r>
              <a:rPr lang="en-US" dirty="0"/>
              <a:t> </a:t>
            </a:r>
            <a:r>
              <a:rPr lang="en-US" dirty="0" err="1"/>
              <a:t>međunarodnog</a:t>
            </a:r>
            <a:r>
              <a:rPr lang="en-US" dirty="0"/>
              <a:t> </a:t>
            </a:r>
            <a:r>
              <a:rPr lang="en-US" dirty="0" err="1"/>
              <a:t>privatnog</a:t>
            </a:r>
            <a:r>
              <a:rPr lang="en-US" dirty="0"/>
              <a:t> </a:t>
            </a:r>
            <a:r>
              <a:rPr lang="en-US" dirty="0" err="1"/>
              <a:t>prava</a:t>
            </a:r>
            <a:r>
              <a:rPr lang="en-US" dirty="0"/>
              <a:t>, u </a:t>
            </a:r>
            <a:r>
              <a:rPr lang="en-US" dirty="0" err="1"/>
              <a:t>toj</a:t>
            </a:r>
            <a:r>
              <a:rPr lang="en-US" dirty="0"/>
              <a:t> </a:t>
            </a:r>
            <a:r>
              <a:rPr lang="en-US" dirty="0" err="1"/>
              <a:t>mjeri</a:t>
            </a:r>
            <a:r>
              <a:rPr lang="en-US" dirty="0"/>
              <a:t> u </a:t>
            </a:r>
            <a:r>
              <a:rPr lang="en-US" dirty="0" err="1"/>
              <a:t>kojoj</a:t>
            </a:r>
            <a:r>
              <a:rPr lang="en-US" dirty="0"/>
              <a:t> ta </a:t>
            </a:r>
            <a:r>
              <a:rPr lang="en-US" dirty="0" err="1"/>
              <a:t>pravila</a:t>
            </a:r>
            <a:r>
              <a:rPr lang="en-US" dirty="0"/>
              <a:t> </a:t>
            </a:r>
            <a:r>
              <a:rPr lang="en-US" dirty="0" err="1"/>
              <a:t>dalje</a:t>
            </a:r>
            <a:r>
              <a:rPr lang="en-US" dirty="0"/>
              <a:t> </a:t>
            </a:r>
            <a:r>
              <a:rPr lang="en-US" dirty="0" err="1"/>
              <a:t>upućuju</a:t>
            </a:r>
            <a:r>
              <a:rPr lang="en-US" dirty="0"/>
              <a:t>:</a:t>
            </a:r>
          </a:p>
          <a:p>
            <a:pPr marL="0" indent="0">
              <a:buNone/>
            </a:pPr>
            <a:endParaRPr lang="en-US" dirty="0"/>
          </a:p>
          <a:p>
            <a:pPr marL="0" indent="0">
              <a:buNone/>
            </a:pPr>
            <a:r>
              <a:rPr lang="en-US" dirty="0"/>
              <a:t>(a)</a:t>
            </a:r>
          </a:p>
          <a:p>
            <a:pPr marL="0" indent="0">
              <a:buNone/>
            </a:pPr>
            <a:endParaRPr lang="en-US" dirty="0"/>
          </a:p>
          <a:p>
            <a:pPr marL="0" indent="0">
              <a:buNone/>
            </a:pPr>
            <a:r>
              <a:rPr lang="en-US" dirty="0" err="1"/>
              <a:t>na</a:t>
            </a:r>
            <a:r>
              <a:rPr lang="en-US" dirty="0"/>
              <a:t> </a:t>
            </a:r>
            <a:r>
              <a:rPr lang="en-US" dirty="0" err="1"/>
              <a:t>pravo</a:t>
            </a:r>
            <a:r>
              <a:rPr lang="en-US" dirty="0"/>
              <a:t> </a:t>
            </a:r>
            <a:r>
              <a:rPr lang="en-US" dirty="0" err="1"/>
              <a:t>države</a:t>
            </a:r>
            <a:r>
              <a:rPr lang="en-US" dirty="0"/>
              <a:t> </a:t>
            </a:r>
            <a:r>
              <a:rPr lang="en-US" dirty="0" err="1"/>
              <a:t>članice</a:t>
            </a:r>
            <a:r>
              <a:rPr lang="en-US" dirty="0"/>
              <a:t>; </a:t>
            </a:r>
            <a:r>
              <a:rPr lang="en-US" dirty="0" err="1"/>
              <a:t>ili</a:t>
            </a:r>
            <a:endParaRPr lang="en-US" dirty="0"/>
          </a:p>
          <a:p>
            <a:pPr marL="0" indent="0">
              <a:buNone/>
            </a:pPr>
            <a:endParaRPr lang="en-US" dirty="0"/>
          </a:p>
          <a:p>
            <a:pPr marL="0" indent="0">
              <a:buNone/>
            </a:pPr>
            <a:r>
              <a:rPr lang="en-US" dirty="0"/>
              <a:t>(b)</a:t>
            </a:r>
          </a:p>
          <a:p>
            <a:pPr marL="0" indent="0">
              <a:buNone/>
            </a:pPr>
            <a:endParaRPr lang="en-US" dirty="0"/>
          </a:p>
          <a:p>
            <a:pPr marL="0" indent="0">
              <a:buNone/>
            </a:pPr>
            <a:r>
              <a:rPr lang="en-US" dirty="0" err="1"/>
              <a:t>na</a:t>
            </a:r>
            <a:r>
              <a:rPr lang="en-US" dirty="0"/>
              <a:t> </a:t>
            </a:r>
            <a:r>
              <a:rPr lang="en-US" dirty="0" err="1"/>
              <a:t>pravo</a:t>
            </a:r>
            <a:r>
              <a:rPr lang="en-US" dirty="0"/>
              <a:t> </a:t>
            </a:r>
            <a:r>
              <a:rPr lang="en-US" dirty="0" err="1"/>
              <a:t>druge</a:t>
            </a:r>
            <a:r>
              <a:rPr lang="en-US" dirty="0"/>
              <a:t> </a:t>
            </a:r>
            <a:r>
              <a:rPr lang="en-US" dirty="0" err="1"/>
              <a:t>države</a:t>
            </a:r>
            <a:r>
              <a:rPr lang="en-US" dirty="0"/>
              <a:t> </a:t>
            </a:r>
            <a:r>
              <a:rPr lang="en-US" dirty="0" err="1"/>
              <a:t>članice</a:t>
            </a:r>
            <a:r>
              <a:rPr lang="en-US" dirty="0"/>
              <a:t> </a:t>
            </a:r>
            <a:r>
              <a:rPr lang="en-US" dirty="0" err="1"/>
              <a:t>koja</a:t>
            </a:r>
            <a:r>
              <a:rPr lang="en-US" dirty="0"/>
              <a:t> bi </a:t>
            </a:r>
            <a:r>
              <a:rPr lang="en-US" dirty="0" err="1"/>
              <a:t>primijenila</a:t>
            </a:r>
            <a:r>
              <a:rPr lang="en-US" dirty="0"/>
              <a:t> </a:t>
            </a:r>
            <a:r>
              <a:rPr lang="en-US" dirty="0" err="1"/>
              <a:t>svoje</a:t>
            </a:r>
            <a:r>
              <a:rPr lang="en-US" dirty="0"/>
              <a:t> </a:t>
            </a:r>
            <a:r>
              <a:rPr lang="en-US" dirty="0" err="1"/>
              <a:t>pravo</a:t>
            </a:r>
            <a:r>
              <a:rPr lang="en-US" dirty="0"/>
              <a:t>.</a:t>
            </a:r>
          </a:p>
          <a:p>
            <a:pPr marL="0" indent="0">
              <a:buNone/>
            </a:pPr>
            <a:endParaRPr lang="en-US" dirty="0"/>
          </a:p>
          <a:p>
            <a:pPr marL="0" indent="0">
              <a:buNone/>
            </a:pPr>
            <a:r>
              <a:rPr lang="en-US" dirty="0"/>
              <a:t>2.   </a:t>
            </a:r>
            <a:r>
              <a:rPr lang="en-US" dirty="0" err="1"/>
              <a:t>Upućivanje</a:t>
            </a:r>
            <a:r>
              <a:rPr lang="en-US" dirty="0"/>
              <a:t> </a:t>
            </a:r>
            <a:r>
              <a:rPr lang="en-US" dirty="0" err="1"/>
              <a:t>na</a:t>
            </a:r>
            <a:r>
              <a:rPr lang="en-US" dirty="0"/>
              <a:t> </a:t>
            </a:r>
            <a:r>
              <a:rPr lang="en-US" dirty="0" err="1"/>
              <a:t>daljnje</a:t>
            </a:r>
            <a:r>
              <a:rPr lang="en-US" dirty="0"/>
              <a:t> </a:t>
            </a:r>
            <a:r>
              <a:rPr lang="en-US" dirty="0" err="1"/>
              <a:t>pravo</a:t>
            </a:r>
            <a:r>
              <a:rPr lang="en-US" dirty="0"/>
              <a:t> </a:t>
            </a:r>
            <a:r>
              <a:rPr lang="en-US" dirty="0" err="1"/>
              <a:t>ili</a:t>
            </a:r>
            <a:r>
              <a:rPr lang="en-US" dirty="0"/>
              <a:t> </a:t>
            </a:r>
            <a:r>
              <a:rPr lang="en-US" dirty="0" err="1"/>
              <a:t>uzvrat</a:t>
            </a:r>
            <a:r>
              <a:rPr lang="en-US" dirty="0"/>
              <a:t> ne </a:t>
            </a:r>
            <a:r>
              <a:rPr lang="en-US" dirty="0" err="1"/>
              <a:t>primjenjuju</a:t>
            </a:r>
            <a:r>
              <a:rPr lang="en-US" dirty="0"/>
              <a:t> se u </a:t>
            </a:r>
            <a:r>
              <a:rPr lang="en-US" dirty="0" err="1"/>
              <a:t>odnosu</a:t>
            </a:r>
            <a:r>
              <a:rPr lang="en-US" dirty="0"/>
              <a:t> </a:t>
            </a:r>
            <a:r>
              <a:rPr lang="en-US" dirty="0" err="1"/>
              <a:t>na</a:t>
            </a:r>
            <a:r>
              <a:rPr lang="en-US" dirty="0"/>
              <a:t> </a:t>
            </a:r>
            <a:r>
              <a:rPr lang="en-US" dirty="0" err="1"/>
              <a:t>prava</a:t>
            </a:r>
            <a:r>
              <a:rPr lang="en-US" dirty="0"/>
              <a:t> </a:t>
            </a:r>
            <a:r>
              <a:rPr lang="en-US" dirty="0" err="1"/>
              <a:t>navedena</a:t>
            </a:r>
            <a:r>
              <a:rPr lang="en-US" dirty="0"/>
              <a:t> u </a:t>
            </a:r>
            <a:r>
              <a:rPr lang="en-US" dirty="0" err="1"/>
              <a:t>članku</a:t>
            </a:r>
            <a:r>
              <a:rPr lang="en-US" dirty="0"/>
              <a:t> 21. </a:t>
            </a:r>
            <a:r>
              <a:rPr lang="en-US" dirty="0" err="1"/>
              <a:t>stavku</a:t>
            </a:r>
            <a:r>
              <a:rPr lang="en-US" dirty="0"/>
              <a:t> 2., </a:t>
            </a:r>
            <a:r>
              <a:rPr lang="en-US" dirty="0" err="1"/>
              <a:t>članku</a:t>
            </a:r>
            <a:r>
              <a:rPr lang="en-US" dirty="0"/>
              <a:t> 22., </a:t>
            </a:r>
            <a:r>
              <a:rPr lang="en-US" dirty="0" err="1"/>
              <a:t>članku</a:t>
            </a:r>
            <a:r>
              <a:rPr lang="en-US" dirty="0"/>
              <a:t> 27., </a:t>
            </a:r>
            <a:r>
              <a:rPr lang="en-US" dirty="0" err="1"/>
              <a:t>članku</a:t>
            </a:r>
            <a:r>
              <a:rPr lang="en-US" dirty="0"/>
              <a:t> 28. </a:t>
            </a:r>
            <a:r>
              <a:rPr lang="en-US" dirty="0" err="1"/>
              <a:t>točki</a:t>
            </a:r>
            <a:r>
              <a:rPr lang="en-US" dirty="0"/>
              <a:t> (b) </a:t>
            </a:r>
            <a:r>
              <a:rPr lang="en-US" dirty="0" err="1"/>
              <a:t>i</a:t>
            </a:r>
            <a:r>
              <a:rPr lang="en-US" dirty="0"/>
              <a:t> </a:t>
            </a:r>
            <a:r>
              <a:rPr lang="en-US" dirty="0" err="1"/>
              <a:t>članku</a:t>
            </a:r>
            <a:r>
              <a:rPr lang="en-US" dirty="0"/>
              <a:t> 30.</a:t>
            </a:r>
          </a:p>
        </p:txBody>
      </p:sp>
    </p:spTree>
    <p:extLst>
      <p:ext uri="{BB962C8B-B14F-4D97-AF65-F5344CB8AC3E}">
        <p14:creationId xmlns:p14="http://schemas.microsoft.com/office/powerpoint/2010/main" val="768701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Izvori prije ulaska u EU</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Međunarodni ugovori (Haške konvencije, dvostrani i višestrani međunarodni ugovori)</a:t>
            </a:r>
          </a:p>
          <a:p>
            <a:pPr marL="514350" indent="-514350">
              <a:buAutoNum type="arabicPeriod"/>
            </a:pPr>
            <a:r>
              <a:rPr lang="hr-HR" i="1" dirty="0" err="1" smtClean="0"/>
              <a:t>Lex</a:t>
            </a:r>
            <a:r>
              <a:rPr lang="hr-HR" i="1" dirty="0" smtClean="0"/>
              <a:t> </a:t>
            </a:r>
            <a:r>
              <a:rPr lang="hr-HR" i="1" dirty="0" err="1" smtClean="0"/>
              <a:t>specialis</a:t>
            </a:r>
            <a:r>
              <a:rPr lang="hr-HR" i="1" dirty="0" smtClean="0"/>
              <a:t> </a:t>
            </a:r>
            <a:r>
              <a:rPr lang="hr-HR" dirty="0" smtClean="0"/>
              <a:t>(Zakon o mjenici, Zakon o čeku, Pomorski zakonik, Zakon o obveznim i </a:t>
            </a:r>
            <a:r>
              <a:rPr lang="hr-HR" dirty="0" err="1" smtClean="0"/>
              <a:t>stvarnopravnim</a:t>
            </a:r>
            <a:r>
              <a:rPr lang="hr-HR" dirty="0" smtClean="0"/>
              <a:t> odnosima u zračnoj plovidbi)</a:t>
            </a:r>
          </a:p>
          <a:p>
            <a:pPr marL="514350" indent="-514350">
              <a:buAutoNum type="arabicPeriod"/>
            </a:pPr>
            <a:r>
              <a:rPr lang="hr-HR" dirty="0" smtClean="0"/>
              <a:t>ZRSZ </a:t>
            </a:r>
            <a:endParaRPr lang="hr-H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Oblik oporučnog raspolaganja - ZRS</a:t>
            </a:r>
            <a:endParaRPr lang="en-US" dirty="0"/>
          </a:p>
        </p:txBody>
      </p:sp>
      <p:sp>
        <p:nvSpPr>
          <p:cNvPr id="3" name="Content Placeholder 2"/>
          <p:cNvSpPr>
            <a:spLocks noGrp="1"/>
          </p:cNvSpPr>
          <p:nvPr>
            <p:ph idx="1"/>
          </p:nvPr>
        </p:nvSpPr>
        <p:spPr>
          <a:xfrm>
            <a:off x="323528" y="1628800"/>
            <a:ext cx="8229600" cy="4525963"/>
          </a:xfrm>
        </p:spPr>
        <p:txBody>
          <a:bodyPr>
            <a:noAutofit/>
          </a:bodyPr>
          <a:lstStyle/>
          <a:p>
            <a:pPr marL="0" indent="0" algn="ctr">
              <a:buNone/>
            </a:pPr>
            <a:r>
              <a:rPr lang="en-US" sz="1400" dirty="0" err="1"/>
              <a:t>Članak</a:t>
            </a:r>
            <a:r>
              <a:rPr lang="en-US" sz="1400" dirty="0"/>
              <a:t> 31</a:t>
            </a:r>
          </a:p>
          <a:p>
            <a:pPr marL="0" indent="0">
              <a:buNone/>
            </a:pPr>
            <a:endParaRPr lang="en-US" sz="1400" dirty="0"/>
          </a:p>
          <a:p>
            <a:pPr marL="0" indent="0">
              <a:buNone/>
            </a:pPr>
            <a:r>
              <a:rPr lang="en-US" sz="1400" dirty="0" err="1"/>
              <a:t>Oporuka</a:t>
            </a:r>
            <a:r>
              <a:rPr lang="en-US" sz="1400" dirty="0"/>
              <a:t> je </a:t>
            </a:r>
            <a:r>
              <a:rPr lang="en-US" sz="1400" dirty="0" err="1"/>
              <a:t>pravovaljana</a:t>
            </a:r>
            <a:r>
              <a:rPr lang="en-US" sz="1400" dirty="0"/>
              <a:t> u </a:t>
            </a:r>
            <a:r>
              <a:rPr lang="en-US" sz="1400" dirty="0" err="1"/>
              <a:t>pogledu</a:t>
            </a:r>
            <a:r>
              <a:rPr lang="en-US" sz="1400" dirty="0"/>
              <a:t> </a:t>
            </a:r>
            <a:r>
              <a:rPr lang="en-US" sz="1400" dirty="0" err="1"/>
              <a:t>oblika</a:t>
            </a:r>
            <a:r>
              <a:rPr lang="en-US" sz="1400" dirty="0"/>
              <a:t> </a:t>
            </a:r>
            <a:r>
              <a:rPr lang="en-US" sz="1400" dirty="0" err="1"/>
              <a:t>ako</a:t>
            </a:r>
            <a:r>
              <a:rPr lang="en-US" sz="1400" dirty="0"/>
              <a:t> je </a:t>
            </a:r>
            <a:r>
              <a:rPr lang="en-US" sz="1400" dirty="0" err="1"/>
              <a:t>pravovaljana</a:t>
            </a:r>
            <a:r>
              <a:rPr lang="en-US" sz="1400" dirty="0"/>
              <a:t> </a:t>
            </a:r>
            <a:r>
              <a:rPr lang="en-US" sz="1400" dirty="0" err="1"/>
              <a:t>po</a:t>
            </a:r>
            <a:r>
              <a:rPr lang="en-US" sz="1400" dirty="0"/>
              <a:t> </a:t>
            </a:r>
            <a:r>
              <a:rPr lang="en-US" sz="1400" dirty="0" err="1"/>
              <a:t>jednom</a:t>
            </a:r>
            <a:r>
              <a:rPr lang="en-US" sz="1400" dirty="0"/>
              <a:t> od </a:t>
            </a:r>
            <a:r>
              <a:rPr lang="en-US" sz="1400" dirty="0" err="1"/>
              <a:t>ovih</a:t>
            </a:r>
            <a:r>
              <a:rPr lang="en-US" sz="1400" dirty="0"/>
              <a:t> </a:t>
            </a:r>
            <a:r>
              <a:rPr lang="en-US" sz="1400" dirty="0" err="1"/>
              <a:t>prava</a:t>
            </a:r>
            <a:r>
              <a:rPr lang="en-US" sz="1400" dirty="0"/>
              <a:t>:</a:t>
            </a:r>
          </a:p>
          <a:p>
            <a:pPr marL="0" indent="0">
              <a:buNone/>
            </a:pPr>
            <a:endParaRPr lang="en-US" sz="1400" dirty="0"/>
          </a:p>
          <a:p>
            <a:pPr marL="0" indent="0">
              <a:buNone/>
            </a:pPr>
            <a:r>
              <a:rPr lang="en-US" sz="1400" dirty="0"/>
              <a:t>1) </a:t>
            </a:r>
            <a:r>
              <a:rPr lang="en-US" sz="1400" dirty="0" err="1"/>
              <a:t>po</a:t>
            </a:r>
            <a:r>
              <a:rPr lang="en-US" sz="1400" dirty="0"/>
              <a:t> </a:t>
            </a:r>
            <a:r>
              <a:rPr lang="en-US" sz="1400" dirty="0" err="1"/>
              <a:t>pravu</a:t>
            </a:r>
            <a:r>
              <a:rPr lang="en-US" sz="1400" dirty="0"/>
              <a:t> </a:t>
            </a:r>
            <a:r>
              <a:rPr lang="en-US" sz="1400" dirty="0" err="1"/>
              <a:t>mjesta</a:t>
            </a:r>
            <a:r>
              <a:rPr lang="en-US" sz="1400" dirty="0"/>
              <a:t> </a:t>
            </a:r>
            <a:r>
              <a:rPr lang="en-US" sz="1400" dirty="0" err="1"/>
              <a:t>gdje</a:t>
            </a:r>
            <a:r>
              <a:rPr lang="en-US" sz="1400" dirty="0"/>
              <a:t> je </a:t>
            </a:r>
            <a:r>
              <a:rPr lang="en-US" sz="1400" dirty="0" err="1"/>
              <a:t>oporuka</a:t>
            </a:r>
            <a:r>
              <a:rPr lang="en-US" sz="1400" dirty="0"/>
              <a:t> </a:t>
            </a:r>
            <a:r>
              <a:rPr lang="en-US" sz="1400" dirty="0" err="1"/>
              <a:t>sastavljena</a:t>
            </a:r>
            <a:r>
              <a:rPr lang="en-US" sz="1400" dirty="0"/>
              <a:t>; </a:t>
            </a:r>
          </a:p>
          <a:p>
            <a:pPr marL="0" indent="0">
              <a:buNone/>
            </a:pPr>
            <a:endParaRPr lang="en-US" sz="1400" dirty="0"/>
          </a:p>
          <a:p>
            <a:pPr marL="0" indent="0">
              <a:buNone/>
            </a:pPr>
            <a:r>
              <a:rPr lang="en-US" sz="1400" dirty="0"/>
              <a:t>2) </a:t>
            </a:r>
            <a:r>
              <a:rPr lang="en-US" sz="1400" dirty="0" err="1"/>
              <a:t>po</a:t>
            </a:r>
            <a:r>
              <a:rPr lang="en-US" sz="1400" dirty="0"/>
              <a:t> </a:t>
            </a:r>
            <a:r>
              <a:rPr lang="en-US" sz="1400" dirty="0" err="1"/>
              <a:t>pravu</a:t>
            </a:r>
            <a:r>
              <a:rPr lang="en-US" sz="1400" dirty="0"/>
              <a:t> </a:t>
            </a:r>
            <a:r>
              <a:rPr lang="en-US" sz="1400" dirty="0" err="1"/>
              <a:t>države</a:t>
            </a:r>
            <a:r>
              <a:rPr lang="en-US" sz="1400" dirty="0"/>
              <a:t> </a:t>
            </a:r>
            <a:r>
              <a:rPr lang="en-US" sz="1400" dirty="0" err="1"/>
              <a:t>čiji</a:t>
            </a:r>
            <a:r>
              <a:rPr lang="en-US" sz="1400" dirty="0"/>
              <a:t> je </a:t>
            </a:r>
            <a:r>
              <a:rPr lang="en-US" sz="1400" dirty="0" err="1"/>
              <a:t>državljanin</a:t>
            </a:r>
            <a:r>
              <a:rPr lang="en-US" sz="1400" dirty="0"/>
              <a:t> bio </a:t>
            </a:r>
            <a:r>
              <a:rPr lang="en-US" sz="1400" dirty="0" err="1"/>
              <a:t>oporučitelj</a:t>
            </a:r>
            <a:r>
              <a:rPr lang="en-US" sz="1400" dirty="0"/>
              <a:t> </a:t>
            </a:r>
            <a:r>
              <a:rPr lang="en-US" sz="1400" dirty="0" err="1"/>
              <a:t>bilo</a:t>
            </a:r>
            <a:r>
              <a:rPr lang="en-US" sz="1400" dirty="0"/>
              <a:t> u </a:t>
            </a:r>
            <a:r>
              <a:rPr lang="en-US" sz="1400" dirty="0" err="1"/>
              <a:t>vrijeme</a:t>
            </a:r>
            <a:r>
              <a:rPr lang="en-US" sz="1400" dirty="0"/>
              <a:t> </a:t>
            </a:r>
            <a:r>
              <a:rPr lang="en-US" sz="1400" dirty="0" err="1"/>
              <a:t>raspolaganja</a:t>
            </a:r>
            <a:r>
              <a:rPr lang="en-US" sz="1400" dirty="0"/>
              <a:t> </a:t>
            </a:r>
            <a:r>
              <a:rPr lang="en-US" sz="1400" dirty="0" err="1"/>
              <a:t>oporukom</a:t>
            </a:r>
            <a:r>
              <a:rPr lang="en-US" sz="1400" dirty="0"/>
              <a:t> </a:t>
            </a:r>
            <a:r>
              <a:rPr lang="en-US" sz="1400" dirty="0" err="1"/>
              <a:t>bilo</a:t>
            </a:r>
            <a:r>
              <a:rPr lang="en-US" sz="1400" dirty="0"/>
              <a:t> u </a:t>
            </a:r>
            <a:r>
              <a:rPr lang="en-US" sz="1400" dirty="0" err="1"/>
              <a:t>vrijeme</a:t>
            </a:r>
            <a:r>
              <a:rPr lang="en-US" sz="1400" dirty="0"/>
              <a:t> </a:t>
            </a:r>
            <a:r>
              <a:rPr lang="en-US" sz="1400" dirty="0" err="1"/>
              <a:t>smrti</a:t>
            </a:r>
            <a:r>
              <a:rPr lang="en-US" sz="1400" dirty="0"/>
              <a:t>;</a:t>
            </a:r>
          </a:p>
          <a:p>
            <a:pPr marL="0" indent="0">
              <a:buNone/>
            </a:pPr>
            <a:endParaRPr lang="en-US" sz="1400" dirty="0"/>
          </a:p>
          <a:p>
            <a:pPr marL="0" indent="0">
              <a:buNone/>
            </a:pPr>
            <a:r>
              <a:rPr lang="en-US" sz="1400" dirty="0"/>
              <a:t>3) </a:t>
            </a:r>
            <a:r>
              <a:rPr lang="en-US" sz="1400" dirty="0" err="1"/>
              <a:t>po</a:t>
            </a:r>
            <a:r>
              <a:rPr lang="en-US" sz="1400" dirty="0"/>
              <a:t> </a:t>
            </a:r>
            <a:r>
              <a:rPr lang="en-US" sz="1400" dirty="0" err="1"/>
              <a:t>pravu</a:t>
            </a:r>
            <a:r>
              <a:rPr lang="en-US" sz="1400" dirty="0"/>
              <a:t> </a:t>
            </a:r>
            <a:r>
              <a:rPr lang="en-US" sz="1400" dirty="0" err="1"/>
              <a:t>oporučiteljeva</a:t>
            </a:r>
            <a:r>
              <a:rPr lang="en-US" sz="1400" dirty="0"/>
              <a:t> </a:t>
            </a:r>
            <a:r>
              <a:rPr lang="en-US" sz="1400" dirty="0" err="1"/>
              <a:t>prebivališta</a:t>
            </a:r>
            <a:r>
              <a:rPr lang="en-US" sz="1400" dirty="0"/>
              <a:t> </a:t>
            </a:r>
            <a:r>
              <a:rPr lang="en-US" sz="1400" dirty="0" err="1"/>
              <a:t>bilo</a:t>
            </a:r>
            <a:r>
              <a:rPr lang="en-US" sz="1400" dirty="0"/>
              <a:t> u </a:t>
            </a:r>
            <a:r>
              <a:rPr lang="en-US" sz="1400" dirty="0" err="1"/>
              <a:t>vrijeme</a:t>
            </a:r>
            <a:r>
              <a:rPr lang="en-US" sz="1400" dirty="0"/>
              <a:t> </a:t>
            </a:r>
            <a:r>
              <a:rPr lang="en-US" sz="1400" dirty="0" err="1"/>
              <a:t>raspolaganja</a:t>
            </a:r>
            <a:r>
              <a:rPr lang="en-US" sz="1400" dirty="0"/>
              <a:t> </a:t>
            </a:r>
            <a:r>
              <a:rPr lang="en-US" sz="1400" dirty="0" err="1"/>
              <a:t>oporukom</a:t>
            </a:r>
            <a:r>
              <a:rPr lang="en-US" sz="1400" dirty="0"/>
              <a:t> </a:t>
            </a:r>
            <a:r>
              <a:rPr lang="en-US" sz="1400" dirty="0" err="1"/>
              <a:t>bilo</a:t>
            </a:r>
            <a:r>
              <a:rPr lang="en-US" sz="1400" dirty="0"/>
              <a:t> u </a:t>
            </a:r>
            <a:r>
              <a:rPr lang="en-US" sz="1400" dirty="0" err="1"/>
              <a:t>vrijeme</a:t>
            </a:r>
            <a:r>
              <a:rPr lang="en-US" sz="1400" dirty="0"/>
              <a:t> </a:t>
            </a:r>
            <a:r>
              <a:rPr lang="en-US" sz="1400" dirty="0" err="1"/>
              <a:t>smrti</a:t>
            </a:r>
            <a:r>
              <a:rPr lang="en-US" sz="1400" dirty="0"/>
              <a:t>;</a:t>
            </a:r>
          </a:p>
          <a:p>
            <a:pPr marL="0" indent="0">
              <a:buNone/>
            </a:pPr>
            <a:endParaRPr lang="en-US" sz="1400" dirty="0"/>
          </a:p>
          <a:p>
            <a:pPr marL="0" indent="0">
              <a:buNone/>
            </a:pPr>
            <a:r>
              <a:rPr lang="en-US" sz="1400" dirty="0"/>
              <a:t>4) </a:t>
            </a:r>
            <a:r>
              <a:rPr lang="en-US" sz="1400" dirty="0" err="1"/>
              <a:t>po</a:t>
            </a:r>
            <a:r>
              <a:rPr lang="en-US" sz="1400" dirty="0"/>
              <a:t> </a:t>
            </a:r>
            <a:r>
              <a:rPr lang="en-US" sz="1400" dirty="0" err="1"/>
              <a:t>pravu</a:t>
            </a:r>
            <a:r>
              <a:rPr lang="en-US" sz="1400" dirty="0"/>
              <a:t> </a:t>
            </a:r>
            <a:r>
              <a:rPr lang="en-US" sz="1400" dirty="0" err="1"/>
              <a:t>oporučiteljeva</a:t>
            </a:r>
            <a:r>
              <a:rPr lang="en-US" sz="1400" dirty="0"/>
              <a:t> </a:t>
            </a:r>
            <a:r>
              <a:rPr lang="en-US" sz="1400" dirty="0" err="1"/>
              <a:t>boravišta</a:t>
            </a:r>
            <a:r>
              <a:rPr lang="en-US" sz="1400" dirty="0"/>
              <a:t> </a:t>
            </a:r>
            <a:r>
              <a:rPr lang="en-US" sz="1400" dirty="0" err="1"/>
              <a:t>bilo</a:t>
            </a:r>
            <a:r>
              <a:rPr lang="en-US" sz="1400" dirty="0"/>
              <a:t> u </a:t>
            </a:r>
            <a:r>
              <a:rPr lang="en-US" sz="1400" dirty="0" err="1"/>
              <a:t>vrijeme</a:t>
            </a:r>
            <a:r>
              <a:rPr lang="en-US" sz="1400" dirty="0"/>
              <a:t> </a:t>
            </a:r>
            <a:r>
              <a:rPr lang="en-US" sz="1400" dirty="0" err="1"/>
              <a:t>raspolaganja</a:t>
            </a:r>
            <a:r>
              <a:rPr lang="en-US" sz="1400" dirty="0"/>
              <a:t> </a:t>
            </a:r>
            <a:r>
              <a:rPr lang="en-US" sz="1400" dirty="0" err="1"/>
              <a:t>oporukom</a:t>
            </a:r>
            <a:r>
              <a:rPr lang="en-US" sz="1400" dirty="0"/>
              <a:t> </a:t>
            </a:r>
            <a:r>
              <a:rPr lang="en-US" sz="1400" dirty="0" err="1"/>
              <a:t>bilo</a:t>
            </a:r>
            <a:r>
              <a:rPr lang="en-US" sz="1400" dirty="0"/>
              <a:t> u </a:t>
            </a:r>
            <a:r>
              <a:rPr lang="en-US" sz="1400" dirty="0" err="1"/>
              <a:t>vrijeme</a:t>
            </a:r>
            <a:r>
              <a:rPr lang="en-US" sz="1400" dirty="0"/>
              <a:t> </a:t>
            </a:r>
            <a:r>
              <a:rPr lang="en-US" sz="1400" dirty="0" err="1"/>
              <a:t>smrti</a:t>
            </a:r>
            <a:r>
              <a:rPr lang="en-US" sz="1400" dirty="0"/>
              <a:t>;</a:t>
            </a:r>
          </a:p>
          <a:p>
            <a:pPr marL="0" indent="0">
              <a:buNone/>
            </a:pPr>
            <a:endParaRPr lang="en-US" sz="1400" dirty="0"/>
          </a:p>
          <a:p>
            <a:pPr marL="0" indent="0">
              <a:buNone/>
            </a:pPr>
            <a:r>
              <a:rPr lang="en-US" sz="1400" dirty="0"/>
              <a:t>5) </a:t>
            </a:r>
            <a:r>
              <a:rPr lang="en-US" sz="1400" dirty="0" err="1"/>
              <a:t>po</a:t>
            </a:r>
            <a:r>
              <a:rPr lang="en-US" sz="1400" dirty="0"/>
              <a:t> </a:t>
            </a:r>
            <a:r>
              <a:rPr lang="en-US" sz="1400" dirty="0" err="1"/>
              <a:t>pravu</a:t>
            </a:r>
            <a:r>
              <a:rPr lang="en-US" sz="1400" dirty="0"/>
              <a:t> </a:t>
            </a:r>
            <a:r>
              <a:rPr lang="en-US" sz="1400" dirty="0" err="1"/>
              <a:t>Republike</a:t>
            </a:r>
            <a:r>
              <a:rPr lang="en-US" sz="1400" dirty="0"/>
              <a:t> </a:t>
            </a:r>
            <a:r>
              <a:rPr lang="en-US" sz="1400" dirty="0" err="1"/>
              <a:t>Hrvatske</a:t>
            </a:r>
            <a:r>
              <a:rPr lang="en-US" sz="1400" dirty="0"/>
              <a:t>;</a:t>
            </a:r>
          </a:p>
          <a:p>
            <a:pPr marL="0" indent="0">
              <a:buNone/>
            </a:pPr>
            <a:endParaRPr lang="en-US" sz="1400" dirty="0"/>
          </a:p>
          <a:p>
            <a:pPr marL="0" indent="0">
              <a:buNone/>
            </a:pPr>
            <a:r>
              <a:rPr lang="en-US" sz="1400" dirty="0"/>
              <a:t>6) </a:t>
            </a:r>
            <a:r>
              <a:rPr lang="en-US" sz="1400" dirty="0" err="1"/>
              <a:t>za</a:t>
            </a:r>
            <a:r>
              <a:rPr lang="en-US" sz="1400" dirty="0"/>
              <a:t> </a:t>
            </a:r>
            <a:r>
              <a:rPr lang="en-US" sz="1400" dirty="0" err="1"/>
              <a:t>nekretnine</a:t>
            </a:r>
            <a:r>
              <a:rPr lang="en-US" sz="1400" dirty="0"/>
              <a:t> - </a:t>
            </a:r>
            <a:r>
              <a:rPr lang="en-US" sz="1400" dirty="0" err="1"/>
              <a:t>i</a:t>
            </a:r>
            <a:r>
              <a:rPr lang="en-US" sz="1400" dirty="0"/>
              <a:t> </a:t>
            </a:r>
            <a:r>
              <a:rPr lang="en-US" sz="1400" dirty="0" err="1"/>
              <a:t>po</a:t>
            </a:r>
            <a:r>
              <a:rPr lang="en-US" sz="1400" dirty="0"/>
              <a:t> </a:t>
            </a:r>
            <a:r>
              <a:rPr lang="en-US" sz="1400" dirty="0" err="1"/>
              <a:t>pravu</a:t>
            </a:r>
            <a:r>
              <a:rPr lang="en-US" sz="1400" dirty="0"/>
              <a:t> </a:t>
            </a:r>
            <a:r>
              <a:rPr lang="en-US" sz="1400" dirty="0" err="1"/>
              <a:t>mjesta</a:t>
            </a:r>
            <a:r>
              <a:rPr lang="en-US" sz="1400" dirty="0"/>
              <a:t> </a:t>
            </a:r>
            <a:r>
              <a:rPr lang="en-US" sz="1400" dirty="0" err="1"/>
              <a:t>gdje</a:t>
            </a:r>
            <a:r>
              <a:rPr lang="en-US" sz="1400" dirty="0"/>
              <a:t> se </a:t>
            </a:r>
            <a:r>
              <a:rPr lang="en-US" sz="1400" dirty="0" err="1"/>
              <a:t>nekretnine</a:t>
            </a:r>
            <a:r>
              <a:rPr lang="en-US" sz="1400" dirty="0"/>
              <a:t> </a:t>
            </a:r>
            <a:r>
              <a:rPr lang="en-US" sz="1400" dirty="0" err="1"/>
              <a:t>nalaze</a:t>
            </a:r>
            <a:r>
              <a:rPr lang="en-US" sz="1400" dirty="0"/>
              <a:t>.</a:t>
            </a:r>
          </a:p>
          <a:p>
            <a:pPr marL="0" indent="0">
              <a:buNone/>
            </a:pPr>
            <a:endParaRPr lang="en-US" sz="1400" dirty="0"/>
          </a:p>
          <a:p>
            <a:pPr marL="0" indent="0">
              <a:buNone/>
            </a:pPr>
            <a:r>
              <a:rPr lang="en-US" sz="1400" dirty="0" err="1"/>
              <a:t>Opozivanje</a:t>
            </a:r>
            <a:r>
              <a:rPr lang="en-US" sz="1400" dirty="0"/>
              <a:t> </a:t>
            </a:r>
            <a:r>
              <a:rPr lang="en-US" sz="1400" dirty="0" err="1"/>
              <a:t>oporuke</a:t>
            </a:r>
            <a:r>
              <a:rPr lang="en-US" sz="1400" dirty="0"/>
              <a:t> </a:t>
            </a:r>
            <a:r>
              <a:rPr lang="en-US" sz="1400" dirty="0" err="1"/>
              <a:t>pravovaljano</a:t>
            </a:r>
            <a:r>
              <a:rPr lang="en-US" sz="1400" dirty="0"/>
              <a:t> je </a:t>
            </a:r>
            <a:r>
              <a:rPr lang="en-US" sz="1400" dirty="0" err="1"/>
              <a:t>što</a:t>
            </a:r>
            <a:r>
              <a:rPr lang="en-US" sz="1400" dirty="0"/>
              <a:t> se </a:t>
            </a:r>
            <a:r>
              <a:rPr lang="en-US" sz="1400" dirty="0" err="1"/>
              <a:t>tiče</a:t>
            </a:r>
            <a:r>
              <a:rPr lang="en-US" sz="1400" dirty="0"/>
              <a:t> </a:t>
            </a:r>
            <a:r>
              <a:rPr lang="en-US" sz="1400" dirty="0" err="1"/>
              <a:t>oblika</a:t>
            </a:r>
            <a:r>
              <a:rPr lang="en-US" sz="1400" dirty="0"/>
              <a:t> </a:t>
            </a:r>
            <a:r>
              <a:rPr lang="en-US" sz="1400" dirty="0" err="1"/>
              <a:t>ako</a:t>
            </a:r>
            <a:r>
              <a:rPr lang="en-US" sz="1400" dirty="0"/>
              <a:t> je </a:t>
            </a:r>
            <a:r>
              <a:rPr lang="en-US" sz="1400" dirty="0" err="1"/>
              <a:t>taj</a:t>
            </a:r>
            <a:r>
              <a:rPr lang="en-US" sz="1400" dirty="0"/>
              <a:t> </a:t>
            </a:r>
            <a:r>
              <a:rPr lang="en-US" sz="1400" dirty="0" err="1"/>
              <a:t>oblik</a:t>
            </a:r>
            <a:r>
              <a:rPr lang="en-US" sz="1400" dirty="0"/>
              <a:t> </a:t>
            </a:r>
            <a:r>
              <a:rPr lang="en-US" sz="1400" dirty="0" err="1"/>
              <a:t>pravovaljan</a:t>
            </a:r>
            <a:r>
              <a:rPr lang="en-US" sz="1400" dirty="0"/>
              <a:t> </a:t>
            </a:r>
            <a:r>
              <a:rPr lang="en-US" sz="1400" dirty="0" err="1"/>
              <a:t>bilo</a:t>
            </a:r>
            <a:r>
              <a:rPr lang="en-US" sz="1400" dirty="0"/>
              <a:t> </a:t>
            </a:r>
            <a:r>
              <a:rPr lang="en-US" sz="1400" dirty="0" err="1"/>
              <a:t>po</a:t>
            </a:r>
            <a:r>
              <a:rPr lang="en-US" sz="1400" dirty="0"/>
              <a:t> </a:t>
            </a:r>
            <a:r>
              <a:rPr lang="en-US" sz="1400" dirty="0" err="1"/>
              <a:t>kojem</a:t>
            </a:r>
            <a:r>
              <a:rPr lang="en-US" sz="1400" dirty="0"/>
              <a:t> </a:t>
            </a:r>
            <a:r>
              <a:rPr lang="en-US" sz="1400" dirty="0" err="1"/>
              <a:t>pravu</a:t>
            </a:r>
            <a:r>
              <a:rPr lang="en-US" sz="1400" dirty="0"/>
              <a:t>  </a:t>
            </a:r>
            <a:r>
              <a:rPr lang="en-US" sz="1400" dirty="0" err="1"/>
              <a:t>prema</a:t>
            </a:r>
            <a:r>
              <a:rPr lang="en-US" sz="1400" dirty="0"/>
              <a:t> </a:t>
            </a:r>
            <a:r>
              <a:rPr lang="en-US" sz="1400" dirty="0" err="1"/>
              <a:t>kojem</a:t>
            </a:r>
            <a:r>
              <a:rPr lang="en-US" sz="1400" dirty="0"/>
              <a:t> je, u </a:t>
            </a:r>
            <a:r>
              <a:rPr lang="en-US" sz="1400" dirty="0" err="1"/>
              <a:t>skladu</a:t>
            </a:r>
            <a:r>
              <a:rPr lang="en-US" sz="1400" dirty="0"/>
              <a:t> s </a:t>
            </a:r>
            <a:r>
              <a:rPr lang="en-US" sz="1400" dirty="0" err="1"/>
              <a:t>odredbama</a:t>
            </a:r>
            <a:r>
              <a:rPr lang="en-US" sz="1400" dirty="0"/>
              <a:t> </a:t>
            </a:r>
            <a:r>
              <a:rPr lang="en-US" sz="1400" dirty="0" err="1"/>
              <a:t>stavaka</a:t>
            </a:r>
            <a:r>
              <a:rPr lang="en-US" sz="1400" dirty="0"/>
              <a:t> 1. </a:t>
            </a:r>
            <a:r>
              <a:rPr lang="en-US" sz="1400" dirty="0" err="1"/>
              <a:t>ovog</a:t>
            </a:r>
            <a:r>
              <a:rPr lang="en-US" sz="1400" dirty="0"/>
              <a:t>  dana, </a:t>
            </a:r>
            <a:r>
              <a:rPr lang="en-US" sz="1400" dirty="0" err="1"/>
              <a:t>oporuka</a:t>
            </a:r>
            <a:r>
              <a:rPr lang="en-US" sz="1400" dirty="0"/>
              <a:t> </a:t>
            </a:r>
            <a:r>
              <a:rPr lang="en-US" sz="1400" dirty="0" err="1"/>
              <a:t>mogla</a:t>
            </a:r>
            <a:r>
              <a:rPr lang="en-US" sz="1400" dirty="0"/>
              <a:t> </a:t>
            </a:r>
            <a:r>
              <a:rPr lang="en-US" sz="1400" dirty="0" err="1"/>
              <a:t>biti</a:t>
            </a:r>
            <a:r>
              <a:rPr lang="en-US" sz="1400" dirty="0"/>
              <a:t> </a:t>
            </a:r>
            <a:r>
              <a:rPr lang="en-US" sz="1400" dirty="0" err="1"/>
              <a:t>pravovaljano</a:t>
            </a:r>
            <a:r>
              <a:rPr lang="en-US" sz="1400" dirty="0"/>
              <a:t> </a:t>
            </a:r>
            <a:r>
              <a:rPr lang="en-US" sz="1400" dirty="0" err="1"/>
              <a:t>sastavljena</a:t>
            </a:r>
            <a:r>
              <a:rPr lang="en-US" sz="1400" dirty="0"/>
              <a:t>.</a:t>
            </a:r>
          </a:p>
          <a:p>
            <a:pPr marL="0" indent="0">
              <a:buNone/>
            </a:pPr>
            <a:endParaRPr lang="en-US" sz="1400" dirty="0"/>
          </a:p>
          <a:p>
            <a:pPr marL="0" indent="0">
              <a:buNone/>
            </a:pPr>
            <a:r>
              <a:rPr lang="en-US" sz="1400" dirty="0"/>
              <a:t> </a:t>
            </a:r>
          </a:p>
        </p:txBody>
      </p:sp>
    </p:spTree>
    <p:extLst>
      <p:ext uri="{BB962C8B-B14F-4D97-AF65-F5344CB8AC3E}">
        <p14:creationId xmlns:p14="http://schemas.microsoft.com/office/powerpoint/2010/main" val="4188898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en-US" dirty="0" err="1" smtClean="0"/>
              <a:t>Oblik</a:t>
            </a:r>
            <a:r>
              <a:rPr lang="en-US" dirty="0" smtClean="0"/>
              <a:t> </a:t>
            </a:r>
            <a:r>
              <a:rPr lang="en-US" dirty="0" err="1"/>
              <a:t>oporučnog</a:t>
            </a:r>
            <a:r>
              <a:rPr lang="en-US" dirty="0"/>
              <a:t> </a:t>
            </a:r>
            <a:r>
              <a:rPr lang="en-US" dirty="0" err="1" smtClean="0"/>
              <a:t>raspolaganja</a:t>
            </a:r>
            <a:r>
              <a:rPr lang="hr-HR" dirty="0" smtClean="0"/>
              <a:t> - ZMPP</a:t>
            </a:r>
            <a:r>
              <a:rPr lang="en-US" dirty="0"/>
              <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dirty="0" err="1" smtClean="0"/>
              <a:t>Članak</a:t>
            </a:r>
            <a:r>
              <a:rPr lang="en-US" dirty="0" smtClean="0"/>
              <a:t> </a:t>
            </a:r>
            <a:r>
              <a:rPr lang="en-US" dirty="0"/>
              <a:t>30.</a:t>
            </a:r>
          </a:p>
          <a:p>
            <a:pPr marL="0" indent="0">
              <a:buNone/>
            </a:pPr>
            <a:r>
              <a:rPr lang="en-US" dirty="0" err="1"/>
              <a:t>Za</a:t>
            </a:r>
            <a:r>
              <a:rPr lang="en-US" dirty="0"/>
              <a:t> </a:t>
            </a:r>
            <a:r>
              <a:rPr lang="en-US" dirty="0" err="1"/>
              <a:t>oblik</a:t>
            </a:r>
            <a:r>
              <a:rPr lang="en-US" dirty="0"/>
              <a:t> </a:t>
            </a:r>
            <a:r>
              <a:rPr lang="en-US" dirty="0" err="1"/>
              <a:t>oporučnog</a:t>
            </a:r>
            <a:r>
              <a:rPr lang="en-US" dirty="0"/>
              <a:t> </a:t>
            </a:r>
            <a:r>
              <a:rPr lang="en-US" dirty="0" err="1"/>
              <a:t>raspolaganja</a:t>
            </a:r>
            <a:r>
              <a:rPr lang="en-US" dirty="0"/>
              <a:t> </a:t>
            </a:r>
            <a:r>
              <a:rPr lang="en-US" dirty="0" err="1"/>
              <a:t>mjerodavno</a:t>
            </a:r>
            <a:r>
              <a:rPr lang="en-US" dirty="0"/>
              <a:t> </a:t>
            </a:r>
            <a:r>
              <a:rPr lang="en-US" dirty="0" err="1"/>
              <a:t>pravo</a:t>
            </a:r>
            <a:r>
              <a:rPr lang="en-US" dirty="0"/>
              <a:t> </a:t>
            </a:r>
            <a:r>
              <a:rPr lang="en-US" dirty="0" err="1"/>
              <a:t>određuje</a:t>
            </a:r>
            <a:r>
              <a:rPr lang="en-US" dirty="0"/>
              <a:t> se </a:t>
            </a:r>
            <a:r>
              <a:rPr lang="en-US" dirty="0" err="1"/>
              <a:t>prema</a:t>
            </a:r>
            <a:r>
              <a:rPr lang="en-US" dirty="0"/>
              <a:t> </a:t>
            </a:r>
            <a:r>
              <a:rPr lang="en-US" dirty="0" err="1"/>
              <a:t>Haškoj</a:t>
            </a:r>
            <a:r>
              <a:rPr lang="en-US" dirty="0"/>
              <a:t> </a:t>
            </a:r>
            <a:r>
              <a:rPr lang="en-US" dirty="0" err="1"/>
              <a:t>konvenciji</a:t>
            </a:r>
            <a:r>
              <a:rPr lang="en-US" dirty="0"/>
              <a:t> o </a:t>
            </a:r>
            <a:r>
              <a:rPr lang="en-US" dirty="0" err="1"/>
              <a:t>sukobima</a:t>
            </a:r>
            <a:r>
              <a:rPr lang="en-US" dirty="0"/>
              <a:t> </a:t>
            </a:r>
            <a:r>
              <a:rPr lang="en-US" dirty="0" err="1"/>
              <a:t>zakona</a:t>
            </a:r>
            <a:r>
              <a:rPr lang="en-US" dirty="0"/>
              <a:t> </a:t>
            </a:r>
            <a:r>
              <a:rPr lang="en-US" dirty="0" err="1"/>
              <a:t>kod</a:t>
            </a:r>
            <a:r>
              <a:rPr lang="en-US" dirty="0"/>
              <a:t> </a:t>
            </a:r>
            <a:r>
              <a:rPr lang="en-US" dirty="0" err="1"/>
              <a:t>oblika</a:t>
            </a:r>
            <a:r>
              <a:rPr lang="en-US" dirty="0"/>
              <a:t> </a:t>
            </a:r>
            <a:r>
              <a:rPr lang="en-US" dirty="0" err="1"/>
              <a:t>oporučnih</a:t>
            </a:r>
            <a:r>
              <a:rPr lang="en-US" dirty="0"/>
              <a:t> </a:t>
            </a:r>
            <a:r>
              <a:rPr lang="en-US" dirty="0" err="1"/>
              <a:t>raspolaganja</a:t>
            </a:r>
            <a:r>
              <a:rPr lang="en-US" dirty="0"/>
              <a:t> od 5. </a:t>
            </a:r>
            <a:r>
              <a:rPr lang="en-US" dirty="0" err="1"/>
              <a:t>listopada</a:t>
            </a:r>
            <a:r>
              <a:rPr lang="en-US" dirty="0"/>
              <a:t> 1961. (»</a:t>
            </a:r>
            <a:r>
              <a:rPr lang="en-US" dirty="0" err="1"/>
              <a:t>Narodne</a:t>
            </a:r>
            <a:r>
              <a:rPr lang="en-US" dirty="0"/>
              <a:t> </a:t>
            </a:r>
            <a:r>
              <a:rPr lang="en-US" dirty="0" err="1"/>
              <a:t>novine</a:t>
            </a:r>
            <a:r>
              <a:rPr lang="en-US" dirty="0"/>
              <a:t> – </a:t>
            </a:r>
            <a:r>
              <a:rPr lang="en-US" dirty="0" err="1"/>
              <a:t>Međunarodni</a:t>
            </a:r>
            <a:r>
              <a:rPr lang="en-US" dirty="0"/>
              <a:t> </a:t>
            </a:r>
            <a:r>
              <a:rPr lang="en-US" dirty="0" err="1"/>
              <a:t>ugovori</a:t>
            </a:r>
            <a:r>
              <a:rPr lang="en-US" dirty="0"/>
              <a:t>«, br. 4/94.).</a:t>
            </a:r>
          </a:p>
          <a:p>
            <a:endParaRPr lang="en-US" dirty="0"/>
          </a:p>
        </p:txBody>
      </p:sp>
    </p:spTree>
    <p:extLst>
      <p:ext uri="{BB962C8B-B14F-4D97-AF65-F5344CB8AC3E}">
        <p14:creationId xmlns:p14="http://schemas.microsoft.com/office/powerpoint/2010/main" val="17270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77500" lnSpcReduction="20000"/>
          </a:bodyPr>
          <a:lstStyle/>
          <a:p>
            <a:pPr>
              <a:buNone/>
            </a:pPr>
            <a:r>
              <a:rPr lang="hr-HR" dirty="0" smtClean="0"/>
              <a:t>Članak 3 ZRSZ</a:t>
            </a:r>
          </a:p>
          <a:p>
            <a:pPr algn="just">
              <a:buNone/>
            </a:pPr>
            <a:r>
              <a:rPr lang="hr-HR" dirty="0" smtClean="0"/>
              <a:t>Odredbe ovog zakona ne primjenjuju se na </a:t>
            </a:r>
          </a:p>
          <a:p>
            <a:pPr algn="just">
              <a:buNone/>
            </a:pPr>
            <a:r>
              <a:rPr lang="hr-HR" dirty="0" smtClean="0"/>
              <a:t>odnose iz članka 1. ovog zakona ako su oni </a:t>
            </a:r>
          </a:p>
          <a:p>
            <a:pPr algn="just">
              <a:buNone/>
            </a:pPr>
            <a:r>
              <a:rPr lang="hr-HR" dirty="0" smtClean="0"/>
              <a:t>regulirani drugim zakonom RH ili međunarodnim </a:t>
            </a:r>
          </a:p>
          <a:p>
            <a:pPr algn="just">
              <a:buNone/>
            </a:pPr>
            <a:r>
              <a:rPr lang="hr-HR" dirty="0" smtClean="0"/>
              <a:t>Ugovorima.</a:t>
            </a:r>
            <a:endParaRPr lang="hr-HR" dirty="0"/>
          </a:p>
          <a:p>
            <a:pPr algn="just">
              <a:buNone/>
            </a:pPr>
            <a:endParaRPr lang="hr-HR" dirty="0" smtClean="0"/>
          </a:p>
          <a:p>
            <a:pPr algn="just">
              <a:buNone/>
            </a:pPr>
            <a:r>
              <a:rPr lang="hr-HR" dirty="0" smtClean="0"/>
              <a:t>Članak 140. Ustava RH</a:t>
            </a:r>
          </a:p>
          <a:p>
            <a:pPr algn="just">
              <a:buNone/>
            </a:pPr>
            <a:r>
              <a:rPr lang="hr-HR" dirty="0" smtClean="0"/>
              <a:t>Međunarodni ugovori koji su sklopljeni i potvrđeni u </a:t>
            </a:r>
          </a:p>
          <a:p>
            <a:pPr algn="just">
              <a:buNone/>
            </a:pPr>
            <a:r>
              <a:rPr lang="hr-HR" dirty="0" smtClean="0"/>
              <a:t>skladu s Ustavom i objavljeni, čine dio unutarnjeg </a:t>
            </a:r>
          </a:p>
          <a:p>
            <a:pPr algn="just">
              <a:buNone/>
            </a:pPr>
            <a:r>
              <a:rPr lang="hr-HR" dirty="0" smtClean="0"/>
              <a:t>pravnog poretka Republike, a po pravnoj su snazi iznad </a:t>
            </a:r>
          </a:p>
          <a:p>
            <a:pPr algn="just">
              <a:buNone/>
            </a:pPr>
            <a:r>
              <a:rPr lang="hr-HR" dirty="0" smtClean="0"/>
              <a:t>zakona.</a:t>
            </a:r>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Djelovanje međunarodnih ugovora</a:t>
            </a:r>
            <a:endParaRPr lang="hr-HR"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hr-HR" i="1" dirty="0" smtClean="0"/>
              <a:t>Erga </a:t>
            </a:r>
            <a:r>
              <a:rPr lang="hr-HR" i="1" dirty="0" err="1" smtClean="0"/>
              <a:t>omnes</a:t>
            </a:r>
            <a:r>
              <a:rPr lang="hr-HR" i="1" dirty="0" smtClean="0"/>
              <a:t> </a:t>
            </a:r>
            <a:r>
              <a:rPr lang="hr-HR" dirty="0" smtClean="0"/>
              <a:t>(Haška konvencija o mjerodavnom pravu za oporučna raspolaganja iz 1961. i Haška konvencija o mjerodavnom pravu za prometne nesreće iz 1971.)</a:t>
            </a:r>
          </a:p>
          <a:p>
            <a:pPr marL="514350" indent="-514350">
              <a:buAutoNum type="arabicPeriod"/>
            </a:pPr>
            <a:r>
              <a:rPr lang="hr-HR" i="1" dirty="0" err="1" smtClean="0"/>
              <a:t>Inter</a:t>
            </a:r>
            <a:r>
              <a:rPr lang="hr-HR" i="1" dirty="0" smtClean="0"/>
              <a:t> </a:t>
            </a:r>
            <a:r>
              <a:rPr lang="hr-HR" i="1" dirty="0" err="1" smtClean="0"/>
              <a:t>partes</a:t>
            </a:r>
            <a:r>
              <a:rPr lang="hr-HR" i="1" dirty="0" smtClean="0"/>
              <a:t> – </a:t>
            </a:r>
            <a:r>
              <a:rPr lang="hr-HR" dirty="0" smtClean="0"/>
              <a:t>temelje se na načelu uzajamnosti </a:t>
            </a:r>
            <a:r>
              <a:rPr lang="hr-HR" dirty="0" err="1" smtClean="0"/>
              <a:t>tj</a:t>
            </a:r>
            <a:r>
              <a:rPr lang="hr-HR" dirty="0" smtClean="0"/>
              <a:t>. primjenjuju se samo prema državi koja je stranka te konvencije</a:t>
            </a:r>
            <a:endParaRPr lang="hr-HR" i="1" dirty="0" smtClean="0"/>
          </a:p>
          <a:p>
            <a:pPr marL="514350" indent="-514350">
              <a:buAutoNum type="arabicPeriod"/>
            </a:pPr>
            <a:r>
              <a:rPr lang="hr-HR" dirty="0" smtClean="0"/>
              <a:t>Kombinacija</a:t>
            </a:r>
            <a:r>
              <a:rPr lang="hr-HR" i="1" dirty="0" smtClean="0"/>
              <a:t> erga </a:t>
            </a:r>
            <a:r>
              <a:rPr lang="hr-HR" i="1" dirty="0" err="1" smtClean="0"/>
              <a:t>omnes</a:t>
            </a:r>
            <a:r>
              <a:rPr lang="hr-HR" i="1" dirty="0" smtClean="0"/>
              <a:t> i </a:t>
            </a:r>
            <a:r>
              <a:rPr lang="hr-HR" i="1" dirty="0" err="1" smtClean="0"/>
              <a:t>inter</a:t>
            </a:r>
            <a:r>
              <a:rPr lang="hr-HR" i="1" dirty="0" smtClean="0"/>
              <a:t> </a:t>
            </a:r>
            <a:r>
              <a:rPr lang="hr-HR" i="1" dirty="0" err="1" smtClean="0"/>
              <a:t>partes</a:t>
            </a:r>
            <a:r>
              <a:rPr lang="hr-HR" i="1" dirty="0" smtClean="0"/>
              <a:t> </a:t>
            </a:r>
            <a:r>
              <a:rPr lang="hr-HR" dirty="0" smtClean="0"/>
              <a:t>(</a:t>
            </a:r>
            <a:r>
              <a:rPr lang="hr-HR" dirty="0" err="1" smtClean="0"/>
              <a:t>Newyorška</a:t>
            </a:r>
            <a:r>
              <a:rPr lang="hr-HR" dirty="0" smtClean="0"/>
              <a:t> konvencija o priznanju i ovrsi stranih arbitražnih odluka iz 1958.)</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Izvori nakon ulaska u EU</a:t>
            </a:r>
            <a:endParaRPr lang="hr-HR" dirty="0"/>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hr-HR" b="1" dirty="0" smtClean="0"/>
              <a:t>Europsko pravo</a:t>
            </a:r>
          </a:p>
          <a:p>
            <a:pPr marL="514350" indent="-514350">
              <a:buNone/>
            </a:pPr>
            <a:endParaRPr lang="hr-HR" b="1" dirty="0" smtClean="0"/>
          </a:p>
          <a:p>
            <a:pPr>
              <a:buNone/>
            </a:pPr>
            <a:r>
              <a:rPr lang="hr-HR" b="1" dirty="0"/>
              <a:t>2</a:t>
            </a:r>
            <a:r>
              <a:rPr lang="hr-HR" b="1" dirty="0" smtClean="0"/>
              <a:t>. Međunarodni ugovori  </a:t>
            </a:r>
            <a:r>
              <a:rPr lang="hr-HR" dirty="0" smtClean="0"/>
              <a:t>(dvostrani i višestrani)</a:t>
            </a:r>
          </a:p>
          <a:p>
            <a:pPr>
              <a:buNone/>
            </a:pPr>
            <a:r>
              <a:rPr lang="hr-HR" dirty="0" smtClean="0"/>
              <a:t>Najvažniji: Haaške konvencije o međunarodnom privatnom i </a:t>
            </a:r>
          </a:p>
          <a:p>
            <a:pPr>
              <a:buNone/>
            </a:pPr>
            <a:r>
              <a:rPr lang="hr-HR" dirty="0" smtClean="0"/>
              <a:t>procesnom pravu</a:t>
            </a:r>
          </a:p>
          <a:p>
            <a:pPr>
              <a:buNone/>
            </a:pPr>
            <a:endParaRPr lang="hr-HR" dirty="0" smtClean="0"/>
          </a:p>
          <a:p>
            <a:pPr>
              <a:buNone/>
            </a:pPr>
            <a:r>
              <a:rPr lang="hr-HR" b="1" dirty="0" smtClean="0"/>
              <a:t>3. Posebni propisi </a:t>
            </a:r>
            <a:r>
              <a:rPr lang="hr-HR" dirty="0" smtClean="0"/>
              <a:t>(</a:t>
            </a:r>
            <a:r>
              <a:rPr lang="hr-HR" i="1" dirty="0" err="1" smtClean="0"/>
              <a:t>lex</a:t>
            </a:r>
            <a:r>
              <a:rPr lang="hr-HR" i="1" dirty="0" smtClean="0"/>
              <a:t> </a:t>
            </a:r>
            <a:r>
              <a:rPr lang="hr-HR" i="1" dirty="0" err="1" smtClean="0"/>
              <a:t>specialis</a:t>
            </a:r>
            <a:r>
              <a:rPr lang="hr-HR" dirty="0" smtClean="0"/>
              <a:t>)</a:t>
            </a:r>
          </a:p>
          <a:p>
            <a:pPr>
              <a:buNone/>
            </a:pPr>
            <a:r>
              <a:rPr lang="hr-HR" dirty="0" err="1" smtClean="0"/>
              <a:t>Npr</a:t>
            </a:r>
            <a:r>
              <a:rPr lang="hr-HR" dirty="0" smtClean="0"/>
              <a:t>. Pomorski zakonik, Zakon o obveznim i </a:t>
            </a:r>
            <a:r>
              <a:rPr lang="hr-HR" dirty="0" err="1" smtClean="0"/>
              <a:t>stvarnopravnim</a:t>
            </a:r>
            <a:r>
              <a:rPr lang="hr-HR" dirty="0" smtClean="0"/>
              <a:t> odnosima u</a:t>
            </a:r>
          </a:p>
          <a:p>
            <a:pPr>
              <a:buNone/>
            </a:pPr>
            <a:r>
              <a:rPr lang="hr-HR" dirty="0" smtClean="0"/>
              <a:t>zračnom prometu, Zakon o mjenici…</a:t>
            </a:r>
          </a:p>
          <a:p>
            <a:pPr>
              <a:buNone/>
            </a:pPr>
            <a:endParaRPr lang="hr-HR" dirty="0" smtClean="0"/>
          </a:p>
          <a:p>
            <a:pPr>
              <a:buNone/>
            </a:pPr>
            <a:r>
              <a:rPr lang="hr-HR" b="1" dirty="0"/>
              <a:t>4</a:t>
            </a:r>
            <a:r>
              <a:rPr lang="hr-HR" b="1" dirty="0" smtClean="0"/>
              <a:t>. Zakon o rješavanju sukoba zakona s propisima </a:t>
            </a:r>
          </a:p>
          <a:p>
            <a:pPr>
              <a:buNone/>
            </a:pPr>
            <a:r>
              <a:rPr lang="hr-HR" b="1" dirty="0" smtClean="0"/>
              <a:t>drugih zemalja u određenim odnosima iz 1991.</a:t>
            </a:r>
          </a:p>
          <a:p>
            <a:pPr>
              <a:buNone/>
            </a:pPr>
            <a:r>
              <a:rPr lang="hr-HR" dirty="0" smtClean="0"/>
              <a:t>(Opće odredbe: 1.-13.; Mjerodavno pravo: 14. - 45.; Međunarodna </a:t>
            </a:r>
          </a:p>
          <a:p>
            <a:pPr>
              <a:buNone/>
            </a:pPr>
            <a:r>
              <a:rPr lang="hr-HR" dirty="0" smtClean="0"/>
              <a:t>nadležnost: 46.-85.; Priznanje i ovrha stranih odluka: 86.- 101.) </a:t>
            </a: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Pravna i poslovna sposobnost </a:t>
            </a:r>
            <a:br>
              <a:rPr lang="hr-HR" dirty="0" smtClean="0"/>
            </a:br>
            <a:endParaRPr lang="hr-HR" dirty="0"/>
          </a:p>
        </p:txBody>
      </p:sp>
      <p:sp>
        <p:nvSpPr>
          <p:cNvPr id="3" name="Content Placeholder 2"/>
          <p:cNvSpPr>
            <a:spLocks noGrp="1"/>
          </p:cNvSpPr>
          <p:nvPr>
            <p:ph idx="1"/>
          </p:nvPr>
        </p:nvSpPr>
        <p:spPr/>
        <p:txBody>
          <a:bodyPr/>
          <a:lstStyle/>
          <a:p>
            <a:pPr>
              <a:buNone/>
            </a:pPr>
            <a:r>
              <a:rPr lang="hr-HR" dirty="0" smtClean="0"/>
              <a:t>Pravna sposobnost – mogućnost biti nosilac </a:t>
            </a:r>
          </a:p>
          <a:p>
            <a:pPr>
              <a:buNone/>
            </a:pPr>
            <a:r>
              <a:rPr lang="hr-HR" dirty="0" smtClean="0"/>
              <a:t>prava i obveza</a:t>
            </a:r>
          </a:p>
          <a:p>
            <a:pPr>
              <a:buNone/>
            </a:pPr>
            <a:r>
              <a:rPr lang="hr-HR" dirty="0" smtClean="0"/>
              <a:t>Poslovna sposobnost – svojim radnjama stjecati </a:t>
            </a:r>
          </a:p>
          <a:p>
            <a:pPr>
              <a:buNone/>
            </a:pPr>
            <a:r>
              <a:rPr lang="hr-HR" dirty="0" smtClean="0"/>
              <a:t>prava i obveze </a:t>
            </a:r>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Pravna i poslovna sposobnost - ZRS</a:t>
            </a:r>
            <a:endParaRPr lang="hr-HR" dirty="0"/>
          </a:p>
        </p:txBody>
      </p:sp>
      <p:sp>
        <p:nvSpPr>
          <p:cNvPr id="3" name="Content Placeholder 2"/>
          <p:cNvSpPr>
            <a:spLocks noGrp="1"/>
          </p:cNvSpPr>
          <p:nvPr>
            <p:ph idx="1"/>
          </p:nvPr>
        </p:nvSpPr>
        <p:spPr/>
        <p:txBody>
          <a:bodyPr>
            <a:normAutofit fontScale="85000" lnSpcReduction="20000"/>
          </a:bodyPr>
          <a:lstStyle/>
          <a:p>
            <a:pPr marL="0" indent="0" algn="ctr">
              <a:buNone/>
            </a:pPr>
            <a:r>
              <a:rPr lang="hr-HR" dirty="0"/>
              <a:t>Članak 14</a:t>
            </a:r>
          </a:p>
          <a:p>
            <a:pPr>
              <a:buNone/>
            </a:pPr>
            <a:r>
              <a:rPr lang="hr-HR" dirty="0"/>
              <a:t>Za </a:t>
            </a:r>
            <a:r>
              <a:rPr lang="hr-HR" b="1" dirty="0"/>
              <a:t>pravnu i poslovnu sposobnost</a:t>
            </a:r>
            <a:r>
              <a:rPr lang="hr-HR" dirty="0"/>
              <a:t> fizičke osobe mjerodavno je pravo države čiji je ona državljanin.</a:t>
            </a:r>
          </a:p>
          <a:p>
            <a:pPr>
              <a:buNone/>
            </a:pPr>
            <a:r>
              <a:rPr lang="hr-HR" dirty="0"/>
              <a:t>Fizička osoba koja bi prema pravu države čiji je ona državljanin bila poslovno nesposobna poslovno je sposobna ako ima poslovnu sposobnost po pravu mjesta gdje je nastala obveza.</a:t>
            </a:r>
          </a:p>
          <a:p>
            <a:pPr>
              <a:buNone/>
            </a:pPr>
            <a:r>
              <a:rPr lang="hr-HR" dirty="0"/>
              <a:t>Za lišenje ili ograničenje poslovne sposobnosti fizičke osobe mjerodavno je pravo iz stavaka 1. ovog članaka. Odredba stavaka 2. ovog članaka ne primjenjuje se na porodične i nasljedne odnose.</a:t>
            </a:r>
          </a:p>
          <a:p>
            <a:pPr>
              <a:buNone/>
            </a:pPr>
            <a:r>
              <a:rPr lang="hr-HR" dirty="0"/>
              <a:t> </a:t>
            </a:r>
          </a:p>
          <a:p>
            <a:endParaRPr lang="hr-H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2503</Words>
  <Application>Microsoft Office PowerPoint</Application>
  <PresentationFormat>On-screen Show (4:3)</PresentationFormat>
  <Paragraphs>301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inherit</vt:lpstr>
      <vt:lpstr>Minion Pro Cond</vt:lpstr>
      <vt:lpstr>Open Sans</vt:lpstr>
      <vt:lpstr>Office Theme</vt:lpstr>
      <vt:lpstr>Međunarodno privatno pravo za izvanredne studente 9.5.2018.</vt:lpstr>
      <vt:lpstr>Sustav mpp-a</vt:lpstr>
      <vt:lpstr>Određivanje mjerodavnog prava</vt:lpstr>
      <vt:lpstr>Izvori prije ulaska u EU</vt:lpstr>
      <vt:lpstr>PowerPoint Presentation</vt:lpstr>
      <vt:lpstr>Djelovanje međunarodnih ugovora</vt:lpstr>
      <vt:lpstr>Izvori nakon ulaska u EU</vt:lpstr>
      <vt:lpstr> Pravna i poslovna sposobnost  </vt:lpstr>
      <vt:lpstr>Pravna i poslovna sposobnost - ZRS</vt:lpstr>
      <vt:lpstr>Pravna i poslovna sposobnost – ZMPP iz 2017</vt:lpstr>
      <vt:lpstr>ZMPP iz 2017</vt:lpstr>
      <vt:lpstr>Pripadnost pravne osobe</vt:lpstr>
      <vt:lpstr>Pripadnost pravne osobe - ZRS</vt:lpstr>
      <vt:lpstr>Pripadnost pravne osobe - ZMPP</vt:lpstr>
      <vt:lpstr>Obiteljski odnosi s međunarodnim obilježjem </vt:lpstr>
      <vt:lpstr>Izvori</vt:lpstr>
      <vt:lpstr>Uvjeti za sklapanje braka</vt:lpstr>
      <vt:lpstr>Oblik braka</vt:lpstr>
      <vt:lpstr>Brak koji se sklapa u Republici Hrvatskoj – ZMPP 2017</vt:lpstr>
      <vt:lpstr>ZRS</vt:lpstr>
      <vt:lpstr> Valjanost braka ZMPP </vt:lpstr>
      <vt:lpstr> Priznanje braka sklopljenog u stranoj državi </vt:lpstr>
      <vt:lpstr>Imovinski odnosi bračnih drugova</vt:lpstr>
      <vt:lpstr>IMOVINSKI ODNOSI BRAČNIH DRUGOVA ZMPP</vt:lpstr>
      <vt:lpstr>Primarna poveznica – stranačka autonomija</vt:lpstr>
      <vt:lpstr>Podredna poveznica</vt:lpstr>
      <vt:lpstr>Imovinski odnosi u izvanbračnoj zajednici</vt:lpstr>
      <vt:lpstr>Razvod braka ZRS</vt:lpstr>
      <vt:lpstr>Razvod braka ZMPP</vt:lpstr>
      <vt:lpstr>Razvod braka ZMPP</vt:lpstr>
      <vt:lpstr>NASLJEDNO PRAVO</vt:lpstr>
      <vt:lpstr>ZMPP</vt:lpstr>
      <vt:lpstr>Uredba o nasljeđivanju</vt:lpstr>
      <vt:lpstr>Uredba o nasljeđivanju – opće pravilo </vt:lpstr>
      <vt:lpstr>PowerPoint Presentation</vt:lpstr>
      <vt:lpstr>PowerPoint Presentation</vt:lpstr>
      <vt:lpstr>Izbor prava </vt:lpstr>
      <vt:lpstr>Univerzalna primjena</vt:lpstr>
      <vt:lpstr>Renvoi</vt:lpstr>
      <vt:lpstr>Oblik oporučnog raspolaganja - ZRS</vt:lpstr>
      <vt:lpstr> Oblik oporučnog raspolaganja - ZMPP </vt:lpstr>
    </vt:vector>
  </TitlesOfParts>
  <Company>PFZ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Međunarodno privatno pravo za izvanredne studente 20.4.2016.</dc:title>
  <dc:creator>dora</dc:creator>
  <cp:lastModifiedBy>Dora Zgrabljić Rotar</cp:lastModifiedBy>
  <cp:revision>46</cp:revision>
  <cp:lastPrinted>2018-05-09T13:58:20Z</cp:lastPrinted>
  <dcterms:created xsi:type="dcterms:W3CDTF">2016-04-20T09:13:58Z</dcterms:created>
  <dcterms:modified xsi:type="dcterms:W3CDTF">2018-05-09T14:01:28Z</dcterms:modified>
</cp:coreProperties>
</file>