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6" r:id="rId5"/>
    <p:sldId id="308" r:id="rId6"/>
    <p:sldId id="262" r:id="rId7"/>
    <p:sldId id="290" r:id="rId8"/>
    <p:sldId id="309" r:id="rId9"/>
    <p:sldId id="263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10" r:id="rId25"/>
    <p:sldId id="260" r:id="rId26"/>
    <p:sldId id="259" r:id="rId27"/>
    <p:sldId id="286" r:id="rId28"/>
    <p:sldId id="273" r:id="rId29"/>
    <p:sldId id="274" r:id="rId30"/>
    <p:sldId id="275" r:id="rId31"/>
    <p:sldId id="271" r:id="rId32"/>
    <p:sldId id="270" r:id="rId33"/>
    <p:sldId id="272" r:id="rId34"/>
    <p:sldId id="267" r:id="rId35"/>
    <p:sldId id="287" r:id="rId36"/>
    <p:sldId id="278" r:id="rId37"/>
    <p:sldId id="277" r:id="rId38"/>
    <p:sldId id="276" r:id="rId39"/>
    <p:sldId id="280" r:id="rId40"/>
    <p:sldId id="279" r:id="rId41"/>
    <p:sldId id="284" r:id="rId42"/>
    <p:sldId id="285" r:id="rId43"/>
    <p:sldId id="288" r:id="rId44"/>
    <p:sldId id="312" r:id="rId45"/>
    <p:sldId id="313" r:id="rId46"/>
    <p:sldId id="314" r:id="rId4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9CEB2-7423-47B2-B22F-7107B7B3C6C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9088F77-F6E3-4635-99FF-1C1F32F62E70}">
      <dgm:prSet phldrT="[Text]"/>
      <dgm:spPr/>
      <dgm:t>
        <a:bodyPr/>
        <a:lstStyle/>
        <a:p>
          <a:r>
            <a:rPr lang="hr-HR" dirty="0" smtClean="0"/>
            <a:t>Najbliža veza </a:t>
          </a:r>
          <a:endParaRPr lang="hr-HR" dirty="0"/>
        </a:p>
      </dgm:t>
    </dgm:pt>
    <dgm:pt modelId="{5805C941-17DD-42F1-9963-4AD5AA3C0539}" type="parTrans" cxnId="{2A469806-EDC4-43EE-B99A-9C6EA3B4CEFD}">
      <dgm:prSet/>
      <dgm:spPr/>
      <dgm:t>
        <a:bodyPr/>
        <a:lstStyle/>
        <a:p>
          <a:endParaRPr lang="hr-HR"/>
        </a:p>
      </dgm:t>
    </dgm:pt>
    <dgm:pt modelId="{5D827EEB-CF6A-46C0-8E79-A65F63C5AD0C}" type="sibTrans" cxnId="{2A469806-EDC4-43EE-B99A-9C6EA3B4CEFD}">
      <dgm:prSet/>
      <dgm:spPr/>
      <dgm:t>
        <a:bodyPr/>
        <a:lstStyle/>
        <a:p>
          <a:endParaRPr lang="hr-HR"/>
        </a:p>
      </dgm:t>
    </dgm:pt>
    <dgm:pt modelId="{C3FF14CC-A2CD-452A-9B5E-CF16CEEB3252}">
      <dgm:prSet phldrT="[Text]"/>
      <dgm:spPr/>
      <dgm:t>
        <a:bodyPr/>
        <a:lstStyle/>
        <a:p>
          <a:r>
            <a:rPr lang="hr-HR" dirty="0" smtClean="0"/>
            <a:t>Poveznica</a:t>
          </a:r>
          <a:endParaRPr lang="hr-HR" dirty="0"/>
        </a:p>
      </dgm:t>
    </dgm:pt>
    <dgm:pt modelId="{1257244C-CBCA-4C65-812D-86A0F03CFC2A}" type="parTrans" cxnId="{5D603589-139F-458A-8BBB-D741E2372D6F}">
      <dgm:prSet/>
      <dgm:spPr/>
      <dgm:t>
        <a:bodyPr/>
        <a:lstStyle/>
        <a:p>
          <a:endParaRPr lang="hr-HR"/>
        </a:p>
      </dgm:t>
    </dgm:pt>
    <dgm:pt modelId="{474207C6-F739-4539-8434-1EDE0FB7527F}" type="sibTrans" cxnId="{5D603589-139F-458A-8BBB-D741E2372D6F}">
      <dgm:prSet/>
      <dgm:spPr/>
      <dgm:t>
        <a:bodyPr/>
        <a:lstStyle/>
        <a:p>
          <a:endParaRPr lang="hr-HR"/>
        </a:p>
      </dgm:t>
    </dgm:pt>
    <dgm:pt modelId="{B5C47EF3-61C3-4CC9-8AFE-046956E8143D}">
      <dgm:prSet phldrT="[Text]"/>
      <dgm:spPr/>
      <dgm:t>
        <a:bodyPr/>
        <a:lstStyle/>
        <a:p>
          <a:r>
            <a:rPr lang="hr-HR" dirty="0" smtClean="0"/>
            <a:t>Poveznica za sva pravila </a:t>
          </a:r>
          <a:endParaRPr lang="hr-HR" dirty="0"/>
        </a:p>
      </dgm:t>
    </dgm:pt>
    <dgm:pt modelId="{AE206798-07BB-4FC4-B940-C87EE2B2C7D9}" type="parTrans" cxnId="{8E67B867-EB62-41F8-A8F2-F2F3C9C24299}">
      <dgm:prSet/>
      <dgm:spPr/>
      <dgm:t>
        <a:bodyPr/>
        <a:lstStyle/>
        <a:p>
          <a:endParaRPr lang="hr-HR"/>
        </a:p>
      </dgm:t>
    </dgm:pt>
    <dgm:pt modelId="{F6A6AAA4-84F4-4B18-A0A4-877D3763105F}" type="sibTrans" cxnId="{8E67B867-EB62-41F8-A8F2-F2F3C9C24299}">
      <dgm:prSet/>
      <dgm:spPr/>
      <dgm:t>
        <a:bodyPr/>
        <a:lstStyle/>
        <a:p>
          <a:endParaRPr lang="hr-HR"/>
        </a:p>
      </dgm:t>
    </dgm:pt>
    <dgm:pt modelId="{B80F51A0-272B-4856-B2B6-E28B1D3C27C1}">
      <dgm:prSet phldrT="[Text]"/>
      <dgm:spPr/>
      <dgm:t>
        <a:bodyPr/>
        <a:lstStyle/>
        <a:p>
          <a:r>
            <a:rPr lang="hr-HR" dirty="0" smtClean="0"/>
            <a:t>Poveznica za neka određena pravila </a:t>
          </a:r>
          <a:endParaRPr lang="hr-HR" dirty="0"/>
        </a:p>
      </dgm:t>
    </dgm:pt>
    <dgm:pt modelId="{9D398716-B627-4E6D-AD5F-FF4310EB48CE}" type="parTrans" cxnId="{AC38124F-1B45-454E-A7A4-3390814D1EDA}">
      <dgm:prSet/>
      <dgm:spPr/>
      <dgm:t>
        <a:bodyPr/>
        <a:lstStyle/>
        <a:p>
          <a:endParaRPr lang="hr-HR"/>
        </a:p>
      </dgm:t>
    </dgm:pt>
    <dgm:pt modelId="{9D3D10C0-8E95-4BCB-A9E0-19CCE2038286}" type="sibTrans" cxnId="{AC38124F-1B45-454E-A7A4-3390814D1EDA}">
      <dgm:prSet/>
      <dgm:spPr/>
      <dgm:t>
        <a:bodyPr/>
        <a:lstStyle/>
        <a:p>
          <a:endParaRPr lang="hr-HR"/>
        </a:p>
      </dgm:t>
    </dgm:pt>
    <dgm:pt modelId="{6CCB9CC4-3ABF-4CF4-945B-0AA549DEDC79}">
      <dgm:prSet phldrT="[Text]"/>
      <dgm:spPr/>
      <dgm:t>
        <a:bodyPr/>
        <a:lstStyle/>
        <a:p>
          <a:r>
            <a:rPr lang="hr-HR" dirty="0" smtClean="0"/>
            <a:t>Izbjegavajuća klauzula </a:t>
          </a:r>
          <a:endParaRPr lang="hr-HR" dirty="0"/>
        </a:p>
      </dgm:t>
    </dgm:pt>
    <dgm:pt modelId="{BDAD147D-351F-47A8-BFB0-BB53F674321D}" type="parTrans" cxnId="{33D02FBE-A9D1-47EB-B520-D8274D681617}">
      <dgm:prSet/>
      <dgm:spPr/>
      <dgm:t>
        <a:bodyPr/>
        <a:lstStyle/>
        <a:p>
          <a:endParaRPr lang="hr-HR"/>
        </a:p>
      </dgm:t>
    </dgm:pt>
    <dgm:pt modelId="{2ADDBD63-CA3B-4ED6-8206-E4086DB9A349}" type="sibTrans" cxnId="{33D02FBE-A9D1-47EB-B520-D8274D681617}">
      <dgm:prSet/>
      <dgm:spPr/>
      <dgm:t>
        <a:bodyPr/>
        <a:lstStyle/>
        <a:p>
          <a:endParaRPr lang="hr-HR"/>
        </a:p>
      </dgm:t>
    </dgm:pt>
    <dgm:pt modelId="{CECC9D20-6160-4804-A626-37400DB28FF5}">
      <dgm:prSet phldrT="[Text]"/>
      <dgm:spPr/>
      <dgm:t>
        <a:bodyPr/>
        <a:lstStyle/>
        <a:p>
          <a:r>
            <a:rPr lang="hr-HR" dirty="0" smtClean="0"/>
            <a:t>Opća izbjegavajuća klauzula (za sva pravila)</a:t>
          </a:r>
          <a:endParaRPr lang="hr-HR" dirty="0"/>
        </a:p>
      </dgm:t>
    </dgm:pt>
    <dgm:pt modelId="{376BFDA4-5C53-4A01-845F-D0116B840F92}" type="parTrans" cxnId="{030F0605-172D-4AB7-89A5-81916AD3BD00}">
      <dgm:prSet/>
      <dgm:spPr/>
      <dgm:t>
        <a:bodyPr/>
        <a:lstStyle/>
        <a:p>
          <a:endParaRPr lang="hr-HR"/>
        </a:p>
      </dgm:t>
    </dgm:pt>
    <dgm:pt modelId="{AF0F68EB-CB98-4B26-8757-F4D21BD2F558}" type="sibTrans" cxnId="{030F0605-172D-4AB7-89A5-81916AD3BD00}">
      <dgm:prSet/>
      <dgm:spPr/>
      <dgm:t>
        <a:bodyPr/>
        <a:lstStyle/>
        <a:p>
          <a:endParaRPr lang="hr-HR"/>
        </a:p>
      </dgm:t>
    </dgm:pt>
    <dgm:pt modelId="{D660D12E-0E87-4733-9652-DA0E3A11F51A}">
      <dgm:prSet phldrT="[Text]"/>
      <dgm:spPr/>
      <dgm:t>
        <a:bodyPr/>
        <a:lstStyle/>
        <a:p>
          <a:r>
            <a:rPr lang="hr-HR" dirty="0" smtClean="0"/>
            <a:t>Posebna izbjegavajuća klauzula (za točno određena pravila)</a:t>
          </a:r>
          <a:endParaRPr lang="hr-HR" dirty="0"/>
        </a:p>
      </dgm:t>
    </dgm:pt>
    <dgm:pt modelId="{B5CE7576-9781-4C5B-9BFF-604AF6D3120E}" type="parTrans" cxnId="{6BA1805B-F641-4AD6-8765-CBF3EE85B80C}">
      <dgm:prSet/>
      <dgm:spPr/>
      <dgm:t>
        <a:bodyPr/>
        <a:lstStyle/>
        <a:p>
          <a:endParaRPr lang="hr-HR"/>
        </a:p>
      </dgm:t>
    </dgm:pt>
    <dgm:pt modelId="{E00738FD-194E-43CC-99AF-1859848E82E9}" type="sibTrans" cxnId="{6BA1805B-F641-4AD6-8765-CBF3EE85B80C}">
      <dgm:prSet/>
      <dgm:spPr/>
      <dgm:t>
        <a:bodyPr/>
        <a:lstStyle/>
        <a:p>
          <a:endParaRPr lang="hr-HR"/>
        </a:p>
      </dgm:t>
    </dgm:pt>
    <dgm:pt modelId="{2C22FD4E-912C-463C-A694-FF867B9D29A3}" type="pres">
      <dgm:prSet presAssocID="{8479CEB2-7423-47B2-B22F-7107B7B3C6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F8264E6-9CC3-4563-9E4C-5C93081CA4B1}" type="pres">
      <dgm:prSet presAssocID="{59088F77-F6E3-4635-99FF-1C1F32F62E70}" presName="hierRoot1" presStyleCnt="0"/>
      <dgm:spPr/>
    </dgm:pt>
    <dgm:pt modelId="{862D12BD-C924-42D3-904D-C69CDF52F5B0}" type="pres">
      <dgm:prSet presAssocID="{59088F77-F6E3-4635-99FF-1C1F32F62E70}" presName="composite" presStyleCnt="0"/>
      <dgm:spPr/>
    </dgm:pt>
    <dgm:pt modelId="{195F61CB-D56F-4D8D-B1E3-21DD91AF4B00}" type="pres">
      <dgm:prSet presAssocID="{59088F77-F6E3-4635-99FF-1C1F32F62E70}" presName="background" presStyleLbl="node0" presStyleIdx="0" presStyleCnt="1"/>
      <dgm:spPr/>
    </dgm:pt>
    <dgm:pt modelId="{9BC8239F-3661-4C88-B55F-F3D91C4FBBB1}" type="pres">
      <dgm:prSet presAssocID="{59088F77-F6E3-4635-99FF-1C1F32F62E7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B854FA4-3885-4D09-8444-42205E2F096E}" type="pres">
      <dgm:prSet presAssocID="{59088F77-F6E3-4635-99FF-1C1F32F62E70}" presName="hierChild2" presStyleCnt="0"/>
      <dgm:spPr/>
    </dgm:pt>
    <dgm:pt modelId="{1F12A0CE-499C-4D79-A2D6-CE209D180498}" type="pres">
      <dgm:prSet presAssocID="{1257244C-CBCA-4C65-812D-86A0F03CFC2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0F39866-8A76-48C7-8E23-BA076809A743}" type="pres">
      <dgm:prSet presAssocID="{C3FF14CC-A2CD-452A-9B5E-CF16CEEB3252}" presName="hierRoot2" presStyleCnt="0"/>
      <dgm:spPr/>
    </dgm:pt>
    <dgm:pt modelId="{BAE1BCB3-6769-4B9E-9956-95B85C78DDBB}" type="pres">
      <dgm:prSet presAssocID="{C3FF14CC-A2CD-452A-9B5E-CF16CEEB3252}" presName="composite2" presStyleCnt="0"/>
      <dgm:spPr/>
    </dgm:pt>
    <dgm:pt modelId="{E4169F1E-B5E9-455D-A82D-317441CAB3F2}" type="pres">
      <dgm:prSet presAssocID="{C3FF14CC-A2CD-452A-9B5E-CF16CEEB3252}" presName="background2" presStyleLbl="node2" presStyleIdx="0" presStyleCnt="2"/>
      <dgm:spPr/>
    </dgm:pt>
    <dgm:pt modelId="{8F683FBC-1CAF-4494-BD1D-D7AFD422809E}" type="pres">
      <dgm:prSet presAssocID="{C3FF14CC-A2CD-452A-9B5E-CF16CEEB325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9DFE216-6676-494B-B24B-B6D3F70D7071}" type="pres">
      <dgm:prSet presAssocID="{C3FF14CC-A2CD-452A-9B5E-CF16CEEB3252}" presName="hierChild3" presStyleCnt="0"/>
      <dgm:spPr/>
    </dgm:pt>
    <dgm:pt modelId="{5598B27E-467D-4BEF-A417-0DBA7BD5401B}" type="pres">
      <dgm:prSet presAssocID="{AE206798-07BB-4FC4-B940-C87EE2B2C7D9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DC49762-4EC0-4905-AF1B-09677C536C7A}" type="pres">
      <dgm:prSet presAssocID="{B5C47EF3-61C3-4CC9-8AFE-046956E8143D}" presName="hierRoot3" presStyleCnt="0"/>
      <dgm:spPr/>
    </dgm:pt>
    <dgm:pt modelId="{0C832538-7C84-4B4C-8FB2-EED6C2156A42}" type="pres">
      <dgm:prSet presAssocID="{B5C47EF3-61C3-4CC9-8AFE-046956E8143D}" presName="composite3" presStyleCnt="0"/>
      <dgm:spPr/>
    </dgm:pt>
    <dgm:pt modelId="{D30B8DC9-FDE2-4831-A5AC-DA76947776FB}" type="pres">
      <dgm:prSet presAssocID="{B5C47EF3-61C3-4CC9-8AFE-046956E8143D}" presName="background3" presStyleLbl="node3" presStyleIdx="0" presStyleCnt="4"/>
      <dgm:spPr/>
    </dgm:pt>
    <dgm:pt modelId="{78153997-DA8F-4AD7-A283-580BF262B016}" type="pres">
      <dgm:prSet presAssocID="{B5C47EF3-61C3-4CC9-8AFE-046956E8143D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42CDF2-77AE-431B-93C2-DADD968CD3DE}" type="pres">
      <dgm:prSet presAssocID="{B5C47EF3-61C3-4CC9-8AFE-046956E8143D}" presName="hierChild4" presStyleCnt="0"/>
      <dgm:spPr/>
    </dgm:pt>
    <dgm:pt modelId="{D780AE6F-641D-4401-B3DA-655971D8B898}" type="pres">
      <dgm:prSet presAssocID="{9D398716-B627-4E6D-AD5F-FF4310EB48CE}" presName="Name17" presStyleLbl="parChTrans1D3" presStyleIdx="1" presStyleCnt="4"/>
      <dgm:spPr/>
      <dgm:t>
        <a:bodyPr/>
        <a:lstStyle/>
        <a:p>
          <a:endParaRPr lang="en-US"/>
        </a:p>
      </dgm:t>
    </dgm:pt>
    <dgm:pt modelId="{078A38AB-9196-49DF-AB30-865CD9495CFD}" type="pres">
      <dgm:prSet presAssocID="{B80F51A0-272B-4856-B2B6-E28B1D3C27C1}" presName="hierRoot3" presStyleCnt="0"/>
      <dgm:spPr/>
    </dgm:pt>
    <dgm:pt modelId="{24D45C02-16EE-46A5-B886-E30C01A58A9A}" type="pres">
      <dgm:prSet presAssocID="{B80F51A0-272B-4856-B2B6-E28B1D3C27C1}" presName="composite3" presStyleCnt="0"/>
      <dgm:spPr/>
    </dgm:pt>
    <dgm:pt modelId="{83BA0023-943E-4AE7-ABDD-994AA603E64A}" type="pres">
      <dgm:prSet presAssocID="{B80F51A0-272B-4856-B2B6-E28B1D3C27C1}" presName="background3" presStyleLbl="node3" presStyleIdx="1" presStyleCnt="4"/>
      <dgm:spPr/>
    </dgm:pt>
    <dgm:pt modelId="{5200683E-24B4-494C-B752-66A5A4AD5143}" type="pres">
      <dgm:prSet presAssocID="{B80F51A0-272B-4856-B2B6-E28B1D3C27C1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F984C72-FC8D-4ABC-A8E8-B11E4C540972}" type="pres">
      <dgm:prSet presAssocID="{B80F51A0-272B-4856-B2B6-E28B1D3C27C1}" presName="hierChild4" presStyleCnt="0"/>
      <dgm:spPr/>
    </dgm:pt>
    <dgm:pt modelId="{61673C4F-9EBC-48DE-90B8-30F285B60783}" type="pres">
      <dgm:prSet presAssocID="{BDAD147D-351F-47A8-BFB0-BB53F674321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699167B-2DA6-421E-8BCA-27B248AE8834}" type="pres">
      <dgm:prSet presAssocID="{6CCB9CC4-3ABF-4CF4-945B-0AA549DEDC79}" presName="hierRoot2" presStyleCnt="0"/>
      <dgm:spPr/>
    </dgm:pt>
    <dgm:pt modelId="{E8A2C559-19E8-4E13-AFF8-48701C14A77E}" type="pres">
      <dgm:prSet presAssocID="{6CCB9CC4-3ABF-4CF4-945B-0AA549DEDC79}" presName="composite2" presStyleCnt="0"/>
      <dgm:spPr/>
    </dgm:pt>
    <dgm:pt modelId="{563A475E-648D-4B37-AB34-E033A636F14A}" type="pres">
      <dgm:prSet presAssocID="{6CCB9CC4-3ABF-4CF4-945B-0AA549DEDC79}" presName="background2" presStyleLbl="node2" presStyleIdx="1" presStyleCnt="2"/>
      <dgm:spPr/>
    </dgm:pt>
    <dgm:pt modelId="{EF4EA269-3E0E-407C-B745-DC61C66F32C7}" type="pres">
      <dgm:prSet presAssocID="{6CCB9CC4-3ABF-4CF4-945B-0AA549DEDC7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54E629E-0386-4064-9D60-8408BF8DCDAA}" type="pres">
      <dgm:prSet presAssocID="{6CCB9CC4-3ABF-4CF4-945B-0AA549DEDC79}" presName="hierChild3" presStyleCnt="0"/>
      <dgm:spPr/>
    </dgm:pt>
    <dgm:pt modelId="{4FFD35C7-DE7C-4880-A851-07E9360CBB34}" type="pres">
      <dgm:prSet presAssocID="{376BFDA4-5C53-4A01-845F-D0116B840F92}" presName="Name17" presStyleLbl="parChTrans1D3" presStyleIdx="2" presStyleCnt="4"/>
      <dgm:spPr/>
      <dgm:t>
        <a:bodyPr/>
        <a:lstStyle/>
        <a:p>
          <a:endParaRPr lang="en-US"/>
        </a:p>
      </dgm:t>
    </dgm:pt>
    <dgm:pt modelId="{2E894AB5-DF9F-4DDE-B6F6-2E6A5CCCAAF2}" type="pres">
      <dgm:prSet presAssocID="{CECC9D20-6160-4804-A626-37400DB28FF5}" presName="hierRoot3" presStyleCnt="0"/>
      <dgm:spPr/>
    </dgm:pt>
    <dgm:pt modelId="{9200A374-A7B3-48F7-8911-7DB31855217E}" type="pres">
      <dgm:prSet presAssocID="{CECC9D20-6160-4804-A626-37400DB28FF5}" presName="composite3" presStyleCnt="0"/>
      <dgm:spPr/>
    </dgm:pt>
    <dgm:pt modelId="{F3256325-EDCC-4AF8-8136-5451DA5CFF70}" type="pres">
      <dgm:prSet presAssocID="{CECC9D20-6160-4804-A626-37400DB28FF5}" presName="background3" presStyleLbl="node3" presStyleIdx="2" presStyleCnt="4"/>
      <dgm:spPr/>
    </dgm:pt>
    <dgm:pt modelId="{83A6DACC-EDEC-4168-931A-FCF7868B4D37}" type="pres">
      <dgm:prSet presAssocID="{CECC9D20-6160-4804-A626-37400DB28FF5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75866C4-907F-45D0-A848-C44768E1E8B3}" type="pres">
      <dgm:prSet presAssocID="{CECC9D20-6160-4804-A626-37400DB28FF5}" presName="hierChild4" presStyleCnt="0"/>
      <dgm:spPr/>
    </dgm:pt>
    <dgm:pt modelId="{8D423596-C4F4-4DC8-AA1E-69B5FD36676E}" type="pres">
      <dgm:prSet presAssocID="{B5CE7576-9781-4C5B-9BFF-604AF6D3120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8528B50-F1C8-4008-8BB7-427EB49AB6DD}" type="pres">
      <dgm:prSet presAssocID="{D660D12E-0E87-4733-9652-DA0E3A11F51A}" presName="hierRoot3" presStyleCnt="0"/>
      <dgm:spPr/>
    </dgm:pt>
    <dgm:pt modelId="{E6944952-5FEF-4E73-B8FB-CFB86A99BB8C}" type="pres">
      <dgm:prSet presAssocID="{D660D12E-0E87-4733-9652-DA0E3A11F51A}" presName="composite3" presStyleCnt="0"/>
      <dgm:spPr/>
    </dgm:pt>
    <dgm:pt modelId="{0C402F67-992E-4574-935D-6BB7BD190238}" type="pres">
      <dgm:prSet presAssocID="{D660D12E-0E87-4733-9652-DA0E3A11F51A}" presName="background3" presStyleLbl="node3" presStyleIdx="3" presStyleCnt="4"/>
      <dgm:spPr/>
    </dgm:pt>
    <dgm:pt modelId="{79080D98-41ED-42BF-B7D8-E37C1AAE30F5}" type="pres">
      <dgm:prSet presAssocID="{D660D12E-0E87-4733-9652-DA0E3A11F51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40AF87C-3339-4863-99DB-09DB45A16715}" type="pres">
      <dgm:prSet presAssocID="{D660D12E-0E87-4733-9652-DA0E3A11F51A}" presName="hierChild4" presStyleCnt="0"/>
      <dgm:spPr/>
    </dgm:pt>
  </dgm:ptLst>
  <dgm:cxnLst>
    <dgm:cxn modelId="{6BA1805B-F641-4AD6-8765-CBF3EE85B80C}" srcId="{6CCB9CC4-3ABF-4CF4-945B-0AA549DEDC79}" destId="{D660D12E-0E87-4733-9652-DA0E3A11F51A}" srcOrd="1" destOrd="0" parTransId="{B5CE7576-9781-4C5B-9BFF-604AF6D3120E}" sibTransId="{E00738FD-194E-43CC-99AF-1859848E82E9}"/>
    <dgm:cxn modelId="{5D603589-139F-458A-8BBB-D741E2372D6F}" srcId="{59088F77-F6E3-4635-99FF-1C1F32F62E70}" destId="{C3FF14CC-A2CD-452A-9B5E-CF16CEEB3252}" srcOrd="0" destOrd="0" parTransId="{1257244C-CBCA-4C65-812D-86A0F03CFC2A}" sibTransId="{474207C6-F739-4539-8434-1EDE0FB7527F}"/>
    <dgm:cxn modelId="{F2C2D9CA-7233-46F4-B4BF-9EF38DAC1C92}" type="presOf" srcId="{C3FF14CC-A2CD-452A-9B5E-CF16CEEB3252}" destId="{8F683FBC-1CAF-4494-BD1D-D7AFD422809E}" srcOrd="0" destOrd="0" presId="urn:microsoft.com/office/officeart/2005/8/layout/hierarchy1"/>
    <dgm:cxn modelId="{3C8F8D7A-CF06-42DD-BE46-9AC23667F80C}" type="presOf" srcId="{1257244C-CBCA-4C65-812D-86A0F03CFC2A}" destId="{1F12A0CE-499C-4D79-A2D6-CE209D180498}" srcOrd="0" destOrd="0" presId="urn:microsoft.com/office/officeart/2005/8/layout/hierarchy1"/>
    <dgm:cxn modelId="{875F5067-EE4D-43A6-AACF-BF6258EFCA43}" type="presOf" srcId="{8479CEB2-7423-47B2-B22F-7107B7B3C6CC}" destId="{2C22FD4E-912C-463C-A694-FF867B9D29A3}" srcOrd="0" destOrd="0" presId="urn:microsoft.com/office/officeart/2005/8/layout/hierarchy1"/>
    <dgm:cxn modelId="{8E67B867-EB62-41F8-A8F2-F2F3C9C24299}" srcId="{C3FF14CC-A2CD-452A-9B5E-CF16CEEB3252}" destId="{B5C47EF3-61C3-4CC9-8AFE-046956E8143D}" srcOrd="0" destOrd="0" parTransId="{AE206798-07BB-4FC4-B940-C87EE2B2C7D9}" sibTransId="{F6A6AAA4-84F4-4B18-A0A4-877D3763105F}"/>
    <dgm:cxn modelId="{BA3BA15E-E408-4357-985E-FE7646C2B545}" type="presOf" srcId="{6CCB9CC4-3ABF-4CF4-945B-0AA549DEDC79}" destId="{EF4EA269-3E0E-407C-B745-DC61C66F32C7}" srcOrd="0" destOrd="0" presId="urn:microsoft.com/office/officeart/2005/8/layout/hierarchy1"/>
    <dgm:cxn modelId="{2A469806-EDC4-43EE-B99A-9C6EA3B4CEFD}" srcId="{8479CEB2-7423-47B2-B22F-7107B7B3C6CC}" destId="{59088F77-F6E3-4635-99FF-1C1F32F62E70}" srcOrd="0" destOrd="0" parTransId="{5805C941-17DD-42F1-9963-4AD5AA3C0539}" sibTransId="{5D827EEB-CF6A-46C0-8E79-A65F63C5AD0C}"/>
    <dgm:cxn modelId="{34FC5737-C626-460F-A3A4-C76280D49FE6}" type="presOf" srcId="{B80F51A0-272B-4856-B2B6-E28B1D3C27C1}" destId="{5200683E-24B4-494C-B752-66A5A4AD5143}" srcOrd="0" destOrd="0" presId="urn:microsoft.com/office/officeart/2005/8/layout/hierarchy1"/>
    <dgm:cxn modelId="{33D02FBE-A9D1-47EB-B520-D8274D681617}" srcId="{59088F77-F6E3-4635-99FF-1C1F32F62E70}" destId="{6CCB9CC4-3ABF-4CF4-945B-0AA549DEDC79}" srcOrd="1" destOrd="0" parTransId="{BDAD147D-351F-47A8-BFB0-BB53F674321D}" sibTransId="{2ADDBD63-CA3B-4ED6-8206-E4086DB9A349}"/>
    <dgm:cxn modelId="{58132E06-A23C-4FE8-832E-EB4D51E11DFD}" type="presOf" srcId="{376BFDA4-5C53-4A01-845F-D0116B840F92}" destId="{4FFD35C7-DE7C-4880-A851-07E9360CBB34}" srcOrd="0" destOrd="0" presId="urn:microsoft.com/office/officeart/2005/8/layout/hierarchy1"/>
    <dgm:cxn modelId="{B3AB786C-CB04-429A-A98F-00668428B98F}" type="presOf" srcId="{D660D12E-0E87-4733-9652-DA0E3A11F51A}" destId="{79080D98-41ED-42BF-B7D8-E37C1AAE30F5}" srcOrd="0" destOrd="0" presId="urn:microsoft.com/office/officeart/2005/8/layout/hierarchy1"/>
    <dgm:cxn modelId="{EB8B185C-977C-48E2-A89E-51E1AF21D1BD}" type="presOf" srcId="{B5CE7576-9781-4C5B-9BFF-604AF6D3120E}" destId="{8D423596-C4F4-4DC8-AA1E-69B5FD36676E}" srcOrd="0" destOrd="0" presId="urn:microsoft.com/office/officeart/2005/8/layout/hierarchy1"/>
    <dgm:cxn modelId="{6479FF23-66AE-45FF-9E15-E43B1AC6A640}" type="presOf" srcId="{AE206798-07BB-4FC4-B940-C87EE2B2C7D9}" destId="{5598B27E-467D-4BEF-A417-0DBA7BD5401B}" srcOrd="0" destOrd="0" presId="urn:microsoft.com/office/officeart/2005/8/layout/hierarchy1"/>
    <dgm:cxn modelId="{D00BB57B-A240-4104-9669-20DD409520FB}" type="presOf" srcId="{BDAD147D-351F-47A8-BFB0-BB53F674321D}" destId="{61673C4F-9EBC-48DE-90B8-30F285B60783}" srcOrd="0" destOrd="0" presId="urn:microsoft.com/office/officeart/2005/8/layout/hierarchy1"/>
    <dgm:cxn modelId="{66E10089-D1D2-461E-8211-969A2D77CB5D}" type="presOf" srcId="{CECC9D20-6160-4804-A626-37400DB28FF5}" destId="{83A6DACC-EDEC-4168-931A-FCF7868B4D37}" srcOrd="0" destOrd="0" presId="urn:microsoft.com/office/officeart/2005/8/layout/hierarchy1"/>
    <dgm:cxn modelId="{030F0605-172D-4AB7-89A5-81916AD3BD00}" srcId="{6CCB9CC4-3ABF-4CF4-945B-0AA549DEDC79}" destId="{CECC9D20-6160-4804-A626-37400DB28FF5}" srcOrd="0" destOrd="0" parTransId="{376BFDA4-5C53-4A01-845F-D0116B840F92}" sibTransId="{AF0F68EB-CB98-4B26-8757-F4D21BD2F558}"/>
    <dgm:cxn modelId="{D93A61A6-C497-4B23-A8C8-4F4295A23DB9}" type="presOf" srcId="{9D398716-B627-4E6D-AD5F-FF4310EB48CE}" destId="{D780AE6F-641D-4401-B3DA-655971D8B898}" srcOrd="0" destOrd="0" presId="urn:microsoft.com/office/officeart/2005/8/layout/hierarchy1"/>
    <dgm:cxn modelId="{FC29E070-7A2C-4080-8A80-46CF84F71D4C}" type="presOf" srcId="{59088F77-F6E3-4635-99FF-1C1F32F62E70}" destId="{9BC8239F-3661-4C88-B55F-F3D91C4FBBB1}" srcOrd="0" destOrd="0" presId="urn:microsoft.com/office/officeart/2005/8/layout/hierarchy1"/>
    <dgm:cxn modelId="{A029242C-9BDE-4F64-86D9-2D6A07C32F2F}" type="presOf" srcId="{B5C47EF3-61C3-4CC9-8AFE-046956E8143D}" destId="{78153997-DA8F-4AD7-A283-580BF262B016}" srcOrd="0" destOrd="0" presId="urn:microsoft.com/office/officeart/2005/8/layout/hierarchy1"/>
    <dgm:cxn modelId="{AC38124F-1B45-454E-A7A4-3390814D1EDA}" srcId="{C3FF14CC-A2CD-452A-9B5E-CF16CEEB3252}" destId="{B80F51A0-272B-4856-B2B6-E28B1D3C27C1}" srcOrd="1" destOrd="0" parTransId="{9D398716-B627-4E6D-AD5F-FF4310EB48CE}" sibTransId="{9D3D10C0-8E95-4BCB-A9E0-19CCE2038286}"/>
    <dgm:cxn modelId="{71A7A4F7-F4FE-4889-9C9E-9E45FE6E6C3A}" type="presParOf" srcId="{2C22FD4E-912C-463C-A694-FF867B9D29A3}" destId="{0F8264E6-9CC3-4563-9E4C-5C93081CA4B1}" srcOrd="0" destOrd="0" presId="urn:microsoft.com/office/officeart/2005/8/layout/hierarchy1"/>
    <dgm:cxn modelId="{8AA90132-B304-4670-9957-4438F08A8D58}" type="presParOf" srcId="{0F8264E6-9CC3-4563-9E4C-5C93081CA4B1}" destId="{862D12BD-C924-42D3-904D-C69CDF52F5B0}" srcOrd="0" destOrd="0" presId="urn:microsoft.com/office/officeart/2005/8/layout/hierarchy1"/>
    <dgm:cxn modelId="{286BAC4F-D794-4878-BB22-174F8FAF873E}" type="presParOf" srcId="{862D12BD-C924-42D3-904D-C69CDF52F5B0}" destId="{195F61CB-D56F-4D8D-B1E3-21DD91AF4B00}" srcOrd="0" destOrd="0" presId="urn:microsoft.com/office/officeart/2005/8/layout/hierarchy1"/>
    <dgm:cxn modelId="{00911C09-A63E-43CF-9E87-423148AFC351}" type="presParOf" srcId="{862D12BD-C924-42D3-904D-C69CDF52F5B0}" destId="{9BC8239F-3661-4C88-B55F-F3D91C4FBBB1}" srcOrd="1" destOrd="0" presId="urn:microsoft.com/office/officeart/2005/8/layout/hierarchy1"/>
    <dgm:cxn modelId="{52193CD0-078D-44F6-A024-8F035F858529}" type="presParOf" srcId="{0F8264E6-9CC3-4563-9E4C-5C93081CA4B1}" destId="{7B854FA4-3885-4D09-8444-42205E2F096E}" srcOrd="1" destOrd="0" presId="urn:microsoft.com/office/officeart/2005/8/layout/hierarchy1"/>
    <dgm:cxn modelId="{7750F7F9-E573-4B0B-818F-977E382C332E}" type="presParOf" srcId="{7B854FA4-3885-4D09-8444-42205E2F096E}" destId="{1F12A0CE-499C-4D79-A2D6-CE209D180498}" srcOrd="0" destOrd="0" presId="urn:microsoft.com/office/officeart/2005/8/layout/hierarchy1"/>
    <dgm:cxn modelId="{5DDE9115-52FF-4FC2-B64E-B90C5DBC8490}" type="presParOf" srcId="{7B854FA4-3885-4D09-8444-42205E2F096E}" destId="{60F39866-8A76-48C7-8E23-BA076809A743}" srcOrd="1" destOrd="0" presId="urn:microsoft.com/office/officeart/2005/8/layout/hierarchy1"/>
    <dgm:cxn modelId="{83DD6EA0-940D-47AA-BA5E-273A4892CCE8}" type="presParOf" srcId="{60F39866-8A76-48C7-8E23-BA076809A743}" destId="{BAE1BCB3-6769-4B9E-9956-95B85C78DDBB}" srcOrd="0" destOrd="0" presId="urn:microsoft.com/office/officeart/2005/8/layout/hierarchy1"/>
    <dgm:cxn modelId="{84E66CE1-B69F-4785-B520-724EF86124DD}" type="presParOf" srcId="{BAE1BCB3-6769-4B9E-9956-95B85C78DDBB}" destId="{E4169F1E-B5E9-455D-A82D-317441CAB3F2}" srcOrd="0" destOrd="0" presId="urn:microsoft.com/office/officeart/2005/8/layout/hierarchy1"/>
    <dgm:cxn modelId="{B5664586-2F28-47E9-BBB7-1B272F73C5A3}" type="presParOf" srcId="{BAE1BCB3-6769-4B9E-9956-95B85C78DDBB}" destId="{8F683FBC-1CAF-4494-BD1D-D7AFD422809E}" srcOrd="1" destOrd="0" presId="urn:microsoft.com/office/officeart/2005/8/layout/hierarchy1"/>
    <dgm:cxn modelId="{83B6D8A6-2D1E-44EA-B7FD-B9C538CCA9B1}" type="presParOf" srcId="{60F39866-8A76-48C7-8E23-BA076809A743}" destId="{39DFE216-6676-494B-B24B-B6D3F70D7071}" srcOrd="1" destOrd="0" presId="urn:microsoft.com/office/officeart/2005/8/layout/hierarchy1"/>
    <dgm:cxn modelId="{F1F566E3-301F-4B5F-AD78-AEC10BE9DBBE}" type="presParOf" srcId="{39DFE216-6676-494B-B24B-B6D3F70D7071}" destId="{5598B27E-467D-4BEF-A417-0DBA7BD5401B}" srcOrd="0" destOrd="0" presId="urn:microsoft.com/office/officeart/2005/8/layout/hierarchy1"/>
    <dgm:cxn modelId="{D9F6DBC1-1980-4306-9C18-081B43DC842D}" type="presParOf" srcId="{39DFE216-6676-494B-B24B-B6D3F70D7071}" destId="{1DC49762-4EC0-4905-AF1B-09677C536C7A}" srcOrd="1" destOrd="0" presId="urn:microsoft.com/office/officeart/2005/8/layout/hierarchy1"/>
    <dgm:cxn modelId="{11876EAE-1AEB-4248-8547-FD28BECC93FB}" type="presParOf" srcId="{1DC49762-4EC0-4905-AF1B-09677C536C7A}" destId="{0C832538-7C84-4B4C-8FB2-EED6C2156A42}" srcOrd="0" destOrd="0" presId="urn:microsoft.com/office/officeart/2005/8/layout/hierarchy1"/>
    <dgm:cxn modelId="{F2BD1434-3872-4F96-8F4E-D088FBCC9F01}" type="presParOf" srcId="{0C832538-7C84-4B4C-8FB2-EED6C2156A42}" destId="{D30B8DC9-FDE2-4831-A5AC-DA76947776FB}" srcOrd="0" destOrd="0" presId="urn:microsoft.com/office/officeart/2005/8/layout/hierarchy1"/>
    <dgm:cxn modelId="{95AE238E-D7F9-48D5-AA5B-6BB1BD06366A}" type="presParOf" srcId="{0C832538-7C84-4B4C-8FB2-EED6C2156A42}" destId="{78153997-DA8F-4AD7-A283-580BF262B016}" srcOrd="1" destOrd="0" presId="urn:microsoft.com/office/officeart/2005/8/layout/hierarchy1"/>
    <dgm:cxn modelId="{7BC9A4C8-04E9-4520-A91B-F682252D5134}" type="presParOf" srcId="{1DC49762-4EC0-4905-AF1B-09677C536C7A}" destId="{A542CDF2-77AE-431B-93C2-DADD968CD3DE}" srcOrd="1" destOrd="0" presId="urn:microsoft.com/office/officeart/2005/8/layout/hierarchy1"/>
    <dgm:cxn modelId="{E0FE0CBC-FCF4-401E-A15C-44BE06A343AF}" type="presParOf" srcId="{39DFE216-6676-494B-B24B-B6D3F70D7071}" destId="{D780AE6F-641D-4401-B3DA-655971D8B898}" srcOrd="2" destOrd="0" presId="urn:microsoft.com/office/officeart/2005/8/layout/hierarchy1"/>
    <dgm:cxn modelId="{27B8B2C8-D699-4191-8542-B67B913E95D7}" type="presParOf" srcId="{39DFE216-6676-494B-B24B-B6D3F70D7071}" destId="{078A38AB-9196-49DF-AB30-865CD9495CFD}" srcOrd="3" destOrd="0" presId="urn:microsoft.com/office/officeart/2005/8/layout/hierarchy1"/>
    <dgm:cxn modelId="{8F41331E-2098-4CF8-8D7D-D9A7EF052646}" type="presParOf" srcId="{078A38AB-9196-49DF-AB30-865CD9495CFD}" destId="{24D45C02-16EE-46A5-B886-E30C01A58A9A}" srcOrd="0" destOrd="0" presId="urn:microsoft.com/office/officeart/2005/8/layout/hierarchy1"/>
    <dgm:cxn modelId="{940C9C50-F781-420E-A879-1F8A9CE76DAA}" type="presParOf" srcId="{24D45C02-16EE-46A5-B886-E30C01A58A9A}" destId="{83BA0023-943E-4AE7-ABDD-994AA603E64A}" srcOrd="0" destOrd="0" presId="urn:microsoft.com/office/officeart/2005/8/layout/hierarchy1"/>
    <dgm:cxn modelId="{BCD821F8-6848-49FD-A4A9-888155030AFE}" type="presParOf" srcId="{24D45C02-16EE-46A5-B886-E30C01A58A9A}" destId="{5200683E-24B4-494C-B752-66A5A4AD5143}" srcOrd="1" destOrd="0" presId="urn:microsoft.com/office/officeart/2005/8/layout/hierarchy1"/>
    <dgm:cxn modelId="{65DF54D8-69D1-409C-869A-554682595A89}" type="presParOf" srcId="{078A38AB-9196-49DF-AB30-865CD9495CFD}" destId="{1F984C72-FC8D-4ABC-A8E8-B11E4C540972}" srcOrd="1" destOrd="0" presId="urn:microsoft.com/office/officeart/2005/8/layout/hierarchy1"/>
    <dgm:cxn modelId="{76D81D46-5381-4AC3-B306-44CF013D4CA8}" type="presParOf" srcId="{7B854FA4-3885-4D09-8444-42205E2F096E}" destId="{61673C4F-9EBC-48DE-90B8-30F285B60783}" srcOrd="2" destOrd="0" presId="urn:microsoft.com/office/officeart/2005/8/layout/hierarchy1"/>
    <dgm:cxn modelId="{F00724C3-7CE6-44A9-8832-1C2090E38032}" type="presParOf" srcId="{7B854FA4-3885-4D09-8444-42205E2F096E}" destId="{4699167B-2DA6-421E-8BCA-27B248AE8834}" srcOrd="3" destOrd="0" presId="urn:microsoft.com/office/officeart/2005/8/layout/hierarchy1"/>
    <dgm:cxn modelId="{7DABCCD4-C232-47B1-BF6C-E4661754CFB0}" type="presParOf" srcId="{4699167B-2DA6-421E-8BCA-27B248AE8834}" destId="{E8A2C559-19E8-4E13-AFF8-48701C14A77E}" srcOrd="0" destOrd="0" presId="urn:microsoft.com/office/officeart/2005/8/layout/hierarchy1"/>
    <dgm:cxn modelId="{25BCBE8C-F069-41BA-A652-EB386626FED9}" type="presParOf" srcId="{E8A2C559-19E8-4E13-AFF8-48701C14A77E}" destId="{563A475E-648D-4B37-AB34-E033A636F14A}" srcOrd="0" destOrd="0" presId="urn:microsoft.com/office/officeart/2005/8/layout/hierarchy1"/>
    <dgm:cxn modelId="{E0950C36-380E-48ED-99B0-4E138D7FEEFA}" type="presParOf" srcId="{E8A2C559-19E8-4E13-AFF8-48701C14A77E}" destId="{EF4EA269-3E0E-407C-B745-DC61C66F32C7}" srcOrd="1" destOrd="0" presId="urn:microsoft.com/office/officeart/2005/8/layout/hierarchy1"/>
    <dgm:cxn modelId="{A87EC51B-E482-4078-8D97-5578D49F33E7}" type="presParOf" srcId="{4699167B-2DA6-421E-8BCA-27B248AE8834}" destId="{954E629E-0386-4064-9D60-8408BF8DCDAA}" srcOrd="1" destOrd="0" presId="urn:microsoft.com/office/officeart/2005/8/layout/hierarchy1"/>
    <dgm:cxn modelId="{1782600E-9643-47A4-9B69-355E55D8E3D6}" type="presParOf" srcId="{954E629E-0386-4064-9D60-8408BF8DCDAA}" destId="{4FFD35C7-DE7C-4880-A851-07E9360CBB34}" srcOrd="0" destOrd="0" presId="urn:microsoft.com/office/officeart/2005/8/layout/hierarchy1"/>
    <dgm:cxn modelId="{2B2CDE93-3916-4E44-8CAE-D7A59E6CA371}" type="presParOf" srcId="{954E629E-0386-4064-9D60-8408BF8DCDAA}" destId="{2E894AB5-DF9F-4DDE-B6F6-2E6A5CCCAAF2}" srcOrd="1" destOrd="0" presId="urn:microsoft.com/office/officeart/2005/8/layout/hierarchy1"/>
    <dgm:cxn modelId="{500057E2-987F-4E7E-BD49-4BE66747DC10}" type="presParOf" srcId="{2E894AB5-DF9F-4DDE-B6F6-2E6A5CCCAAF2}" destId="{9200A374-A7B3-48F7-8911-7DB31855217E}" srcOrd="0" destOrd="0" presId="urn:microsoft.com/office/officeart/2005/8/layout/hierarchy1"/>
    <dgm:cxn modelId="{83614866-7B78-405C-B651-3D8B4886332D}" type="presParOf" srcId="{9200A374-A7B3-48F7-8911-7DB31855217E}" destId="{F3256325-EDCC-4AF8-8136-5451DA5CFF70}" srcOrd="0" destOrd="0" presId="urn:microsoft.com/office/officeart/2005/8/layout/hierarchy1"/>
    <dgm:cxn modelId="{AE407139-B7C7-4216-85A8-4841D7653F9E}" type="presParOf" srcId="{9200A374-A7B3-48F7-8911-7DB31855217E}" destId="{83A6DACC-EDEC-4168-931A-FCF7868B4D37}" srcOrd="1" destOrd="0" presId="urn:microsoft.com/office/officeart/2005/8/layout/hierarchy1"/>
    <dgm:cxn modelId="{9D6EC0D1-2E2E-49AA-BA52-D8416AA75AC7}" type="presParOf" srcId="{2E894AB5-DF9F-4DDE-B6F6-2E6A5CCCAAF2}" destId="{F75866C4-907F-45D0-A848-C44768E1E8B3}" srcOrd="1" destOrd="0" presId="urn:microsoft.com/office/officeart/2005/8/layout/hierarchy1"/>
    <dgm:cxn modelId="{A1141317-EC9C-47CF-94FF-46A0BBD44C98}" type="presParOf" srcId="{954E629E-0386-4064-9D60-8408BF8DCDAA}" destId="{8D423596-C4F4-4DC8-AA1E-69B5FD36676E}" srcOrd="2" destOrd="0" presId="urn:microsoft.com/office/officeart/2005/8/layout/hierarchy1"/>
    <dgm:cxn modelId="{C5A57F7B-D5E0-4B71-9F0C-641A3509A420}" type="presParOf" srcId="{954E629E-0386-4064-9D60-8408BF8DCDAA}" destId="{F8528B50-F1C8-4008-8BB7-427EB49AB6DD}" srcOrd="3" destOrd="0" presId="urn:microsoft.com/office/officeart/2005/8/layout/hierarchy1"/>
    <dgm:cxn modelId="{00A2E265-28E8-4C20-AD75-0103264D532D}" type="presParOf" srcId="{F8528B50-F1C8-4008-8BB7-427EB49AB6DD}" destId="{E6944952-5FEF-4E73-B8FB-CFB86A99BB8C}" srcOrd="0" destOrd="0" presId="urn:microsoft.com/office/officeart/2005/8/layout/hierarchy1"/>
    <dgm:cxn modelId="{D7754A8A-68F0-44A4-88B9-9D45E850C1B0}" type="presParOf" srcId="{E6944952-5FEF-4E73-B8FB-CFB86A99BB8C}" destId="{0C402F67-992E-4574-935D-6BB7BD190238}" srcOrd="0" destOrd="0" presId="urn:microsoft.com/office/officeart/2005/8/layout/hierarchy1"/>
    <dgm:cxn modelId="{AC886416-B64B-4F2A-BD0A-20FF5D6631C1}" type="presParOf" srcId="{E6944952-5FEF-4E73-B8FB-CFB86A99BB8C}" destId="{79080D98-41ED-42BF-B7D8-E37C1AAE30F5}" srcOrd="1" destOrd="0" presId="urn:microsoft.com/office/officeart/2005/8/layout/hierarchy1"/>
    <dgm:cxn modelId="{01FF7A72-F213-4EF5-A263-071FCBD98142}" type="presParOf" srcId="{F8528B50-F1C8-4008-8BB7-427EB49AB6DD}" destId="{740AF87C-3339-4863-99DB-09DB45A167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23596-C4F4-4DC8-AA1E-69B5FD36676E}">
      <dsp:nvSpPr>
        <dsp:cNvPr id="0" name=""/>
        <dsp:cNvSpPr/>
      </dsp:nvSpPr>
      <dsp:spPr>
        <a:xfrm>
          <a:off x="6123176" y="3208447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D35C7-DE7C-4880-A851-07E9360CBB34}">
      <dsp:nvSpPr>
        <dsp:cNvPr id="0" name=""/>
        <dsp:cNvSpPr/>
      </dsp:nvSpPr>
      <dsp:spPr>
        <a:xfrm>
          <a:off x="5071169" y="3208447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73C4F-9EBC-48DE-90B8-30F285B60783}">
      <dsp:nvSpPr>
        <dsp:cNvPr id="0" name=""/>
        <dsp:cNvSpPr/>
      </dsp:nvSpPr>
      <dsp:spPr>
        <a:xfrm>
          <a:off x="4019163" y="1614657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0AE6F-641D-4401-B3DA-655971D8B898}">
      <dsp:nvSpPr>
        <dsp:cNvPr id="0" name=""/>
        <dsp:cNvSpPr/>
      </dsp:nvSpPr>
      <dsp:spPr>
        <a:xfrm>
          <a:off x="1915150" y="3208447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8B27E-467D-4BEF-A417-0DBA7BD5401B}">
      <dsp:nvSpPr>
        <dsp:cNvPr id="0" name=""/>
        <dsp:cNvSpPr/>
      </dsp:nvSpPr>
      <dsp:spPr>
        <a:xfrm>
          <a:off x="863143" y="3208447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2A0CE-499C-4D79-A2D6-CE209D180498}">
      <dsp:nvSpPr>
        <dsp:cNvPr id="0" name=""/>
        <dsp:cNvSpPr/>
      </dsp:nvSpPr>
      <dsp:spPr>
        <a:xfrm>
          <a:off x="1915150" y="1614657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5F61CB-D56F-4D8D-B1E3-21DD91AF4B00}">
      <dsp:nvSpPr>
        <dsp:cNvPr id="0" name=""/>
        <dsp:cNvSpPr/>
      </dsp:nvSpPr>
      <dsp:spPr>
        <a:xfrm>
          <a:off x="3158430" y="521527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8239F-3661-4C88-B55F-F3D91C4FBBB1}">
      <dsp:nvSpPr>
        <dsp:cNvPr id="0" name=""/>
        <dsp:cNvSpPr/>
      </dsp:nvSpPr>
      <dsp:spPr>
        <a:xfrm>
          <a:off x="3349704" y="703237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Najbliža veza </a:t>
          </a:r>
          <a:endParaRPr lang="hr-HR" sz="1600" kern="1200" dirty="0"/>
        </a:p>
      </dsp:txBody>
      <dsp:txXfrm>
        <a:off x="3381721" y="735254"/>
        <a:ext cx="1657431" cy="1029096"/>
      </dsp:txXfrm>
    </dsp:sp>
    <dsp:sp modelId="{E4169F1E-B5E9-455D-A82D-317441CAB3F2}">
      <dsp:nvSpPr>
        <dsp:cNvPr id="0" name=""/>
        <dsp:cNvSpPr/>
      </dsp:nvSpPr>
      <dsp:spPr>
        <a:xfrm>
          <a:off x="1054417" y="2115317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83FBC-1CAF-4494-BD1D-D7AFD422809E}">
      <dsp:nvSpPr>
        <dsp:cNvPr id="0" name=""/>
        <dsp:cNvSpPr/>
      </dsp:nvSpPr>
      <dsp:spPr>
        <a:xfrm>
          <a:off x="1245691" y="2297027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Poveznica</a:t>
          </a:r>
          <a:endParaRPr lang="hr-HR" sz="1600" kern="1200" dirty="0"/>
        </a:p>
      </dsp:txBody>
      <dsp:txXfrm>
        <a:off x="1277708" y="2329044"/>
        <a:ext cx="1657431" cy="1029096"/>
      </dsp:txXfrm>
    </dsp:sp>
    <dsp:sp modelId="{D30B8DC9-FDE2-4831-A5AC-DA76947776FB}">
      <dsp:nvSpPr>
        <dsp:cNvPr id="0" name=""/>
        <dsp:cNvSpPr/>
      </dsp:nvSpPr>
      <dsp:spPr>
        <a:xfrm>
          <a:off x="2411" y="3709107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53997-DA8F-4AD7-A283-580BF262B016}">
      <dsp:nvSpPr>
        <dsp:cNvPr id="0" name=""/>
        <dsp:cNvSpPr/>
      </dsp:nvSpPr>
      <dsp:spPr>
        <a:xfrm>
          <a:off x="193684" y="3890817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Poveznica za sva pravila </a:t>
          </a:r>
          <a:endParaRPr lang="hr-HR" sz="1600" kern="1200" dirty="0"/>
        </a:p>
      </dsp:txBody>
      <dsp:txXfrm>
        <a:off x="225701" y="3922834"/>
        <a:ext cx="1657431" cy="1029096"/>
      </dsp:txXfrm>
    </dsp:sp>
    <dsp:sp modelId="{83BA0023-943E-4AE7-ABDD-994AA603E64A}">
      <dsp:nvSpPr>
        <dsp:cNvPr id="0" name=""/>
        <dsp:cNvSpPr/>
      </dsp:nvSpPr>
      <dsp:spPr>
        <a:xfrm>
          <a:off x="2106423" y="3709107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0683E-24B4-494C-B752-66A5A4AD5143}">
      <dsp:nvSpPr>
        <dsp:cNvPr id="0" name=""/>
        <dsp:cNvSpPr/>
      </dsp:nvSpPr>
      <dsp:spPr>
        <a:xfrm>
          <a:off x="2297697" y="3890817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Poveznica za neka određena pravila </a:t>
          </a:r>
          <a:endParaRPr lang="hr-HR" sz="1600" kern="1200" dirty="0"/>
        </a:p>
      </dsp:txBody>
      <dsp:txXfrm>
        <a:off x="2329714" y="3922834"/>
        <a:ext cx="1657431" cy="1029096"/>
      </dsp:txXfrm>
    </dsp:sp>
    <dsp:sp modelId="{563A475E-648D-4B37-AB34-E033A636F14A}">
      <dsp:nvSpPr>
        <dsp:cNvPr id="0" name=""/>
        <dsp:cNvSpPr/>
      </dsp:nvSpPr>
      <dsp:spPr>
        <a:xfrm>
          <a:off x="5262443" y="2115317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EA269-3E0E-407C-B745-DC61C66F32C7}">
      <dsp:nvSpPr>
        <dsp:cNvPr id="0" name=""/>
        <dsp:cNvSpPr/>
      </dsp:nvSpPr>
      <dsp:spPr>
        <a:xfrm>
          <a:off x="5453717" y="2297027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Izbjegavajuća klauzula </a:t>
          </a:r>
          <a:endParaRPr lang="hr-HR" sz="1600" kern="1200" dirty="0"/>
        </a:p>
      </dsp:txBody>
      <dsp:txXfrm>
        <a:off x="5485734" y="2329044"/>
        <a:ext cx="1657431" cy="1029096"/>
      </dsp:txXfrm>
    </dsp:sp>
    <dsp:sp modelId="{F3256325-EDCC-4AF8-8136-5451DA5CFF70}">
      <dsp:nvSpPr>
        <dsp:cNvPr id="0" name=""/>
        <dsp:cNvSpPr/>
      </dsp:nvSpPr>
      <dsp:spPr>
        <a:xfrm>
          <a:off x="4210436" y="3709107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6DACC-EDEC-4168-931A-FCF7868B4D37}">
      <dsp:nvSpPr>
        <dsp:cNvPr id="0" name=""/>
        <dsp:cNvSpPr/>
      </dsp:nvSpPr>
      <dsp:spPr>
        <a:xfrm>
          <a:off x="4401710" y="3890817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Opća izbjegavajuća klauzula (za sva pravila)</a:t>
          </a:r>
          <a:endParaRPr lang="hr-HR" sz="1600" kern="1200" dirty="0"/>
        </a:p>
      </dsp:txBody>
      <dsp:txXfrm>
        <a:off x="4433727" y="3922834"/>
        <a:ext cx="1657431" cy="1029096"/>
      </dsp:txXfrm>
    </dsp:sp>
    <dsp:sp modelId="{0C402F67-992E-4574-935D-6BB7BD190238}">
      <dsp:nvSpPr>
        <dsp:cNvPr id="0" name=""/>
        <dsp:cNvSpPr/>
      </dsp:nvSpPr>
      <dsp:spPr>
        <a:xfrm>
          <a:off x="6314449" y="3709107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80D98-41ED-42BF-B7D8-E37C1AAE30F5}">
      <dsp:nvSpPr>
        <dsp:cNvPr id="0" name=""/>
        <dsp:cNvSpPr/>
      </dsp:nvSpPr>
      <dsp:spPr>
        <a:xfrm>
          <a:off x="6505723" y="3890817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Posebna izbjegavajuća klauzula (za točno određena pravila)</a:t>
          </a:r>
          <a:endParaRPr lang="hr-HR" sz="1600" kern="1200" dirty="0"/>
        </a:p>
      </dsp:txBody>
      <dsp:txXfrm>
        <a:off x="6537740" y="3922834"/>
        <a:ext cx="1657431" cy="1029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EE5E-1E51-484D-861D-8BD00AA5542E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/>
          <a:lstStyle/>
          <a:p>
            <a:r>
              <a:rPr lang="hr-HR" dirty="0" smtClean="0">
                <a:latin typeface="+mn-lt"/>
              </a:rPr>
              <a:t>Predavanje</a:t>
            </a:r>
            <a:br>
              <a:rPr lang="hr-HR" dirty="0" smtClean="0">
                <a:latin typeface="+mn-lt"/>
              </a:rPr>
            </a:br>
            <a:r>
              <a:rPr lang="hr-HR" dirty="0" smtClean="0">
                <a:latin typeface="+mn-lt"/>
              </a:rPr>
              <a:t>18</a:t>
            </a:r>
            <a:r>
              <a:rPr lang="hr-HR" dirty="0" smtClean="0">
                <a:latin typeface="+mn-lt"/>
              </a:rPr>
              <a:t>.4.2018.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Katedra za međunarodno privatno pravo</a:t>
            </a:r>
          </a:p>
          <a:p>
            <a:r>
              <a:rPr lang="hr-HR" dirty="0" err="1" smtClean="0"/>
              <a:t>Dr</a:t>
            </a:r>
            <a:r>
              <a:rPr lang="hr-HR" dirty="0" smtClean="0"/>
              <a:t>. </a:t>
            </a:r>
            <a:r>
              <a:rPr lang="hr-HR" dirty="0" err="1" smtClean="0"/>
              <a:t>sc</a:t>
            </a:r>
            <a:r>
              <a:rPr lang="hr-HR" dirty="0" smtClean="0"/>
              <a:t>. Dora </a:t>
            </a:r>
            <a:r>
              <a:rPr lang="hr-HR" dirty="0" err="1" smtClean="0"/>
              <a:t>Zgrabljić</a:t>
            </a:r>
            <a:r>
              <a:rPr lang="hr-HR" dirty="0" smtClean="0"/>
              <a:t> </a:t>
            </a:r>
            <a:r>
              <a:rPr lang="hr-HR" dirty="0" err="1" smtClean="0"/>
              <a:t>Rotar</a:t>
            </a:r>
            <a:endParaRPr lang="hr-HR" dirty="0" smtClean="0"/>
          </a:p>
          <a:p>
            <a:r>
              <a:rPr lang="hr-HR" dirty="0" smtClean="0"/>
              <a:t>2016.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Stranačka autonomija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u="sng" dirty="0" smtClean="0"/>
              <a:t>Dozvoljenost i granice stranačke autonomije određuju kolizijska pravila </a:t>
            </a:r>
          </a:p>
          <a:p>
            <a:pPr>
              <a:buNone/>
            </a:pPr>
            <a:r>
              <a:rPr lang="hr-HR" i="1" u="sng" dirty="0" err="1" smtClean="0"/>
              <a:t>lex</a:t>
            </a:r>
            <a:r>
              <a:rPr lang="hr-HR" i="1" u="sng" dirty="0" smtClean="0"/>
              <a:t> fori.</a:t>
            </a:r>
          </a:p>
          <a:p>
            <a:pPr>
              <a:buNone/>
            </a:pPr>
            <a:r>
              <a:rPr lang="hr-HR" dirty="0" smtClean="0"/>
              <a:t>Razlikuju se pravila koja određuju:</a:t>
            </a:r>
          </a:p>
          <a:p>
            <a:r>
              <a:rPr lang="hr-HR" dirty="0" smtClean="0"/>
              <a:t>opseg izbora mjerodavnog prava (uključuje li i prisilne propise)</a:t>
            </a:r>
          </a:p>
          <a:p>
            <a:pPr lvl="0"/>
            <a:r>
              <a:rPr lang="hr-HR" dirty="0" smtClean="0"/>
              <a:t>oblik izbora prava</a:t>
            </a:r>
          </a:p>
          <a:p>
            <a:r>
              <a:rPr lang="hr-HR" dirty="0" smtClean="0"/>
              <a:t>mora li postojati veza između izabranog prava i stranaka ili/i ugovora</a:t>
            </a:r>
          </a:p>
          <a:p>
            <a:pPr lvl="0"/>
            <a:r>
              <a:rPr lang="hr-HR" dirty="0" smtClean="0"/>
              <a:t>mora li izabrano pravo biti pravo neke države</a:t>
            </a:r>
          </a:p>
          <a:p>
            <a:r>
              <a:rPr lang="hr-HR" dirty="0" smtClean="0"/>
              <a:t>može li se birati pravo mjerodavno samo za dio ugovora</a:t>
            </a:r>
          </a:p>
          <a:p>
            <a:r>
              <a:rPr lang="hr-HR" dirty="0" smtClean="0"/>
              <a:t>prema kojem pravu se ocjenjuje </a:t>
            </a:r>
            <a:r>
              <a:rPr lang="hr-HR" dirty="0" err="1" smtClean="0"/>
              <a:t>materijalnopravna</a:t>
            </a:r>
            <a:r>
              <a:rPr lang="hr-HR" dirty="0" smtClean="0"/>
              <a:t> valjanost izbora mjerodavnog prava</a:t>
            </a:r>
          </a:p>
          <a:p>
            <a:pPr lvl="0"/>
            <a:r>
              <a:rPr lang="hr-HR" dirty="0" smtClean="0"/>
              <a:t>je li izbor dozvoljen u svim vrstama ugovora (pruža li se zaštita određenim ugovornim kategorijama)</a:t>
            </a:r>
          </a:p>
          <a:p>
            <a:pPr lvl="0"/>
            <a:r>
              <a:rPr lang="hr-HR" dirty="0" smtClean="0"/>
              <a:t>ograničenja stranačke autonomije načelima javnog poretka </a:t>
            </a:r>
          </a:p>
        </p:txBody>
      </p:sp>
    </p:spTree>
    <p:extLst>
      <p:ext uri="{BB962C8B-B14F-4D97-AF65-F5344CB8AC3E}">
        <p14:creationId xmlns:p14="http://schemas.microsoft.com/office/powerpoint/2010/main" val="4002027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Uredba (EZ) br. 593/2008 Europskog parlamenta i Vijeća od 17. lipnja 2008. o pravu mjerodavnom za ugovorne obveze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Recital 11.</a:t>
            </a:r>
          </a:p>
          <a:p>
            <a:pPr>
              <a:buNone/>
            </a:pPr>
            <a:r>
              <a:rPr lang="hr-HR" dirty="0" smtClean="0"/>
              <a:t>Sloboda stranaka da izaberu mjerodavno pravo </a:t>
            </a:r>
          </a:p>
          <a:p>
            <a:pPr>
              <a:buNone/>
            </a:pPr>
            <a:r>
              <a:rPr lang="hr-HR" dirty="0" smtClean="0"/>
              <a:t>treba se smatrati jednim od temelja sustava </a:t>
            </a:r>
          </a:p>
          <a:p>
            <a:pPr>
              <a:buNone/>
            </a:pPr>
            <a:r>
              <a:rPr lang="hr-HR" dirty="0" smtClean="0"/>
              <a:t>kolizijskih pravila u pitanjima ugovornih obveza.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3676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Uredba Rim I – Sloboda izbora (</a:t>
            </a:r>
            <a:r>
              <a:rPr lang="hr-HR" dirty="0" err="1" smtClean="0"/>
              <a:t>čl</a:t>
            </a:r>
            <a:r>
              <a:rPr lang="hr-HR" dirty="0" smtClean="0"/>
              <a:t>. 3)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571500" indent="-571500">
              <a:buNone/>
            </a:pPr>
            <a:r>
              <a:rPr lang="hr-HR" sz="1680" dirty="0" smtClean="0"/>
              <a:t>1. </a:t>
            </a:r>
            <a:r>
              <a:rPr lang="vi-VN" sz="1680" b="1" u="sng" dirty="0" smtClean="0"/>
              <a:t>Za ugovor je mjerodavno pravo koje stranke izaberu</a:t>
            </a:r>
            <a:r>
              <a:rPr lang="vi-VN" sz="1680" dirty="0" smtClean="0"/>
              <a:t>. Izbor mora biti izričit ili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jasno proizlaziti iz odredaba ugovora ili okolnosti slučaja. Stranke mogu izabrati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mjerodavno pravo za cijeli ugovor ili za neki njegov dio.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2. Stranke se u svako doba mogu sporazumjeti da za ugovor bude mjerodavno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pravo različito od onoga koje je bilo ranije mjerodavno, bilo na temelju ranijeg izbora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prema ovom članku ili na temelju drugih odredaba ove Uredbe. Izmjenom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mjerodavnog prava nakon sklapanja ugovora ne dira se u njegovu formalnu valjanost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na temelju članka </a:t>
            </a:r>
            <a:r>
              <a:rPr lang="hr-HR" sz="1680" dirty="0" smtClean="0"/>
              <a:t>11. </a:t>
            </a:r>
            <a:r>
              <a:rPr lang="vi-VN" sz="1680" dirty="0" smtClean="0"/>
              <a:t>niti u prava trećih.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3. Ako se svi ostali elementi činjeničnog sadržaja u vrijeme izbora prava nalaze u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nekoj drugoj državi, a ne onoj čije je pravo izabrano, izbor prava ne utječe na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primjenu propisa prava te druge</a:t>
            </a:r>
            <a:r>
              <a:rPr lang="hr-HR" sz="1680" dirty="0" smtClean="0"/>
              <a:t> </a:t>
            </a:r>
            <a:r>
              <a:rPr lang="vi-VN" sz="1680" dirty="0" smtClean="0"/>
              <a:t>države čija se primjena ne može isključiti ugovorom.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4. Ako se svi ostali elementi činjeničnog sadržaja u </a:t>
            </a:r>
            <a:r>
              <a:rPr lang="hr-HR" sz="1680" dirty="0" smtClean="0"/>
              <a:t> </a:t>
            </a:r>
            <a:r>
              <a:rPr lang="vi-VN" sz="1680" dirty="0" smtClean="0"/>
              <a:t>vrijeme izbora prava nalaze u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jednoj ili više država članica, izbor mjerodavnog prava države koja nije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članica ne utječe na primjenu propisa prava Zajednice čija se primjena ne može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isključiti ugovorom, po potrebi u obliku kako su implementirane u dtZaVI članici pred </a:t>
            </a:r>
            <a:endParaRPr lang="hr-HR" sz="1680" dirty="0" smtClean="0"/>
          </a:p>
          <a:p>
            <a:pPr marL="571500" indent="-571500">
              <a:buNone/>
            </a:pPr>
            <a:r>
              <a:rPr lang="vi-VN" sz="1680" dirty="0" smtClean="0"/>
              <a:t>čijim se sudom vodi postupak. </a:t>
            </a:r>
            <a:endParaRPr lang="hr-HR" sz="1680" dirty="0"/>
          </a:p>
        </p:txBody>
      </p:sp>
    </p:spTree>
    <p:extLst>
      <p:ext uri="{BB962C8B-B14F-4D97-AF65-F5344CB8AC3E}">
        <p14:creationId xmlns:p14="http://schemas.microsoft.com/office/powerpoint/2010/main" val="4225758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Prisilni propisi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/>
              <a:t>Što znači da su ugovorne strane slobodne </a:t>
            </a:r>
          </a:p>
          <a:p>
            <a:pPr>
              <a:buNone/>
            </a:pPr>
            <a:r>
              <a:rPr lang="hr-HR" dirty="0" smtClean="0"/>
              <a:t>izabrati mjerodavno pravo?</a:t>
            </a:r>
          </a:p>
          <a:p>
            <a:pPr>
              <a:buNone/>
            </a:pPr>
            <a:r>
              <a:rPr lang="hr-HR" dirty="0" smtClean="0"/>
              <a:t>Je li sloboda izbora ugovornih strana  ograničena </a:t>
            </a:r>
          </a:p>
          <a:p>
            <a:pPr>
              <a:buNone/>
            </a:pPr>
            <a:r>
              <a:rPr lang="hr-HR" dirty="0" smtClean="0"/>
              <a:t>samo na dispozitivne propise ili uključuje i </a:t>
            </a:r>
          </a:p>
          <a:p>
            <a:pPr>
              <a:buNone/>
            </a:pPr>
            <a:r>
              <a:rPr lang="hr-HR" dirty="0" smtClean="0"/>
              <a:t>mogućnost stranaka da primjene prisilne propise </a:t>
            </a:r>
          </a:p>
          <a:p>
            <a:pPr>
              <a:buNone/>
            </a:pPr>
            <a:r>
              <a:rPr lang="hr-HR" dirty="0" smtClean="0"/>
              <a:t>prava koje su izabrale, a izbjegnu primjenu prisilnih </a:t>
            </a:r>
          </a:p>
          <a:p>
            <a:pPr>
              <a:buNone/>
            </a:pPr>
            <a:r>
              <a:rPr lang="hr-HR" dirty="0" smtClean="0"/>
              <a:t>propisa prava koje bi bilo mjerodavno da nema </a:t>
            </a:r>
          </a:p>
          <a:p>
            <a:pPr>
              <a:buNone/>
            </a:pPr>
            <a:r>
              <a:rPr lang="hr-HR" dirty="0" smtClean="0"/>
              <a:t>njihovog izbora?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4572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Kolizijskopravna</a:t>
            </a:r>
            <a:r>
              <a:rPr lang="hr-HR" dirty="0" smtClean="0"/>
              <a:t> i </a:t>
            </a:r>
            <a:r>
              <a:rPr lang="hr-HR" dirty="0" err="1" smtClean="0"/>
              <a:t>materijalnopravna</a:t>
            </a:r>
            <a:r>
              <a:rPr lang="hr-HR" dirty="0" smtClean="0"/>
              <a:t> autonomija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u="sng" dirty="0" err="1" smtClean="0"/>
              <a:t>Kolizijskopravna</a:t>
            </a:r>
            <a:r>
              <a:rPr lang="hr-HR" u="sng" dirty="0" smtClean="0"/>
              <a:t> autonomija </a:t>
            </a:r>
            <a:r>
              <a:rPr lang="hr-HR" dirty="0" smtClean="0"/>
              <a:t>– stranačka </a:t>
            </a:r>
          </a:p>
          <a:p>
            <a:pPr>
              <a:buNone/>
            </a:pPr>
            <a:r>
              <a:rPr lang="hr-HR" dirty="0" smtClean="0"/>
              <a:t>autonomija je poveznica. Izborom prava stranke </a:t>
            </a:r>
          </a:p>
          <a:p>
            <a:pPr>
              <a:buNone/>
            </a:pPr>
            <a:r>
              <a:rPr lang="hr-HR" dirty="0" smtClean="0"/>
              <a:t>biraju dispozitivne i prisilne propise nekog </a:t>
            </a:r>
          </a:p>
          <a:p>
            <a:pPr>
              <a:buNone/>
            </a:pPr>
            <a:r>
              <a:rPr lang="hr-HR" dirty="0" smtClean="0"/>
              <a:t>prava,a svojim izborom zamjenjuju primjenu </a:t>
            </a:r>
          </a:p>
          <a:p>
            <a:pPr>
              <a:buNone/>
            </a:pPr>
            <a:r>
              <a:rPr lang="hr-HR" dirty="0" smtClean="0"/>
              <a:t>dispozitivnih i prisilnih propisa prava koje bi bilo </a:t>
            </a:r>
          </a:p>
          <a:p>
            <a:pPr>
              <a:buNone/>
            </a:pPr>
            <a:r>
              <a:rPr lang="hr-HR" dirty="0" smtClean="0"/>
              <a:t>mjerodavno da izbora nema.</a:t>
            </a:r>
          </a:p>
          <a:p>
            <a:pPr>
              <a:buNone/>
            </a:pPr>
            <a:r>
              <a:rPr lang="hr-HR" u="sng" dirty="0" err="1" smtClean="0"/>
              <a:t>Materijalnopravna</a:t>
            </a:r>
            <a:r>
              <a:rPr lang="hr-HR" u="sng" dirty="0" smtClean="0"/>
              <a:t> autonomija </a:t>
            </a:r>
            <a:r>
              <a:rPr lang="hr-HR" dirty="0" smtClean="0"/>
              <a:t>– stranke biraju </a:t>
            </a:r>
          </a:p>
          <a:p>
            <a:pPr>
              <a:buNone/>
            </a:pPr>
            <a:r>
              <a:rPr lang="hr-HR" dirty="0" smtClean="0"/>
              <a:t>mjerodavno pravo u okviru dispozitivnih normi </a:t>
            </a:r>
          </a:p>
          <a:p>
            <a:pPr>
              <a:buNone/>
            </a:pPr>
            <a:r>
              <a:rPr lang="hr-HR" dirty="0" smtClean="0"/>
              <a:t>prava koje bi bilo mjerodavno da izbora nema. </a:t>
            </a:r>
          </a:p>
        </p:txBody>
      </p:sp>
    </p:spTree>
    <p:extLst>
      <p:ext uri="{BB962C8B-B14F-4D97-AF65-F5344CB8AC3E}">
        <p14:creationId xmlns:p14="http://schemas.microsoft.com/office/powerpoint/2010/main" val="709896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Uredba Rim I - članak 3.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Za ugovor je mjerodavno pravo koje stranke izaberu. (</a:t>
            </a:r>
            <a:r>
              <a:rPr lang="hr-HR" dirty="0" err="1" smtClean="0"/>
              <a:t>kolizijskopravna</a:t>
            </a:r>
            <a:r>
              <a:rPr lang="hr-HR" dirty="0" smtClean="0"/>
              <a:t> autonomija)</a:t>
            </a:r>
          </a:p>
          <a:p>
            <a:pPr marL="514350" indent="-514350">
              <a:buNone/>
            </a:pPr>
            <a:r>
              <a:rPr lang="hr-HR" dirty="0" smtClean="0"/>
              <a:t>…</a:t>
            </a:r>
          </a:p>
          <a:p>
            <a:pPr marL="514350" indent="-514350">
              <a:buNone/>
            </a:pPr>
            <a:r>
              <a:rPr lang="hr-HR" dirty="0" smtClean="0"/>
              <a:t>3. Ako se svi ostali elementi činjeničnog sadržaja u vrijeme izbora prava nalaze u nekoj drugoj državi, a ne onoj čije je pravo izabrano, izbor prava ne utječe na primjenu prava te druge države čija se primjena ne može isključiti ugovorom.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87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Uredba Rim I - članak 3.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Za ugovor je mjerodavno pravo koje stranke izaberu. (</a:t>
            </a:r>
            <a:r>
              <a:rPr lang="hr-HR" dirty="0" err="1" smtClean="0"/>
              <a:t>kolizijskopravna</a:t>
            </a:r>
            <a:r>
              <a:rPr lang="hr-HR" dirty="0" smtClean="0"/>
              <a:t> autonomija)</a:t>
            </a:r>
          </a:p>
          <a:p>
            <a:pPr marL="514350" indent="-514350">
              <a:buNone/>
            </a:pPr>
            <a:r>
              <a:rPr lang="hr-HR" dirty="0" smtClean="0"/>
              <a:t>…</a:t>
            </a:r>
          </a:p>
          <a:p>
            <a:pPr marL="514350" indent="-514350">
              <a:buNone/>
            </a:pPr>
            <a:r>
              <a:rPr lang="hr-HR" dirty="0" smtClean="0"/>
              <a:t>3. Ako se svi ostali elementi činjeničnog sadržaja u vrijeme izbora prava </a:t>
            </a:r>
          </a:p>
          <a:p>
            <a:pPr marL="514350" indent="-514350">
              <a:buNone/>
            </a:pPr>
            <a:r>
              <a:rPr lang="hr-HR" dirty="0" smtClean="0"/>
              <a:t>nalaze u nekoj drugoj državi, a ne onoj čije je pravo izabrano, izbor </a:t>
            </a:r>
          </a:p>
          <a:p>
            <a:pPr marL="514350" indent="-514350">
              <a:buNone/>
            </a:pPr>
            <a:r>
              <a:rPr lang="hr-HR" dirty="0" smtClean="0"/>
              <a:t>prava ne utječe na primjenu prava te druge države čija se primjena ne </a:t>
            </a:r>
          </a:p>
          <a:p>
            <a:pPr marL="514350" indent="-514350">
              <a:buNone/>
            </a:pPr>
            <a:r>
              <a:rPr lang="hr-HR" dirty="0" smtClean="0"/>
              <a:t>može isključiti ugovorom.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4. Ako se svi ostali elementi činjeničnog sadržaja u vrijeme izbora prava </a:t>
            </a:r>
          </a:p>
          <a:p>
            <a:pPr marL="514350" indent="-514350">
              <a:buNone/>
            </a:pPr>
            <a:r>
              <a:rPr lang="hr-HR" dirty="0" smtClean="0"/>
              <a:t>nalaze u jednoj ili više država članica, izbor mjerodavnog prava države </a:t>
            </a:r>
          </a:p>
          <a:p>
            <a:pPr marL="514350" indent="-514350">
              <a:buNone/>
            </a:pPr>
            <a:r>
              <a:rPr lang="hr-HR" dirty="0" smtClean="0"/>
              <a:t>koje nije članica ne utječe na primjenu propisa prava Zajednice čija se </a:t>
            </a:r>
          </a:p>
          <a:p>
            <a:pPr marL="514350" indent="-514350">
              <a:buNone/>
            </a:pPr>
            <a:r>
              <a:rPr lang="hr-HR" dirty="0" smtClean="0"/>
              <a:t>primjena ne može isključiti ugovorom, po potrebi u obliku kako su </a:t>
            </a:r>
          </a:p>
          <a:p>
            <a:pPr marL="514350" indent="-514350">
              <a:buNone/>
            </a:pPr>
            <a:r>
              <a:rPr lang="hr-HR" dirty="0" smtClean="0"/>
              <a:t>implementirane u državi članici pred čijim se sudom vodi postupak.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34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Oblik izbora mjerodavnog 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Izbor može biti </a:t>
            </a:r>
            <a:r>
              <a:rPr lang="hr-HR" b="1" dirty="0" smtClean="0"/>
              <a:t>izričit </a:t>
            </a:r>
            <a:r>
              <a:rPr lang="hr-HR" dirty="0" smtClean="0"/>
              <a:t>(</a:t>
            </a:r>
            <a:r>
              <a:rPr lang="hr-HR" i="1" dirty="0" err="1" smtClean="0"/>
              <a:t>expressis</a:t>
            </a:r>
            <a:r>
              <a:rPr lang="hr-HR" i="1" dirty="0" smtClean="0"/>
              <a:t> </a:t>
            </a:r>
            <a:r>
              <a:rPr lang="hr-HR" i="1" dirty="0" err="1" smtClean="0"/>
              <a:t>verbis</a:t>
            </a:r>
            <a:r>
              <a:rPr lang="hr-HR" i="1" dirty="0" smtClean="0"/>
              <a:t>) </a:t>
            </a:r>
            <a:r>
              <a:rPr lang="hr-HR" dirty="0" smtClean="0"/>
              <a:t> ili </a:t>
            </a:r>
          </a:p>
          <a:p>
            <a:pPr>
              <a:buNone/>
            </a:pPr>
            <a:r>
              <a:rPr lang="hr-HR" b="1" dirty="0" smtClean="0"/>
              <a:t>prešutan</a:t>
            </a:r>
            <a:r>
              <a:rPr lang="hr-HR" dirty="0" smtClean="0"/>
              <a:t> </a:t>
            </a:r>
            <a:r>
              <a:rPr lang="hr-HR" i="1" dirty="0" smtClean="0"/>
              <a:t>(</a:t>
            </a:r>
            <a:r>
              <a:rPr lang="hr-HR" i="1" dirty="0" err="1" smtClean="0"/>
              <a:t>tacito</a:t>
            </a:r>
            <a:r>
              <a:rPr lang="hr-HR" i="1" dirty="0" smtClean="0"/>
              <a:t> </a:t>
            </a:r>
            <a:r>
              <a:rPr lang="hr-HR" i="1" dirty="0" err="1" smtClean="0"/>
              <a:t>consensu</a:t>
            </a:r>
            <a:r>
              <a:rPr lang="hr-HR" i="1" dirty="0" smtClean="0"/>
              <a:t>) – </a:t>
            </a:r>
            <a:r>
              <a:rPr lang="hr-HR" dirty="0" smtClean="0"/>
              <a:t>jasno (nedvojbeno) </a:t>
            </a:r>
          </a:p>
          <a:p>
            <a:pPr>
              <a:buNone/>
            </a:pPr>
            <a:r>
              <a:rPr lang="hr-HR" dirty="0" smtClean="0"/>
              <a:t>proizlaziti iz odredba ugovora ili okolnosti </a:t>
            </a:r>
          </a:p>
          <a:p>
            <a:pPr>
              <a:buNone/>
            </a:pPr>
            <a:r>
              <a:rPr lang="hr-HR" dirty="0" smtClean="0"/>
              <a:t>slučaja).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Prešutni izbor mjerodavnog prava mora biti izraz </a:t>
            </a:r>
          </a:p>
          <a:p>
            <a:pPr>
              <a:buNone/>
            </a:pPr>
            <a:r>
              <a:rPr lang="hr-HR" b="1" dirty="0" smtClean="0"/>
              <a:t>stvarne</a:t>
            </a:r>
            <a:r>
              <a:rPr lang="hr-HR" dirty="0" smtClean="0"/>
              <a:t>, a ne hipotetske </a:t>
            </a:r>
            <a:r>
              <a:rPr lang="hr-HR" b="1" dirty="0" smtClean="0"/>
              <a:t>volje stranaka</a:t>
            </a:r>
            <a:r>
              <a:rPr lang="hr-H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68701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Indicije o prešutnom izboru mjerodavnog prava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Izbor nadležnog suda</a:t>
            </a:r>
          </a:p>
          <a:p>
            <a:pPr marL="514350" indent="-514350">
              <a:buAutoNum type="arabicPeriod"/>
            </a:pPr>
            <a:r>
              <a:rPr lang="hr-HR" dirty="0" smtClean="0"/>
              <a:t>Okolnost da se stranke u svom ugovoru pozivaju na zakonske odredbe određenog prava</a:t>
            </a:r>
          </a:p>
          <a:p>
            <a:pPr marL="514350" indent="-514350">
              <a:buAutoNum type="arabicPeriod"/>
            </a:pPr>
            <a:r>
              <a:rPr lang="hr-HR" dirty="0" smtClean="0"/>
              <a:t>Korištenje pravne terminologije karakteristične za neki određeni pravni sustav</a:t>
            </a:r>
          </a:p>
          <a:p>
            <a:pPr marL="514350" indent="-514350">
              <a:buAutoNum type="arabicPeriod"/>
            </a:pPr>
            <a:r>
              <a:rPr lang="hr-HR" dirty="0" smtClean="0"/>
              <a:t>Korištenje tipskih ugovora ili općih uvjeta poslovanja koji se temelje na pravu neke države</a:t>
            </a:r>
          </a:p>
          <a:p>
            <a:pPr marL="514350" indent="-514350">
              <a:buAutoNum type="arabicPeriod"/>
            </a:pPr>
            <a:r>
              <a:rPr lang="hr-HR" dirty="0" smtClean="0"/>
              <a:t>(Izbor jezika ugovora)</a:t>
            </a:r>
          </a:p>
          <a:p>
            <a:pPr marL="514350" indent="-514350">
              <a:buAutoNum type="arabicPeriod"/>
            </a:pPr>
            <a:r>
              <a:rPr lang="hr-HR" dirty="0" smtClean="0"/>
              <a:t>(Izbor valute ugovora) </a:t>
            </a:r>
          </a:p>
          <a:p>
            <a:pPr marL="514350" indent="-514350">
              <a:buNone/>
            </a:pPr>
            <a:r>
              <a:rPr lang="hr-HR" dirty="0" smtClean="0"/>
              <a:t>	</a:t>
            </a:r>
            <a:r>
              <a:rPr lang="hr-HR" b="1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8996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Koneksitet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Prema Uredbi Rim I ne treba postojati veza </a:t>
            </a:r>
          </a:p>
          <a:p>
            <a:pPr>
              <a:buNone/>
            </a:pPr>
            <a:r>
              <a:rPr lang="hr-HR" dirty="0" smtClean="0"/>
              <a:t>između izabranog prava i stranaka ili/i njihovog </a:t>
            </a:r>
          </a:p>
          <a:p>
            <a:pPr>
              <a:buNone/>
            </a:pPr>
            <a:r>
              <a:rPr lang="hr-HR" dirty="0" smtClean="0"/>
              <a:t>pravnog odnosa.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Prednosti: mogućnost izbora neutralnog prava, </a:t>
            </a:r>
          </a:p>
          <a:p>
            <a:pPr>
              <a:buNone/>
            </a:pPr>
            <a:r>
              <a:rPr lang="hr-HR" dirty="0" smtClean="0"/>
              <a:t>mogućnost izbora prava koje najbolje uređuje </a:t>
            </a:r>
          </a:p>
          <a:p>
            <a:pPr>
              <a:buNone/>
            </a:pPr>
            <a:r>
              <a:rPr lang="hr-HR" dirty="0" smtClean="0"/>
              <a:t>određenu vrstu ugovora…</a:t>
            </a:r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08310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KOLIZIJSKO PRAVILO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Kolizijsko pravilo određuje koje će se od više </a:t>
            </a:r>
          </a:p>
          <a:p>
            <a:pPr>
              <a:buNone/>
            </a:pPr>
            <a:r>
              <a:rPr lang="hr-HR" dirty="0" smtClean="0"/>
              <a:t>materijalnih prava primijeniti na pravnu situaciju </a:t>
            </a:r>
          </a:p>
          <a:p>
            <a:pPr>
              <a:buNone/>
            </a:pPr>
            <a:r>
              <a:rPr lang="hr-HR" dirty="0" smtClean="0"/>
              <a:t>koja ima vezu s više država.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Elementi kolizijskog pravila: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Kategorija vezivanja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Poveznica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Mora li se izabrati pravo neke države?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Prema Uredbi Rim I izabrano pravo mora biti </a:t>
            </a:r>
          </a:p>
          <a:p>
            <a:pPr>
              <a:buNone/>
            </a:pPr>
            <a:r>
              <a:rPr lang="hr-HR" dirty="0" smtClean="0"/>
              <a:t>pravo neke države, a ne može biti izbor 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</a:p>
          <a:p>
            <a:pPr>
              <a:buNone/>
            </a:pPr>
            <a:r>
              <a:rPr lang="hr-HR" i="1" dirty="0" err="1" smtClean="0"/>
              <a:t>mercatoriae</a:t>
            </a:r>
            <a:r>
              <a:rPr lang="hr-HR" i="1" dirty="0" smtClean="0"/>
              <a:t> </a:t>
            </a:r>
            <a:r>
              <a:rPr lang="hr-HR" dirty="0" smtClean="0"/>
              <a:t>ili neke konvencije ili bilo kojeg </a:t>
            </a:r>
          </a:p>
          <a:p>
            <a:pPr>
              <a:buNone/>
            </a:pPr>
            <a:r>
              <a:rPr lang="hr-HR" dirty="0" smtClean="0"/>
              <a:t>drugog seta neobvezujućih pravnih pravila.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Recital 13. – izbor nedržavnog sustava pravila ili </a:t>
            </a:r>
          </a:p>
          <a:p>
            <a:pPr>
              <a:buNone/>
            </a:pPr>
            <a:r>
              <a:rPr lang="hr-HR" dirty="0" smtClean="0"/>
              <a:t>međunarodne konvencije moguć inkorporacijom </a:t>
            </a:r>
          </a:p>
          <a:p>
            <a:pPr>
              <a:buNone/>
            </a:pPr>
            <a:r>
              <a:rPr lang="hr-HR" dirty="0" smtClean="0"/>
              <a:t>u ugovor (</a:t>
            </a:r>
            <a:r>
              <a:rPr lang="hr-HR" dirty="0" err="1" smtClean="0"/>
              <a:t>materijalnopravna</a:t>
            </a:r>
            <a:r>
              <a:rPr lang="hr-HR" dirty="0" smtClean="0"/>
              <a:t> autonomija).</a:t>
            </a:r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0061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Može li se izabrati pravo mjerodavno za dio ugovora?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hr-HR" u="sng" dirty="0" err="1" smtClean="0"/>
              <a:t>Dépeçage</a:t>
            </a:r>
            <a:r>
              <a:rPr lang="hr-HR" u="sng" dirty="0" smtClean="0"/>
              <a:t> kod stranačke autonomije – Članak 3.</a:t>
            </a:r>
          </a:p>
          <a:p>
            <a:pPr marL="514350" indent="-514350">
              <a:buNone/>
            </a:pPr>
            <a:r>
              <a:rPr lang="hr-HR" dirty="0" smtClean="0"/>
              <a:t>Za ugovor je mjerodavno pravo koje stranke </a:t>
            </a:r>
          </a:p>
          <a:p>
            <a:pPr marL="514350" indent="-514350">
              <a:buNone/>
            </a:pPr>
            <a:r>
              <a:rPr lang="hr-HR" dirty="0" smtClean="0"/>
              <a:t>izaberu. … Stranke mogu izabrati mjerodavno </a:t>
            </a:r>
          </a:p>
          <a:p>
            <a:pPr marL="514350" indent="-514350">
              <a:buNone/>
            </a:pPr>
            <a:r>
              <a:rPr lang="hr-HR" dirty="0" smtClean="0"/>
              <a:t>pravo za cijeli ugovor </a:t>
            </a:r>
            <a:r>
              <a:rPr lang="hr-HR" b="1" dirty="0" smtClean="0"/>
              <a:t>ili za neki njegov dio</a:t>
            </a:r>
            <a:r>
              <a:rPr lang="hr-HR" dirty="0" smtClean="0"/>
              <a:t>.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Dio ugovora – mora biti samostalna cjelina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Recipročne klauzule o izboru prava - „Za sva prava i obveze </a:t>
            </a:r>
          </a:p>
          <a:p>
            <a:pPr marL="514350" indent="-514350">
              <a:buNone/>
            </a:pPr>
            <a:r>
              <a:rPr lang="hr-HR" dirty="0" smtClean="0"/>
              <a:t>prodavatelja iz ovog ugovora o kupoprodaji bit će mjerodavno </a:t>
            </a:r>
          </a:p>
          <a:p>
            <a:pPr marL="514350" indent="-514350">
              <a:buNone/>
            </a:pPr>
            <a:r>
              <a:rPr lang="hr-HR" dirty="0" smtClean="0"/>
              <a:t>pravo države prodavatelja, a za sva prava i obveze kupca iz </a:t>
            </a:r>
          </a:p>
          <a:p>
            <a:pPr marL="514350" indent="-514350">
              <a:buNone/>
            </a:pPr>
            <a:r>
              <a:rPr lang="hr-HR" dirty="0" smtClean="0"/>
              <a:t>ovog ugovora o kupoprodaji bit će mjerodavno pravo države </a:t>
            </a:r>
          </a:p>
          <a:p>
            <a:pPr marL="514350" indent="-514350">
              <a:buNone/>
            </a:pPr>
            <a:r>
              <a:rPr lang="hr-HR" dirty="0" smtClean="0"/>
              <a:t>kupca.“ 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710054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Materijalnopravna</a:t>
            </a:r>
            <a:r>
              <a:rPr lang="hr-HR" dirty="0" smtClean="0"/>
              <a:t> valjanost izbora mjerodavnog prava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smtClean="0"/>
              <a:t>Sporazum o izboru mjerodavnog prava – ugovor koji je </a:t>
            </a:r>
          </a:p>
          <a:p>
            <a:pPr>
              <a:buNone/>
            </a:pPr>
            <a:r>
              <a:rPr lang="hr-HR" dirty="0" smtClean="0"/>
              <a:t>odvojen od glavnog ugovora (načelo </a:t>
            </a:r>
            <a:r>
              <a:rPr lang="hr-HR" dirty="0" err="1" smtClean="0"/>
              <a:t>separabilnosti</a:t>
            </a:r>
            <a:r>
              <a:rPr lang="hr-HR" dirty="0" smtClean="0"/>
              <a:t>).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Članak 10. Uredbe Rim I</a:t>
            </a:r>
          </a:p>
          <a:p>
            <a:pPr marL="514350" indent="-514350">
              <a:buAutoNum type="arabicPeriod"/>
            </a:pPr>
            <a:r>
              <a:rPr lang="hr-HR" dirty="0" smtClean="0"/>
              <a:t>Postojanje i valjanost ugovora ili neke njegove odredbe utvrđuju se prema pravu koje bi prema ovoj Uredbi bilo mjerodavno za ugovor da je ugovor ili neka njegova odredba valjana.</a:t>
            </a:r>
          </a:p>
          <a:p>
            <a:pPr marL="514350" indent="-514350">
              <a:buAutoNum type="arabicPeriod"/>
            </a:pPr>
            <a:r>
              <a:rPr lang="hr-HR" dirty="0" smtClean="0"/>
              <a:t>Ako, međutim, iz okolnosti slučaja proizlazi da ne bi bilo razumno ocjenjivati učinak postupaka neke stranke prema pravu utvrđenom u stavku 1., ta se stranka može pozivati na pravo države u kojoj ima uobičajeno boravište, kako bi utvrdila da nije dala svoj pristanak.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5924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Ograničenja slobode izbora u određenim vrstama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Ugovori o prijevozu (članak 5.)</a:t>
            </a:r>
          </a:p>
          <a:p>
            <a:pPr marL="514350" indent="-514350">
              <a:buAutoNum type="arabicPeriod"/>
            </a:pPr>
            <a:r>
              <a:rPr lang="hr-HR" dirty="0" smtClean="0"/>
              <a:t>Potrošački ugovori (članak 6.)</a:t>
            </a:r>
          </a:p>
          <a:p>
            <a:pPr marL="514350" indent="-514350">
              <a:buAutoNum type="arabicPeriod"/>
            </a:pPr>
            <a:r>
              <a:rPr lang="hr-HR" dirty="0" smtClean="0"/>
              <a:t>Ugovori o osiguranju (članak 7.)</a:t>
            </a:r>
          </a:p>
          <a:p>
            <a:pPr marL="514350" indent="-514350">
              <a:buAutoNum type="arabicPeriod"/>
            </a:pPr>
            <a:r>
              <a:rPr lang="hr-HR" dirty="0" smtClean="0"/>
              <a:t>Pojedinačni ugovori o radu (članak 8.)</a:t>
            </a:r>
          </a:p>
          <a:p>
            <a:pPr marL="514350" indent="-514350">
              <a:buAutoNum type="arabicPeriod"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Štiti se </a:t>
            </a:r>
            <a:r>
              <a:rPr lang="hr-HR" smtClean="0"/>
              <a:t>slabija ugovorna strana.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3293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Uredba Rim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1. stranke mogu izabrati pravo mjerodavno za ugovor</a:t>
            </a:r>
          </a:p>
          <a:p>
            <a:pPr lvl="0">
              <a:buNone/>
            </a:pPr>
            <a:r>
              <a:rPr lang="hr-HR" dirty="0" smtClean="0"/>
              <a:t>2. u nedostatku izbora prava mjerodavno je pravo države koja je najuže povezana s ugovorom </a:t>
            </a:r>
          </a:p>
          <a:p>
            <a:pPr lvl="0">
              <a:buNone/>
            </a:pPr>
            <a:r>
              <a:rPr lang="hr-HR" dirty="0" smtClean="0"/>
              <a:t>3. s iznimkom nekih određenih vrsta ugovora u kojima je toliko poremećen odnos snaga da je potrebno zaštiti slabiju stranu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0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Načelo najbliže veze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Temeljno načelo međunarodnog privatnog </a:t>
            </a:r>
          </a:p>
          <a:p>
            <a:pPr>
              <a:buNone/>
            </a:pPr>
            <a:r>
              <a:rPr lang="hr-HR" dirty="0" smtClean="0"/>
              <a:t>prava!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Zakonodavac uvijek nastoji uvijek pronaći </a:t>
            </a:r>
          </a:p>
          <a:p>
            <a:pPr>
              <a:buNone/>
            </a:pPr>
            <a:r>
              <a:rPr lang="hr-HR" dirty="0" smtClean="0"/>
              <a:t>poveznicu koja za određenu kategoriju vezivanja </a:t>
            </a:r>
          </a:p>
          <a:p>
            <a:pPr>
              <a:buNone/>
            </a:pPr>
            <a:r>
              <a:rPr lang="hr-HR" dirty="0" smtClean="0"/>
              <a:t>upućuje na najbliže povezano pravo.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Poveznica najbliža veza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/>
              <a:t>Apstraktno određena poveznica koja ostavlja </a:t>
            </a:r>
          </a:p>
          <a:p>
            <a:pPr>
              <a:buNone/>
            </a:pPr>
            <a:r>
              <a:rPr lang="hr-HR" dirty="0" smtClean="0"/>
              <a:t>vrednovanje konkretnog pravnog odnosa tijelu </a:t>
            </a:r>
          </a:p>
          <a:p>
            <a:pPr>
              <a:buNone/>
            </a:pPr>
            <a:r>
              <a:rPr lang="hr-HR" dirty="0" smtClean="0"/>
              <a:t>primjene.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err="1" smtClean="0"/>
              <a:t>Čl</a:t>
            </a:r>
            <a:r>
              <a:rPr lang="hr-HR" dirty="0" smtClean="0"/>
              <a:t>. 27(2) ZA</a:t>
            </a:r>
          </a:p>
          <a:p>
            <a:pPr>
              <a:buNone/>
            </a:pPr>
            <a:r>
              <a:rPr lang="hr-HR" dirty="0" smtClean="0"/>
              <a:t>Ako stranke ne postupe u skladu s odredbama </a:t>
            </a:r>
          </a:p>
          <a:p>
            <a:pPr>
              <a:buNone/>
            </a:pPr>
            <a:r>
              <a:rPr lang="hr-HR" dirty="0" smtClean="0"/>
              <a:t>stavka 1. ovog članka, arbitražni sud će suditi po </a:t>
            </a:r>
          </a:p>
          <a:p>
            <a:pPr>
              <a:buNone/>
            </a:pPr>
            <a:r>
              <a:rPr lang="hr-HR" dirty="0" smtClean="0"/>
              <a:t>pravu za koje smatra da je sa sporom u najužoj vezi.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Ugovorni statut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Ako stranke nisu izabrale mjerodavno pravo, mjerodavno je </a:t>
            </a:r>
            <a:r>
              <a:rPr lang="hr-HR" u="sng" dirty="0" smtClean="0"/>
              <a:t>pravo s kojim je ugovor najuže povezan</a:t>
            </a:r>
            <a:r>
              <a:rPr lang="hr-HR" dirty="0" smtClean="0"/>
              <a:t>.</a:t>
            </a:r>
          </a:p>
          <a:p>
            <a:pPr lvl="0" algn="just"/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Ugovorni statut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Ako stranke nisu izabrale mjerodavno pravo, mjerodavno je </a:t>
            </a:r>
            <a:r>
              <a:rPr lang="hr-HR" u="sng" dirty="0" smtClean="0"/>
              <a:t>pravo s kojim je ugovor najuže povezan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Oboriva presumpcija da je ugovor najuže povezan s </a:t>
            </a:r>
            <a:r>
              <a:rPr lang="hr-HR" u="sng" dirty="0" smtClean="0"/>
              <a:t>pravom karakteristične činidbe.</a:t>
            </a:r>
          </a:p>
          <a:p>
            <a:pPr lvl="0" algn="just"/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Pravni pojam, pravna činjenica ili ugovorna </a:t>
            </a:r>
          </a:p>
          <a:p>
            <a:pPr>
              <a:buNone/>
            </a:pPr>
            <a:r>
              <a:rPr lang="hr-HR" dirty="0" smtClean="0"/>
              <a:t>odredba koji upućuju na mjerodavno pravo za </a:t>
            </a:r>
          </a:p>
          <a:p>
            <a:pPr>
              <a:buNone/>
            </a:pPr>
            <a:r>
              <a:rPr lang="hr-HR" dirty="0" smtClean="0"/>
              <a:t>kategoriju vezivanja.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Pravni pojam: državljanstvo, prebivalište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Pravna činjenica: mjesto počinjenja protupravnog čina, mjesto gdje stvar leži…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Ugovorna odredba: stranačka autonomija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Ugovorni statut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Ako stranke nisu izabrale mjerodavno pravo, mjerodavno je </a:t>
            </a:r>
            <a:r>
              <a:rPr lang="hr-HR" u="sng" dirty="0" smtClean="0"/>
              <a:t>pravo s kojim je ugovor najuže povezan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Oboriva presumpcija da je ugovor najuže povezan s </a:t>
            </a:r>
            <a:r>
              <a:rPr lang="hr-HR" u="sng" dirty="0" smtClean="0"/>
              <a:t>pravom karakteristične činidbe.</a:t>
            </a:r>
          </a:p>
          <a:p>
            <a:pPr lvl="0"/>
            <a:r>
              <a:rPr lang="hr-HR" dirty="0" smtClean="0"/>
              <a:t>Karakteristična činidba je za većinu ugovora </a:t>
            </a:r>
            <a:r>
              <a:rPr lang="hr-HR" u="sng" dirty="0" smtClean="0"/>
              <a:t>nenovčana (naturalna) činidba.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. činidba prodavatelja, zajmodavca, izvođača radova </a:t>
            </a:r>
          </a:p>
          <a:p>
            <a:pPr lvl="0" algn="just"/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Načelo karakterističnog sadržaja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A. </a:t>
            </a:r>
            <a:r>
              <a:rPr lang="hr-HR" sz="2800" dirty="0" err="1" smtClean="0"/>
              <a:t>Schnitzer</a:t>
            </a:r>
            <a:r>
              <a:rPr lang="hr-HR" sz="2800" dirty="0" smtClean="0"/>
              <a:t>, 1944: </a:t>
            </a:r>
          </a:p>
          <a:p>
            <a:pPr lvl="1"/>
            <a:r>
              <a:rPr lang="hr-HR" dirty="0" smtClean="0"/>
              <a:t>za svaki pravni odnos mjerodavno pravo treba odrediti prema onome što je za taj odnos karakteristično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Načelo karakterističnog sadržaja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A. </a:t>
            </a:r>
            <a:r>
              <a:rPr lang="hr-HR" sz="2800" dirty="0" err="1" smtClean="0"/>
              <a:t>Schnitzer</a:t>
            </a:r>
            <a:r>
              <a:rPr lang="hr-HR" sz="2800" dirty="0" smtClean="0"/>
              <a:t>, 1944: </a:t>
            </a:r>
          </a:p>
          <a:p>
            <a:pPr lvl="1"/>
            <a:r>
              <a:rPr lang="hr-HR" dirty="0" smtClean="0"/>
              <a:t>za svaki pravni odnos mjerodavno pravo treba odrediti prema onome što je za taj odnos karakteristično</a:t>
            </a:r>
          </a:p>
          <a:p>
            <a:r>
              <a:rPr lang="hr-HR" sz="2800" dirty="0" smtClean="0"/>
              <a:t>Ugovorni statut: pravo stranke koja obavlja činidbu koja predmetnu vrstu ugovora razlikuje od drugih.</a:t>
            </a:r>
          </a:p>
          <a:p>
            <a:pPr>
              <a:buNone/>
            </a:pP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Načelo karakterističnog sadržaja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A. </a:t>
            </a:r>
            <a:r>
              <a:rPr lang="hr-HR" sz="2800" dirty="0" err="1" smtClean="0"/>
              <a:t>Schnitzer</a:t>
            </a:r>
            <a:r>
              <a:rPr lang="hr-HR" sz="2800" dirty="0" smtClean="0"/>
              <a:t>, 1944: </a:t>
            </a:r>
          </a:p>
          <a:p>
            <a:pPr lvl="1"/>
            <a:r>
              <a:rPr lang="hr-HR" dirty="0" smtClean="0"/>
              <a:t>za svaki pravni odnos mjerodavno pravo treba odrediti prema onome što je za taj odnos karakteristično – bit obveze </a:t>
            </a:r>
          </a:p>
          <a:p>
            <a:r>
              <a:rPr lang="hr-HR" sz="2800" dirty="0" smtClean="0"/>
              <a:t>Ugovorni statut: pravo stranke koja obavlja činidbu koja predmetnu vrstu ugovora razlikuje od drugih (ona koja odražava bit ugovora).</a:t>
            </a:r>
          </a:p>
          <a:p>
            <a:r>
              <a:rPr lang="hr-HR" sz="2800" dirty="0" smtClean="0"/>
              <a:t>Karakteristična činidba – osnovna poveznica za ugovorni statut u švicarskom pravu.</a:t>
            </a:r>
          </a:p>
          <a:p>
            <a:pPr>
              <a:buNone/>
            </a:pP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Zašto pravo karakteristične činidbe?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r-HR" dirty="0" smtClean="0"/>
              <a:t>najčešće ispunjava glavnu gospodarsku i društvenu svrhu ugovora</a:t>
            </a:r>
          </a:p>
          <a:p>
            <a:pPr lvl="1"/>
            <a:r>
              <a:rPr lang="hr-HR" dirty="0" smtClean="0"/>
              <a:t>uglavnom je više regulirana od činidbe plaćanja</a:t>
            </a:r>
          </a:p>
          <a:p>
            <a:pPr lvl="1"/>
            <a:r>
              <a:rPr lang="hr-HR" dirty="0" smtClean="0"/>
              <a:t>upućivanje na pravo karakteristične činidbe omogućuje da se za slične ugovore mjerodavno pravo određuje na sličan način</a:t>
            </a:r>
          </a:p>
          <a:p>
            <a:pPr lvl="1"/>
            <a:r>
              <a:rPr lang="hr-HR" dirty="0" smtClean="0"/>
              <a:t>relativno predvidljiv kriterij za određivanje mjerodavnog prava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Rimska konvencija – članak 4.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dirty="0" smtClean="0"/>
              <a:t>Mjerodavno pravo u slučaju neizbora prava</a:t>
            </a:r>
          </a:p>
          <a:p>
            <a:pPr>
              <a:buNone/>
            </a:pPr>
            <a:r>
              <a:rPr lang="hr-HR" dirty="0" smtClean="0"/>
              <a:t> 1. 	Ako mjerodavno pravo za ugovor nije sporazumno određeno po članku 3, ugovor je podvrgnut pod pravo države s kojom je </a:t>
            </a:r>
            <a:r>
              <a:rPr lang="hr-HR" b="1" dirty="0" smtClean="0"/>
              <a:t>najuže povezan</a:t>
            </a:r>
            <a:r>
              <a:rPr lang="hr-HR" dirty="0" smtClean="0"/>
              <a:t>. Ako se dio ugovora može odvojiti od ostatka ugovora i ako taj dio ugovora ima bližu vezu s nekom drugom državom, tada se na taj dio ugovora iznimno može primijeniti pravo te druge države.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2.	Uz rezervu stavka 5, </a:t>
            </a:r>
            <a:r>
              <a:rPr lang="hr-HR" b="1" dirty="0" smtClean="0"/>
              <a:t>smatra se da ugovor ima najbližu vezu s državom u kojoj u vrijeme zaključenja ugovora stranka koja obavlja karakterističnu radnju ima redovno boravište </a:t>
            </a:r>
            <a:r>
              <a:rPr lang="hr-HR" dirty="0" smtClean="0"/>
              <a:t>ili, ako se radi o trgovačkim društvu, udruženju ili pravnoj osobi, glavnu upravu (central </a:t>
            </a:r>
            <a:r>
              <a:rPr lang="hr-HR" dirty="0" err="1" smtClean="0"/>
              <a:t>administration</a:t>
            </a:r>
            <a:r>
              <a:rPr lang="hr-HR" dirty="0" smtClean="0"/>
              <a:t>, </a:t>
            </a:r>
            <a:r>
              <a:rPr lang="hr-HR" dirty="0" err="1" smtClean="0"/>
              <a:t>Hauptverwaltung</a:t>
            </a:r>
            <a:r>
              <a:rPr lang="hr-HR" dirty="0" smtClean="0"/>
              <a:t>). Ako je pak ugovor zaključen u obavljanju profesionalne djelatnosti (</a:t>
            </a:r>
            <a:r>
              <a:rPr lang="hr-HR" dirty="0" err="1" smtClean="0"/>
              <a:t>trade</a:t>
            </a:r>
            <a:r>
              <a:rPr lang="hr-HR" dirty="0" smtClean="0"/>
              <a:t> or </a:t>
            </a:r>
            <a:r>
              <a:rPr lang="hr-HR" dirty="0" err="1" smtClean="0"/>
              <a:t>profession</a:t>
            </a:r>
            <a:r>
              <a:rPr lang="hr-HR" dirty="0" smtClean="0"/>
              <a:t>, </a:t>
            </a:r>
            <a:r>
              <a:rPr lang="hr-HR" dirty="0" err="1" smtClean="0"/>
              <a:t>berufliche</a:t>
            </a:r>
            <a:r>
              <a:rPr lang="hr-HR" dirty="0" smtClean="0"/>
              <a:t> </a:t>
            </a:r>
            <a:r>
              <a:rPr lang="hr-HR" dirty="0" err="1" smtClean="0"/>
              <a:t>oder</a:t>
            </a:r>
            <a:r>
              <a:rPr lang="hr-HR" dirty="0" smtClean="0"/>
              <a:t> </a:t>
            </a:r>
            <a:r>
              <a:rPr lang="hr-HR" dirty="0" err="1" smtClean="0"/>
              <a:t>gewerbliche</a:t>
            </a:r>
            <a:r>
              <a:rPr lang="hr-HR" dirty="0" smtClean="0"/>
              <a:t> </a:t>
            </a:r>
            <a:r>
              <a:rPr lang="hr-HR" dirty="0" err="1" smtClean="0"/>
              <a:t>Tätigkeit</a:t>
            </a:r>
            <a:r>
              <a:rPr lang="hr-HR" dirty="0" smtClean="0"/>
              <a:t>) takve stranke, smatra se da ugovor ima najbližu vezu s državom u kojoj se nalazi glavno poslovno mjesto (principal place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, </a:t>
            </a:r>
            <a:r>
              <a:rPr lang="hr-HR" dirty="0" err="1" smtClean="0"/>
              <a:t>Hauptniederlassung</a:t>
            </a:r>
            <a:r>
              <a:rPr lang="hr-HR" dirty="0" smtClean="0"/>
              <a:t>) ili u kojoj se nalazi drugo poslovno mjesto, ako prema ugovoru navedenu radnju treba izvršiti putem tog poslovnog mjesta a ne glavnog poslovnog mjesta (</a:t>
            </a:r>
            <a:r>
              <a:rPr lang="hr-HR" dirty="0" err="1" smtClean="0"/>
              <a:t>through</a:t>
            </a:r>
            <a:r>
              <a:rPr lang="hr-HR" dirty="0" smtClean="0"/>
              <a:t> a place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principal place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, </a:t>
            </a:r>
            <a:r>
              <a:rPr lang="hr-HR" dirty="0" err="1" smtClean="0"/>
              <a:t>von</a:t>
            </a:r>
            <a:r>
              <a:rPr lang="hr-HR" dirty="0" smtClean="0"/>
              <a:t> </a:t>
            </a:r>
            <a:r>
              <a:rPr lang="hr-HR" dirty="0" err="1" smtClean="0"/>
              <a:t>einer</a:t>
            </a:r>
            <a:r>
              <a:rPr lang="hr-HR" dirty="0" smtClean="0"/>
              <a:t> </a:t>
            </a:r>
            <a:r>
              <a:rPr lang="hr-HR" dirty="0" err="1" smtClean="0"/>
              <a:t>anderen</a:t>
            </a:r>
            <a:r>
              <a:rPr lang="hr-HR" dirty="0" smtClean="0"/>
              <a:t> als der </a:t>
            </a:r>
            <a:r>
              <a:rPr lang="hr-HR" dirty="0" err="1" smtClean="0"/>
              <a:t>Hauptniederlassung</a:t>
            </a:r>
            <a:r>
              <a:rPr lang="hr-HR" dirty="0" smtClean="0"/>
              <a:t> </a:t>
            </a:r>
            <a:r>
              <a:rPr lang="hr-HR" dirty="0" err="1" smtClean="0"/>
              <a:t>zu</a:t>
            </a:r>
            <a:r>
              <a:rPr lang="hr-HR" dirty="0" smtClean="0"/>
              <a:t> </a:t>
            </a:r>
            <a:r>
              <a:rPr lang="hr-HR" dirty="0" err="1" smtClean="0"/>
              <a:t>erbringen</a:t>
            </a:r>
            <a:r>
              <a:rPr lang="hr-HR" dirty="0" smtClean="0"/>
              <a:t>).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ZRS, članak 20.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Zakonodavac je konkretizirao načelo karakterističnog sadržaja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ZRS, članak 20.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Zakonodavac je konkretizirao načelo karakterističnog sadržaja</a:t>
            </a:r>
          </a:p>
          <a:p>
            <a:r>
              <a:rPr lang="hr-HR" dirty="0" smtClean="0"/>
              <a:t>3 iznimke: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ZRS, članak 20.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Zakonodavac je konkretizirao načelo karakterističnog sadržaja</a:t>
            </a:r>
          </a:p>
          <a:p>
            <a:r>
              <a:rPr lang="hr-HR" dirty="0" smtClean="0"/>
              <a:t>3 iznimke:</a:t>
            </a:r>
          </a:p>
          <a:p>
            <a:pPr marL="514350" indent="-514350">
              <a:buAutoNum type="arabicPeriod"/>
            </a:pPr>
            <a:r>
              <a:rPr lang="hr-HR" dirty="0" smtClean="0"/>
              <a:t>Burzovni poslovi</a:t>
            </a:r>
          </a:p>
          <a:p>
            <a:pPr marL="514350" indent="-514350">
              <a:buAutoNum type="arabicPeriod"/>
            </a:pPr>
            <a:r>
              <a:rPr lang="hr-HR" dirty="0" smtClean="0"/>
              <a:t>Ugovor o prijenosu tehnologije</a:t>
            </a:r>
          </a:p>
          <a:p>
            <a:pPr marL="514350" indent="-514350">
              <a:buAutoNum type="arabicPeriod"/>
            </a:pPr>
            <a:r>
              <a:rPr lang="hr-HR" dirty="0" smtClean="0"/>
              <a:t>Imovinska potraživanja iz ugovora o radu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Članak 4. Uredbe Rim 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Ako pravo mjerodavno za ugovor nije izabrano prema članku 3., mjerodavno </a:t>
            </a:r>
            <a:r>
              <a:rPr lang="vi-VN" sz="1000" dirty="0" smtClean="0"/>
              <a:t>pravo određuje se, ne dovodeći u pitanje odredbe članaka </a:t>
            </a:r>
            <a:endParaRPr lang="hr-HR" sz="1000" dirty="0" smtClean="0">
              <a:latin typeface="Calibri" pitchFamily="34" charset="0"/>
            </a:endParaRPr>
          </a:p>
          <a:p>
            <a:pPr>
              <a:buNone/>
            </a:pPr>
            <a:r>
              <a:rPr lang="vi-VN" sz="1000" dirty="0" smtClean="0"/>
              <a:t>5.-8., na </a:t>
            </a:r>
            <a:r>
              <a:rPr lang="hr-HR" sz="1000" dirty="0" smtClean="0">
                <a:latin typeface="Calibri" pitchFamily="34" charset="0"/>
              </a:rPr>
              <a:t> </a:t>
            </a:r>
            <a:r>
              <a:rPr lang="vi-VN" sz="1000" dirty="0" smtClean="0"/>
              <a:t>sljedeći način:</a:t>
            </a:r>
            <a:endParaRPr lang="hr-HR" sz="1000" dirty="0" smtClean="0">
              <a:latin typeface="Calibri" pitchFamily="34" charset="0"/>
            </a:endParaRPr>
          </a:p>
          <a:p>
            <a:pPr>
              <a:buNone/>
            </a:pPr>
            <a:endParaRPr lang="vi-VN" sz="1000" dirty="0" smtClean="0"/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(a) za ugovor o kupoprodaji robe mjerodavno je pravo države u kojoj prodavatelj ima uobičajeno boravište;</a:t>
            </a: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(b) za ugovor o pružanju usluga mjerodavno je pravo države u kojoj pružatelj usluge ima uobičajeno boravište;</a:t>
            </a:r>
          </a:p>
          <a:p>
            <a:pPr>
              <a:buNone/>
            </a:pPr>
            <a:r>
              <a:rPr lang="pl-PL" sz="1000" dirty="0" smtClean="0">
                <a:latin typeface="Calibri" pitchFamily="34" charset="0"/>
              </a:rPr>
              <a:t>(c) za ugovor čiji je predmet stvarno pravo na nekretnini odnosno pravo najma ili </a:t>
            </a:r>
            <a:r>
              <a:rPr lang="hr-HR" sz="1000" dirty="0" smtClean="0">
                <a:latin typeface="Calibri" pitchFamily="34" charset="0"/>
              </a:rPr>
              <a:t>zakupa nekretnine mjerodavno je pravo države u kojoj se </a:t>
            </a: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nekretnina nalazi;</a:t>
            </a:r>
          </a:p>
          <a:p>
            <a:pPr>
              <a:buNone/>
            </a:pPr>
            <a:r>
              <a:rPr lang="pl-PL" sz="1000" dirty="0" smtClean="0">
                <a:latin typeface="Calibri" pitchFamily="34" charset="0"/>
              </a:rPr>
              <a:t>(d) bez obzira na točku (c), za najam ili zakup nekretnine sklopljen za privremeno </a:t>
            </a:r>
            <a:r>
              <a:rPr lang="hr-HR" sz="1000" dirty="0" smtClean="0">
                <a:latin typeface="Calibri" pitchFamily="34" charset="0"/>
              </a:rPr>
              <a:t>privatno korištenje za razdoblje koje nije duže od šest </a:t>
            </a: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uzastopnih mjeseci, </a:t>
            </a: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mjerodavno je pravo države u kojoj najmodavac ili zakupodavac ima uobičajeno boravište, pod uvjetom da je najmoprimac ili zakupoprimac fizička osoba te </a:t>
            </a: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da ima uobičajeno boravište u istoj državi;</a:t>
            </a: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(e) za ugovor o franšizi mjerodavno je pravo države u kojoj korisnik franšize ima uobičajeno boravište; </a:t>
            </a: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(t) za ugovor o distribuciji mjerodavno je pravo države u kojoj distributer ima uobičajeno boravište;</a:t>
            </a: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(g) za ugovor o kupoprodaji robe putem dražbe mjerodavno je pravo države u kojoj se odvija dražba, ako je to mjesto moguće utvrditi;</a:t>
            </a: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(h) za ugovor sklopljen unutar višestranoga sustava, koji udružuje ili olakšava udruživanje </a:t>
            </a:r>
            <a:r>
              <a:rPr lang="pl-PL" sz="1000" dirty="0" smtClean="0">
                <a:latin typeface="Calibri" pitchFamily="34" charset="0"/>
              </a:rPr>
              <a:t>većeg broja interesa trećih osoba za kupnju ili prodaju financijskih </a:t>
            </a:r>
          </a:p>
          <a:p>
            <a:pPr>
              <a:buNone/>
            </a:pPr>
            <a:r>
              <a:rPr lang="pl-PL" sz="1000" dirty="0" smtClean="0">
                <a:latin typeface="Calibri" pitchFamily="34" charset="0"/>
              </a:rPr>
              <a:t>instrumenata u </a:t>
            </a:r>
            <a:r>
              <a:rPr lang="hr-HR" sz="1000" dirty="0" smtClean="0">
                <a:latin typeface="Calibri" pitchFamily="34" charset="0"/>
              </a:rPr>
              <a:t>smislu članka 4. stavka 1., točke 17. Direktive </a:t>
            </a:r>
            <a:r>
              <a:rPr lang="hr-HR" sz="1000" i="1" dirty="0" smtClean="0">
                <a:latin typeface="Calibri" pitchFamily="34" charset="0"/>
              </a:rPr>
              <a:t>2004/391EZ, po pravilima koja nisu diskrecijska </a:t>
            </a:r>
            <a:r>
              <a:rPr lang="pl-PL" sz="1000" dirty="0" smtClean="0">
                <a:latin typeface="Calibri" pitchFamily="34" charset="0"/>
              </a:rPr>
              <a:t>i koji uređuje samo jedno pravo, mjerodavno je</a:t>
            </a:r>
          </a:p>
          <a:p>
            <a:pPr>
              <a:buNone/>
            </a:pPr>
            <a:r>
              <a:rPr lang="pl-PL" sz="1000" dirty="0" smtClean="0">
                <a:latin typeface="Calibri" pitchFamily="34" charset="0"/>
              </a:rPr>
              <a:t>to pravo.</a:t>
            </a:r>
          </a:p>
          <a:p>
            <a:pPr>
              <a:buNone/>
            </a:pPr>
            <a:endParaRPr lang="pl-PL" sz="1000" dirty="0" smtClean="0">
              <a:latin typeface="Calibri" pitchFamily="34" charset="0"/>
            </a:endParaRP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2. Ako ugovor ne spada u stavak 1. ovoga članka ili ako sastojci ugovora spadaju u više točaka od (a) do (h) toga stavka, za ugovor je mjerodavno pravo </a:t>
            </a: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države uobičajenog boravišta stranke koja je dužna ispuniti činidbu koja je karakteristična za taj ugovor.</a:t>
            </a:r>
          </a:p>
          <a:p>
            <a:pPr>
              <a:buNone/>
            </a:pPr>
            <a:endParaRPr lang="hr-HR" sz="1000" dirty="0" smtClean="0">
              <a:latin typeface="Calibri" pitchFamily="34" charset="0"/>
            </a:endParaRP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3. Ako je iz svih okolnosti slučaja jasno da je ugovor očito uže povezan s nekom drugom državom od one navedene u stavcima 1. ili 2., mjerodavno je pravo </a:t>
            </a: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te druge države.</a:t>
            </a:r>
          </a:p>
          <a:p>
            <a:endParaRPr lang="hr-HR" sz="1000" dirty="0" smtClean="0">
              <a:latin typeface="Calibri" pitchFamily="34" charset="0"/>
            </a:endParaRPr>
          </a:p>
          <a:p>
            <a:pPr>
              <a:buNone/>
            </a:pPr>
            <a:r>
              <a:rPr lang="hr-HR" sz="1000" dirty="0" smtClean="0">
                <a:latin typeface="Calibri" pitchFamily="34" charset="0"/>
              </a:rPr>
              <a:t>4. Ako se mjerodavno pravo ne može utvrditi primjenom stavaka I. ili 2., za ugovor je mjerodavno pravo države s kojom je on najuže povezan.</a:t>
            </a:r>
            <a:endParaRPr lang="hr-HR" sz="1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>Koji </a:t>
            </a:r>
            <a:r>
              <a:rPr lang="hr-HR" sz="3100" dirty="0"/>
              <a:t>su izvori kolizijskih pravila za određivanje mjerodavnog prava za ugovore?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531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Članak 4. Uredbe Rim I (</a:t>
            </a:r>
            <a:r>
              <a:rPr lang="hr-HR" dirty="0" err="1" smtClean="0"/>
              <a:t>podredna</a:t>
            </a:r>
            <a:r>
              <a:rPr lang="hr-HR" dirty="0" smtClean="0"/>
              <a:t> poveznica)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Konkretizacija načela karakteristične činidbe za izričito određene ugovore (uz tri iznimke)</a:t>
            </a:r>
          </a:p>
          <a:p>
            <a:pPr marL="514350" indent="-514350">
              <a:buAutoNum type="arabicPeriod"/>
            </a:pPr>
            <a:r>
              <a:rPr lang="hr-HR" dirty="0" smtClean="0"/>
              <a:t>Poveznica karakteristična činidba</a:t>
            </a:r>
          </a:p>
          <a:p>
            <a:pPr marL="514350" indent="-514350">
              <a:buAutoNum type="arabicPeriod"/>
            </a:pPr>
            <a:r>
              <a:rPr lang="hr-HR" dirty="0" smtClean="0"/>
              <a:t>Izbjegavajuća klauzula – zbog poštivanja načela najuže veze </a:t>
            </a:r>
          </a:p>
          <a:p>
            <a:pPr marL="514350" indent="-514350">
              <a:buAutoNum type="arabicPeriod"/>
            </a:pPr>
            <a:r>
              <a:rPr lang="hr-HR" dirty="0" smtClean="0"/>
              <a:t>Poveznica najuža veza</a:t>
            </a:r>
          </a:p>
          <a:p>
            <a:pPr marL="514350" indent="-514350"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Izbjegavajuća klauzula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r-HR" dirty="0" smtClean="0"/>
              <a:t>tijelu primjene omogućava odstupanje od </a:t>
            </a:r>
          </a:p>
          <a:p>
            <a:pPr>
              <a:buNone/>
            </a:pPr>
            <a:r>
              <a:rPr lang="hr-HR" dirty="0" smtClean="0"/>
              <a:t>primjene mjerodavnog prava na koje upućuju </a:t>
            </a:r>
          </a:p>
          <a:p>
            <a:pPr>
              <a:buNone/>
            </a:pPr>
            <a:r>
              <a:rPr lang="hr-HR" dirty="0" smtClean="0"/>
              <a:t>kolizijska pravila u slučaju kada tijelo primjene </a:t>
            </a:r>
          </a:p>
          <a:p>
            <a:pPr>
              <a:buNone/>
            </a:pPr>
            <a:r>
              <a:rPr lang="hr-HR" dirty="0" smtClean="0"/>
              <a:t>procijeni da s drugim pravnim poretkom postoji </a:t>
            </a:r>
          </a:p>
          <a:p>
            <a:pPr>
              <a:buNone/>
            </a:pPr>
            <a:r>
              <a:rPr lang="hr-HR" dirty="0" smtClean="0"/>
              <a:t>bliža veza.</a:t>
            </a:r>
          </a:p>
          <a:p>
            <a:pPr marL="514350" indent="-514350">
              <a:buAutoNum type="arabicPeriod"/>
            </a:pPr>
            <a:r>
              <a:rPr lang="hr-HR" dirty="0" smtClean="0"/>
              <a:t>Opća izbjegavajuća klauzula (</a:t>
            </a:r>
            <a:r>
              <a:rPr lang="hr-HR" dirty="0" err="1" smtClean="0"/>
              <a:t>npr</a:t>
            </a:r>
            <a:r>
              <a:rPr lang="hr-HR" dirty="0" smtClean="0"/>
              <a:t>. Švicarski ZMPP)</a:t>
            </a:r>
          </a:p>
          <a:p>
            <a:pPr marL="514350" indent="-514350">
              <a:buAutoNum type="arabicPeriod"/>
            </a:pPr>
            <a:r>
              <a:rPr lang="hr-HR" dirty="0" smtClean="0"/>
              <a:t>Posebna izbjegavajuća klauzula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Posebna izbjegavajuća klauzula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Otvorena</a:t>
            </a:r>
          </a:p>
          <a:p>
            <a:pPr marL="514350" indent="-514350">
              <a:buNone/>
            </a:pPr>
            <a:r>
              <a:rPr lang="hr-HR" dirty="0" smtClean="0"/>
              <a:t>Članak 4(3) Uredbe Rim I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2. Zatvorena</a:t>
            </a:r>
          </a:p>
          <a:p>
            <a:pPr marL="514350" indent="-514350">
              <a:buNone/>
            </a:pPr>
            <a:r>
              <a:rPr lang="hr-HR" dirty="0" smtClean="0"/>
              <a:t>Članak 4(2) Uredbe Rim II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Odstupanje od članka 4 Uredbe Rim I – od načela najuže veze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Zbog zaštite slabije strane:</a:t>
            </a:r>
          </a:p>
          <a:p>
            <a:pPr marL="514350" indent="-514350">
              <a:buAutoNum type="arabicPeriod"/>
            </a:pPr>
            <a:r>
              <a:rPr lang="hr-HR" dirty="0" smtClean="0"/>
              <a:t>Potrošački ugovori </a:t>
            </a:r>
          </a:p>
          <a:p>
            <a:pPr marL="514350" indent="-514350">
              <a:buAutoNum type="arabicPeriod"/>
            </a:pPr>
            <a:r>
              <a:rPr lang="hr-HR" dirty="0" smtClean="0"/>
              <a:t>Ugovori o radu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Pravila neposredne primjene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r-HR" dirty="0" smtClean="0"/>
              <a:t>“Pravila neposredne primjene su propisi čiju primjene su </a:t>
            </a:r>
          </a:p>
          <a:p>
            <a:pPr>
              <a:buNone/>
            </a:pPr>
            <a:r>
              <a:rPr lang="hr-HR" dirty="0" smtClean="0"/>
              <a:t>propisi čiju primjenu država smatra toliko važnom za </a:t>
            </a:r>
          </a:p>
          <a:p>
            <a:pPr>
              <a:buNone/>
            </a:pPr>
            <a:r>
              <a:rPr lang="hr-HR" dirty="0" smtClean="0"/>
              <a:t>zaštitu njezinog javnog interesa, kao što je njezin politički, </a:t>
            </a:r>
          </a:p>
          <a:p>
            <a:pPr>
              <a:buNone/>
            </a:pPr>
            <a:r>
              <a:rPr lang="hr-HR" dirty="0" smtClean="0"/>
              <a:t>društveni i gospodarski ustroj, da se ona primjenjuju na </a:t>
            </a:r>
          </a:p>
          <a:p>
            <a:pPr>
              <a:buNone/>
            </a:pPr>
            <a:r>
              <a:rPr lang="hr-HR" dirty="0" smtClean="0"/>
              <a:t>sve slučajeve koji ulaze u njeno polje primjene, bez obzira </a:t>
            </a:r>
          </a:p>
          <a:p>
            <a:pPr>
              <a:buNone/>
            </a:pPr>
            <a:r>
              <a:rPr lang="hr-HR" dirty="0" smtClean="0"/>
              <a:t>na pravo koje je inače mjerodavno za ugovor prema ovoj </a:t>
            </a:r>
          </a:p>
          <a:p>
            <a:pPr>
              <a:buNone/>
            </a:pPr>
            <a:r>
              <a:rPr lang="hr-HR" dirty="0" smtClean="0"/>
              <a:t>Uredbi.” (Članak 9)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Pravila države suda – </a:t>
            </a:r>
            <a:r>
              <a:rPr lang="hr-HR" i="1" dirty="0" err="1" smtClean="0"/>
              <a:t>lex</a:t>
            </a:r>
            <a:r>
              <a:rPr lang="hr-HR" i="1" dirty="0" smtClean="0"/>
              <a:t> fori</a:t>
            </a:r>
          </a:p>
          <a:p>
            <a:pPr>
              <a:buNone/>
            </a:pPr>
            <a:r>
              <a:rPr lang="hr-HR" dirty="0" smtClean="0"/>
              <a:t>Pravila države mjesta izvršenja – 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solutionis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24909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Javni poredak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“Primjena neke odredbe prava na koje upućuje </a:t>
            </a:r>
          </a:p>
          <a:p>
            <a:pPr>
              <a:buNone/>
            </a:pPr>
            <a:r>
              <a:rPr lang="hr-HR" dirty="0" smtClean="0"/>
              <a:t>ova Uredba može se odbiti samo ako bi njezina </a:t>
            </a:r>
          </a:p>
          <a:p>
            <a:pPr>
              <a:buNone/>
            </a:pPr>
            <a:r>
              <a:rPr lang="hr-HR" dirty="0" smtClean="0"/>
              <a:t>primjena bila očito protivna javnom poretku </a:t>
            </a:r>
          </a:p>
          <a:p>
            <a:pPr>
              <a:buNone/>
            </a:pPr>
            <a:r>
              <a:rPr lang="hr-HR" dirty="0" smtClean="0"/>
              <a:t>države suda” (Članak 21.)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23413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Koji je odnos između prisilnih propisa, pravila </a:t>
            </a:r>
            <a:br>
              <a:rPr lang="hr-HR" sz="3200" dirty="0" smtClean="0"/>
            </a:br>
            <a:r>
              <a:rPr lang="hr-HR" sz="3200" dirty="0" smtClean="0"/>
              <a:t>neposredne primjene i javnog poretka? </a:t>
            </a:r>
            <a:br>
              <a:rPr lang="hr-HR" sz="3200" dirty="0" smtClean="0"/>
            </a:br>
            <a:endParaRPr lang="hr-HR" sz="3200" dirty="0"/>
          </a:p>
        </p:txBody>
      </p:sp>
      <p:pic>
        <p:nvPicPr>
          <p:cNvPr id="4" name="Content Placeholder 3" descr="upitnik1-272x27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600" y="2567781"/>
            <a:ext cx="2590800" cy="2590800"/>
          </a:xfrm>
        </p:spPr>
      </p:pic>
    </p:spTree>
    <p:extLst>
      <p:ext uri="{BB962C8B-B14F-4D97-AF65-F5344CB8AC3E}">
        <p14:creationId xmlns:p14="http://schemas.microsoft.com/office/powerpoint/2010/main" val="15551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>Koji </a:t>
            </a:r>
            <a:r>
              <a:rPr lang="hr-HR" sz="3100" dirty="0"/>
              <a:t>su izvori kolizijskih pravila za određivanje mjerodavnog prava za ugovore?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2700" dirty="0">
                <a:solidFill>
                  <a:prstClr val="black"/>
                </a:solidFill>
              </a:rPr>
              <a:t>Uredba Rim I stupila je na snagu u RH 1.7.2013., a </a:t>
            </a:r>
          </a:p>
          <a:p>
            <a:pPr lvl="0">
              <a:buNone/>
            </a:pPr>
            <a:r>
              <a:rPr lang="hr-HR" sz="2700" dirty="0">
                <a:solidFill>
                  <a:prstClr val="black"/>
                </a:solidFill>
              </a:rPr>
              <a:t>primjenjuje se na ugovore sklopljene nakon 1.7.2013. (na </a:t>
            </a:r>
          </a:p>
          <a:p>
            <a:pPr lvl="0">
              <a:buNone/>
            </a:pPr>
            <a:r>
              <a:rPr lang="hr-HR" sz="2700" dirty="0">
                <a:solidFill>
                  <a:prstClr val="black"/>
                </a:solidFill>
              </a:rPr>
              <a:t>ugovore sklopljene prije primjenjuje se ZRS)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Pravo mjerodavno za sporove koji proizlaze iz ugovora sklopljenih prije </a:t>
            </a:r>
            <a:r>
              <a:rPr lang="hr-HR" dirty="0">
                <a:solidFill>
                  <a:prstClr val="black"/>
                </a:solidFill>
              </a:rPr>
              <a:t>1.7.2013</a:t>
            </a:r>
            <a:r>
              <a:rPr lang="hr-HR" dirty="0" smtClean="0">
                <a:solidFill>
                  <a:prstClr val="black"/>
                </a:solidFill>
              </a:rPr>
              <a:t>. primjenjuju se pravila iz ZRS-a.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3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Izvori kolizijskih pravila o ugovorima (EU)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hr-HR" dirty="0" smtClean="0"/>
              <a:t>Uredba (EZ) Br. 593/2008. Europskog parlamenta i Vijeća od 17.6.2008. o mjerodavnom pravu za ugovorne obveze – Rim I – stupila na snagu 19. prosinca 2009.</a:t>
            </a:r>
          </a:p>
          <a:p>
            <a:pPr algn="just">
              <a:lnSpc>
                <a:spcPct val="90000"/>
              </a:lnSpc>
            </a:pPr>
            <a:endParaRPr lang="hr-HR" dirty="0" smtClean="0"/>
          </a:p>
          <a:p>
            <a:pPr algn="just">
              <a:lnSpc>
                <a:spcPct val="90000"/>
              </a:lnSpc>
            </a:pPr>
            <a:r>
              <a:rPr lang="hr-HR" dirty="0" smtClean="0"/>
              <a:t>Uredba Rim I zamijenila je Rimsku konvenciju iz 1980.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Rimsk</a:t>
            </a:r>
            <a:r>
              <a:rPr lang="hr-HR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konvencij</a:t>
            </a:r>
            <a:r>
              <a:rPr lang="hr-HR" dirty="0" smtClean="0"/>
              <a:t>a</a:t>
            </a:r>
            <a:r>
              <a:rPr lang="en-US" dirty="0" smtClean="0"/>
              <a:t> o </a:t>
            </a:r>
            <a:r>
              <a:rPr lang="en-US" dirty="0" err="1" smtClean="0"/>
              <a:t>mjerodavnom</a:t>
            </a:r>
            <a:r>
              <a:rPr lang="hr-HR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ugovorne</a:t>
            </a:r>
            <a:r>
              <a:rPr lang="en-US" dirty="0" smtClean="0"/>
              <a:t> </a:t>
            </a:r>
            <a:r>
              <a:rPr lang="en-US" dirty="0" err="1" smtClean="0"/>
              <a:t>obveze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1980.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 smtClean="0"/>
              <a:t>Cilj: </a:t>
            </a:r>
            <a:r>
              <a:rPr lang="hr-HR" dirty="0" smtClean="0"/>
              <a:t>unifikacija kolizijskih pravila za ugovorni</a:t>
            </a:r>
          </a:p>
          <a:p>
            <a:pPr>
              <a:buNone/>
            </a:pPr>
            <a:r>
              <a:rPr lang="hr-HR" dirty="0" smtClean="0"/>
              <a:t>Statut na području EU 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Prvi i Drugi protokol uz Konvenciju iz 1998. </a:t>
            </a:r>
            <a:r>
              <a:rPr lang="hr-HR" dirty="0" smtClean="0"/>
              <a:t>godine </a:t>
            </a:r>
          </a:p>
          <a:p>
            <a:pPr>
              <a:buNone/>
            </a:pPr>
            <a:r>
              <a:rPr lang="hr-HR" dirty="0" smtClean="0"/>
              <a:t>predvidjeli su nadležnost Europskog suda</a:t>
            </a:r>
            <a:r>
              <a:rPr lang="pt-BR" dirty="0" smtClean="0"/>
              <a:t> da na upit </a:t>
            </a:r>
            <a:endParaRPr lang="hr-HR" dirty="0" smtClean="0"/>
          </a:p>
          <a:p>
            <a:pPr>
              <a:buNone/>
            </a:pPr>
            <a:r>
              <a:rPr lang="pt-BR" dirty="0" smtClean="0"/>
              <a:t>sudova država članica </a:t>
            </a:r>
            <a:r>
              <a:rPr lang="hr-HR" dirty="0" smtClean="0"/>
              <a:t>d</a:t>
            </a:r>
            <a:r>
              <a:rPr lang="pt-BR" dirty="0" smtClean="0"/>
              <a:t>aje</a:t>
            </a:r>
            <a:r>
              <a:rPr lang="hr-HR" dirty="0" smtClean="0"/>
              <a:t> </a:t>
            </a:r>
            <a:r>
              <a:rPr lang="pl-PL" dirty="0" smtClean="0"/>
              <a:t>vjerodostojna tumačenja</a:t>
            </a:r>
          </a:p>
          <a:p>
            <a:pPr>
              <a:buNone/>
            </a:pPr>
            <a:r>
              <a:rPr lang="pl-PL" dirty="0" smtClean="0"/>
              <a:t>Rimske konvencije te su uredili ovlasti Suda da </a:t>
            </a:r>
          </a:p>
          <a:p>
            <a:pPr>
              <a:buNone/>
            </a:pPr>
            <a:r>
              <a:rPr lang="pl-PL" dirty="0" smtClean="0"/>
              <a:t>ostvaruje tu nadležnost (na snazi od 2004.)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Sudska praksa Europskog suda koja tumači odredbe Rimske </a:t>
            </a:r>
          </a:p>
          <a:p>
            <a:pPr>
              <a:buNone/>
            </a:pPr>
            <a:r>
              <a:rPr lang="pl-PL" dirty="0" smtClean="0"/>
              <a:t>konvencije primjenjuje se i na tumačenje istih odredaba </a:t>
            </a:r>
          </a:p>
          <a:p>
            <a:pPr>
              <a:buNone/>
            </a:pPr>
            <a:r>
              <a:rPr lang="pl-PL" dirty="0" smtClean="0"/>
              <a:t>Uredbe Rim I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867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ZMPP iz 2017.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Kako to pitanje uređuje novi hrvatski ZMPP?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66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Uredba Rim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1. stranke mogu izabrati pravo mjerodavno za ugovor</a:t>
            </a:r>
          </a:p>
          <a:p>
            <a:pPr lvl="0">
              <a:buNone/>
            </a:pPr>
            <a:r>
              <a:rPr lang="hr-HR" dirty="0" smtClean="0"/>
              <a:t>2. u nedostatku izbora prava mjerodavno je pravo države koja je najuže povezana s ugovorom </a:t>
            </a:r>
          </a:p>
          <a:p>
            <a:pPr lvl="0">
              <a:buNone/>
            </a:pPr>
            <a:r>
              <a:rPr lang="hr-HR" dirty="0" smtClean="0"/>
              <a:t>3. s iznimkom nekih određenih vrsta ugovora u kojima je toliko poremećen odnos snaga da je potrebno zaštiti slabiju stranu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2555</Words>
  <Application>Microsoft Office PowerPoint</Application>
  <PresentationFormat>On-screen Show (4:3)</PresentationFormat>
  <Paragraphs>319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Calibri</vt:lpstr>
      <vt:lpstr>Office Theme</vt:lpstr>
      <vt:lpstr>Predavanje 18.4.2018.</vt:lpstr>
      <vt:lpstr>KOLIZIJSKO PRAVILO</vt:lpstr>
      <vt:lpstr>POVEZNICA</vt:lpstr>
      <vt:lpstr> Koji su izvori kolizijskih pravila za određivanje mjerodavnog prava za ugovore? </vt:lpstr>
      <vt:lpstr> Koji su izvori kolizijskih pravila za određivanje mjerodavnog prava za ugovore? </vt:lpstr>
      <vt:lpstr>Izvori kolizijskih pravila o ugovorima (EU)</vt:lpstr>
      <vt:lpstr>Rimska konvencija o mjerodavnom pravu za ugovorne obveze iz 1980.</vt:lpstr>
      <vt:lpstr>ZMPP iz 2017.</vt:lpstr>
      <vt:lpstr>Uredba Rim I</vt:lpstr>
      <vt:lpstr>Stranačka autonomija</vt:lpstr>
      <vt:lpstr>Uredba (EZ) br. 593/2008 Europskog parlamenta i Vijeća od 17. lipnja 2008. o pravu mjerodavnom za ugovorne obveze</vt:lpstr>
      <vt:lpstr>Uredba Rim I – Sloboda izbora (čl. 3)</vt:lpstr>
      <vt:lpstr>Prisilni propisi</vt:lpstr>
      <vt:lpstr>Kolizijskopravna i materijalnopravna autonomija </vt:lpstr>
      <vt:lpstr>Uredba Rim I - članak 3. </vt:lpstr>
      <vt:lpstr>Uredba Rim I - članak 3. </vt:lpstr>
      <vt:lpstr>Oblik izbora mjerodavnog prava</vt:lpstr>
      <vt:lpstr>Indicije o prešutnom izboru mjerodavnog prava</vt:lpstr>
      <vt:lpstr>Koneksitet</vt:lpstr>
      <vt:lpstr>Mora li se izabrati pravo neke države?</vt:lpstr>
      <vt:lpstr>Može li se izabrati pravo mjerodavno za dio ugovora?</vt:lpstr>
      <vt:lpstr>Materijalnopravna valjanost izbora mjerodavnog prava </vt:lpstr>
      <vt:lpstr>Ograničenja slobode izbora u određenim vrstama ugovora</vt:lpstr>
      <vt:lpstr>Uredba Rim I</vt:lpstr>
      <vt:lpstr>Načelo najbliže veze </vt:lpstr>
      <vt:lpstr>Poveznica najbliža veza</vt:lpstr>
      <vt:lpstr>PowerPoint Presentation</vt:lpstr>
      <vt:lpstr>Ugovorni statut</vt:lpstr>
      <vt:lpstr>Ugovorni statut</vt:lpstr>
      <vt:lpstr>Ugovorni statut</vt:lpstr>
      <vt:lpstr>Načelo karakterističnog sadržaja</vt:lpstr>
      <vt:lpstr>Načelo karakterističnog sadržaja</vt:lpstr>
      <vt:lpstr>Načelo karakterističnog sadržaja</vt:lpstr>
      <vt:lpstr> Zašto pravo karakteristične činidbe? </vt:lpstr>
      <vt:lpstr>Rimska konvencija – članak 4.</vt:lpstr>
      <vt:lpstr>ZRS, članak 20. </vt:lpstr>
      <vt:lpstr>ZRS, članak 20. </vt:lpstr>
      <vt:lpstr>ZRS, članak 20. </vt:lpstr>
      <vt:lpstr>Članak 4. Uredbe Rim I</vt:lpstr>
      <vt:lpstr>Članak 4. Uredbe Rim I (podredna poveznica)</vt:lpstr>
      <vt:lpstr>Izbjegavajuća klauzula </vt:lpstr>
      <vt:lpstr>Posebna izbjegavajuća klauzula</vt:lpstr>
      <vt:lpstr>Odstupanje od članka 4 Uredbe Rim I – od načela najuže veze</vt:lpstr>
      <vt:lpstr>Pravila neposredne primjene</vt:lpstr>
      <vt:lpstr>Javni poredak</vt:lpstr>
      <vt:lpstr> Koji je odnos između prisilnih propisa, pravila  neposredne primjene i javnog poretka?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1.4.2014.</dc:title>
  <dc:creator>admin</dc:creator>
  <cp:lastModifiedBy>Dora Zgrabljić Rotar</cp:lastModifiedBy>
  <cp:revision>57</cp:revision>
  <dcterms:created xsi:type="dcterms:W3CDTF">2014-03-31T19:40:00Z</dcterms:created>
  <dcterms:modified xsi:type="dcterms:W3CDTF">2018-04-24T10:11:02Z</dcterms:modified>
</cp:coreProperties>
</file>