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7" r:id="rId6"/>
    <p:sldId id="264" r:id="rId7"/>
    <p:sldId id="265" r:id="rId8"/>
    <p:sldId id="266" r:id="rId9"/>
    <p:sldId id="260" r:id="rId10"/>
  </p:sldIdLst>
  <p:sldSz cx="12241213" cy="7561263"/>
  <p:notesSz cx="6669088" cy="9926638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4660"/>
  </p:normalViewPr>
  <p:slideViewPr>
    <p:cSldViewPr>
      <p:cViewPr varScale="1">
        <p:scale>
          <a:sx n="79" d="100"/>
          <a:sy n="79" d="100"/>
        </p:scale>
        <p:origin x="1296" y="96"/>
      </p:cViewPr>
      <p:guideLst>
        <p:guide orient="horz" pos="2382"/>
        <p:guide pos="3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22263" y="744538"/>
            <a:ext cx="60261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128D341-2F77-4A1F-80AF-D699A71F93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76053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65B8B8-17BA-436A-8AC3-E864F33B2CB8}" type="slidenum">
              <a:rPr lang="hr-HR" altLang="sr-Latn-RS" smtClean="0"/>
              <a:pPr>
                <a:spcBef>
                  <a:spcPct val="0"/>
                </a:spcBef>
              </a:pPr>
              <a:t>1</a:t>
            </a:fld>
            <a:endParaRPr lang="hr-HR" altLang="sr-Latn-RS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996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D99BC6-935E-409B-890A-74D09412D5EE}" type="slidenum">
              <a:rPr lang="hr-HR" altLang="sr-Latn-RS" smtClean="0"/>
              <a:pPr>
                <a:spcBef>
                  <a:spcPct val="0"/>
                </a:spcBef>
              </a:pPr>
              <a:t>2</a:t>
            </a:fld>
            <a:endParaRPr lang="hr-HR" altLang="sr-Latn-RS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009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509E56-533B-41C1-B87D-29FED1B29612}" type="slidenum">
              <a:rPr lang="hr-HR" altLang="sr-Latn-RS" smtClean="0"/>
              <a:pPr>
                <a:spcBef>
                  <a:spcPct val="0"/>
                </a:spcBef>
              </a:pPr>
              <a:t>3</a:t>
            </a:fld>
            <a:endParaRPr lang="hr-HR" altLang="sr-Latn-RS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7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9DDE90-D1FE-4B54-AA0D-41599A31ABE9}" type="slidenum">
              <a:rPr lang="hr-HR" altLang="sr-Latn-RS" smtClean="0"/>
              <a:pPr>
                <a:spcBef>
                  <a:spcPct val="0"/>
                </a:spcBef>
              </a:pPr>
              <a:t>4</a:t>
            </a:fld>
            <a:endParaRPr lang="hr-HR" altLang="sr-Latn-RS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962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BD997A-B4DF-4EE3-ACDE-1151F02AB0CC}" type="slidenum">
              <a:rPr lang="hr-HR" altLang="sr-Latn-RS" smtClean="0"/>
              <a:pPr>
                <a:spcBef>
                  <a:spcPct val="0"/>
                </a:spcBef>
              </a:pPr>
              <a:t>5</a:t>
            </a:fld>
            <a:endParaRPr lang="hr-HR" altLang="sr-Latn-R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351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D2CC25-92B3-44FD-866D-931D649615CF}" type="slidenum">
              <a:rPr lang="hr-HR" altLang="sr-Latn-RS" smtClean="0"/>
              <a:pPr>
                <a:spcBef>
                  <a:spcPct val="0"/>
                </a:spcBef>
              </a:pPr>
              <a:t>6</a:t>
            </a:fld>
            <a:endParaRPr lang="hr-HR" altLang="sr-Latn-R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262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21BBDD-18F2-40AC-9F46-79AD98F096F4}" type="slidenum">
              <a:rPr lang="hr-HR" altLang="sr-Latn-RS" smtClean="0"/>
              <a:pPr>
                <a:spcBef>
                  <a:spcPct val="0"/>
                </a:spcBef>
              </a:pPr>
              <a:t>7</a:t>
            </a:fld>
            <a:endParaRPr lang="hr-HR" altLang="sr-Latn-R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509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E2D894-03CC-46A1-83FD-B040B5DD7052}" type="slidenum">
              <a:rPr lang="hr-HR" altLang="sr-Latn-RS" smtClean="0"/>
              <a:pPr>
                <a:spcBef>
                  <a:spcPct val="0"/>
                </a:spcBef>
              </a:pPr>
              <a:t>8</a:t>
            </a:fld>
            <a:endParaRPr lang="hr-HR" altLang="sr-Latn-R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373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A057F7-3E9A-4D08-AAB3-857CE9E0C91C}" type="slidenum">
              <a:rPr lang="hr-HR" altLang="sr-Latn-RS" smtClean="0"/>
              <a:pPr>
                <a:spcBef>
                  <a:spcPct val="0"/>
                </a:spcBef>
              </a:pPr>
              <a:t>9</a:t>
            </a:fld>
            <a:endParaRPr lang="hr-HR" altLang="sr-Latn-R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8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575" y="2349500"/>
            <a:ext cx="10406063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6738" y="4284663"/>
            <a:ext cx="8567737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29F05-BBC0-4A80-8014-C356F46F3D0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9612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C4A0C-3AD9-4474-9281-30A54474035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0855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5713" y="303213"/>
            <a:ext cx="2752725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775" y="303213"/>
            <a:ext cx="8110538" cy="645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E2E8B-7441-4D65-B51F-48AF0DC111E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6594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3FED8-C20E-424B-89C5-1479EE1941C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0792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8" y="4859338"/>
            <a:ext cx="1040447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788" y="3205163"/>
            <a:ext cx="1040447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ECE93-24F1-48E8-936C-C5EAF8FAE19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278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763713"/>
            <a:ext cx="5430838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013" y="1763713"/>
            <a:ext cx="5432425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8EBA5-4CA6-4460-889C-1F4717DF59C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4652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775" y="1692275"/>
            <a:ext cx="54086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775" y="2397125"/>
            <a:ext cx="54086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238" y="1692275"/>
            <a:ext cx="54102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8238" y="2397125"/>
            <a:ext cx="54102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84FC3-AE77-4EFB-BCC8-85DDD042F4E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8653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F8D79-540B-405A-9BF8-A2F12C9D5D6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8863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8B13B-C1B0-49A7-9AF1-4E8E51DFD2E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9331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01625"/>
            <a:ext cx="4025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313" y="301625"/>
            <a:ext cx="68421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775" y="1582738"/>
            <a:ext cx="4025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3B2AA-B1C8-4E7B-BAA2-4A08C7163C5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2298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713" y="5292725"/>
            <a:ext cx="7345362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8713" y="676275"/>
            <a:ext cx="7345362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8713" y="5918200"/>
            <a:ext cx="7345362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1941-A57D-40AB-B018-C35469587B5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4295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2775" y="303213"/>
            <a:ext cx="11015663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3157" tIns="56579" rIns="113157" bIns="565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2775" y="1763713"/>
            <a:ext cx="11015663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3157" tIns="56579" rIns="113157" bIns="5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2775" y="6884988"/>
            <a:ext cx="285591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157" tIns="56579" rIns="113157" bIns="565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83063" y="6884988"/>
            <a:ext cx="387508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157" tIns="56579" rIns="113157" bIns="5657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70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2525" y="6884988"/>
            <a:ext cx="285591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157" tIns="56579" rIns="113157" bIns="565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00"/>
            </a:lvl1pPr>
          </a:lstStyle>
          <a:p>
            <a:pPr>
              <a:defRPr/>
            </a:pPr>
            <a:fld id="{A0D03416-8DC2-4093-AE35-33D63B2EE20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2pPr>
      <a:lvl3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3pPr>
      <a:lvl4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4pPr>
      <a:lvl5pPr algn="ctr" defTabSz="1131888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5pPr>
      <a:lvl6pPr marL="4572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6pPr>
      <a:lvl7pPr marL="9144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7pPr>
      <a:lvl8pPr marL="13716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8pPr>
      <a:lvl9pPr marL="1828800" algn="ctr" defTabSz="1131888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9pPr>
    </p:titleStyle>
    <p:bodyStyle>
      <a:lvl1pPr marL="423863" indent="-423863" algn="l" defTabSz="1131888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919163" indent="-354013" algn="l" defTabSz="1131888" rtl="0" eaLnBrk="0" fontAlgn="base" hangingPunct="0">
        <a:spcBef>
          <a:spcPct val="20000"/>
        </a:spcBef>
        <a:spcAft>
          <a:spcPct val="0"/>
        </a:spcAft>
        <a:buChar char="–"/>
        <a:defRPr sz="3500">
          <a:solidFill>
            <a:schemeClr val="tx1"/>
          </a:solidFill>
          <a:latin typeface="+mn-lt"/>
        </a:defRPr>
      </a:lvl2pPr>
      <a:lvl3pPr marL="1414463" indent="-282575" algn="l" defTabSz="1131888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</a:defRPr>
      </a:lvl3pPr>
      <a:lvl4pPr marL="1979613" indent="-282575" algn="l" defTabSz="1131888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2546350" indent="-282575" algn="l" defTabSz="1131888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5pPr>
      <a:lvl6pPr marL="3003550" indent="-282575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6pPr>
      <a:lvl7pPr marL="3460750" indent="-282575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7pPr>
      <a:lvl8pPr marL="3917950" indent="-282575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8pPr>
      <a:lvl9pPr marL="4375150" indent="-282575" algn="l" defTabSz="1131888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POLITIČKA KULTURA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hr-HR" altLang="sr-Latn-RS" smtClean="0"/>
              <a:t>Šesto predavanje, 7. 11. 2019.</a:t>
            </a:r>
          </a:p>
          <a:p>
            <a:pPr algn="r" eaLnBrk="1" hangingPunct="1"/>
            <a:endParaRPr lang="hr-HR" altLang="sr-Latn-R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05BAFB-64B9-4D85-B45B-EEFE84868E85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hr-HR" altLang="sr-Latn-RS" sz="17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5000" smtClean="0"/>
              <a:t>RAZVOJ, KORUPCIJA I KULTURA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36713"/>
            <a:ext cx="12241213" cy="592455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Zašto su neke zemlje demokratske i prosperitetne, a druge zaostale i siromašne? Zašto stanovnici nekih zemalja u prosjeku žive dulje, obrazovaniji su, imaju visok standard, demokratsku i poštenu vlast, učinkovito pravosuđe, dok stanovnici brojnih zemalja žive kraće, imaju nizak standard, autoritarnu i korumpiranu vlast i loše pravosuđe? Različiti čimbenici (geografija, institucije, kvaliteta elite) - kultura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EA1275-F686-470D-AEA4-0EED733C6137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hr-HR" altLang="sr-Latn-RS" sz="17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303213"/>
            <a:ext cx="10810875" cy="777875"/>
          </a:xfrm>
        </p:spPr>
        <p:txBody>
          <a:bodyPr/>
          <a:lstStyle/>
          <a:p>
            <a:pPr eaLnBrk="1" hangingPunct="1"/>
            <a:r>
              <a:rPr lang="hr-HR" altLang="sr-Latn-RS" sz="5000" smtClean="0"/>
              <a:t>POLITIČKA KULTURA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81088"/>
            <a:ext cx="12241213" cy="6480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3500" smtClean="0"/>
              <a:t>A. de Tocqueville: </a:t>
            </a:r>
            <a:r>
              <a:rPr lang="hr-HR" altLang="sr-Latn-RS" sz="3500" i="1" smtClean="0"/>
              <a:t>Demokraciji u Americi</a:t>
            </a:r>
            <a:r>
              <a:rPr lang="hr-HR" altLang="sr-Latn-RS" sz="3500" smtClean="0"/>
              <a:t> (1835, 1840) - što je "američka republika stabilna i trajna mnogo bolje se može objasniti njezinim zakonima nego pogodnim okolnostima i još bolje američkim običajima nego njihovim zakonima". Običaji uključuju ponašanje ("navike srca") i "razne zamisli mnijenja, kao i masu onih ideja koji tvore duhovni karakter naroda. Tim, dakle, pojmom obuhvaćam čitavo moralno i intelektualno stanje naroda." Značajke američkog karaktera (sklonost prema neovisnosti, smisao za samoorganiziranje) određuju američku demokraciju. Razlike u karakteru naroda određuju institucije i karakter vladavine.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FB3802-5B71-4F1D-A129-0B82F301B659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hr-HR" altLang="sr-Latn-RS" sz="17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3" y="207963"/>
            <a:ext cx="10677525" cy="69215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CIVILNA KULTURA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44575"/>
            <a:ext cx="12241213" cy="6516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3400" smtClean="0"/>
              <a:t>G. Almond i S. Verba, Civilna kultura (1963): politička kultura obuhvaća stavove i orijentacije prema poretku među populacijom; kognitiva, afektivna i evaluativna dimenzija; SAD, Velika Britanija, Meksiko, SR Njemačka i Italija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400" smtClean="0"/>
              <a:t>Tri ideal tipa političke kulture: 1. </a:t>
            </a:r>
            <a:r>
              <a:rPr lang="hr-HR" altLang="sr-Latn-RS" sz="3400" b="1" smtClean="0"/>
              <a:t>parohijalna</a:t>
            </a:r>
            <a:r>
              <a:rPr lang="hr-HR" altLang="sr-Latn-RS" sz="3400" smtClean="0"/>
              <a:t> - opće neznanje o politici i odsustvo uključenosti u političku djelatnost; 2. </a:t>
            </a:r>
            <a:r>
              <a:rPr lang="hr-HR" altLang="sr-Latn-RS" sz="3400" b="1" smtClean="0"/>
              <a:t>podanička</a:t>
            </a:r>
            <a:r>
              <a:rPr lang="hr-HR" altLang="sr-Latn-RS" sz="3400" smtClean="0"/>
              <a:t> - znanje o političkim procesima i nesklonost participaciji u politici; 3. </a:t>
            </a:r>
            <a:r>
              <a:rPr lang="hr-HR" altLang="sr-Latn-RS" sz="3400" b="1" smtClean="0"/>
              <a:t>participacijska</a:t>
            </a:r>
            <a:r>
              <a:rPr lang="hr-HR" altLang="sr-Latn-RS" sz="3400" smtClean="0"/>
              <a:t>: znanje o politici i spremnost na sudjelovanje u političkom procesu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400" b="1" smtClean="0"/>
              <a:t>Civilna kultura</a:t>
            </a:r>
            <a:r>
              <a:rPr lang="hr-HR" altLang="sr-Latn-RS" sz="3400" smtClean="0"/>
              <a:t>: mješavina participacijskih i podaničkih elemenata; temelji se na ravnoteži velikog znanja o politici, osjećaja da mogu biti djelotvorni politički akteri, prihvaćanja opravdanosti odlučujućeg utjecaja političkih elita u političkom procesu te osjetljivosti tih elita na zahtjeve i težnje masa.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6A5190-F9B9-4907-98BC-47087F2C8324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hr-HR" altLang="sr-Latn-RS" sz="17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4213"/>
            <a:ext cx="12241213" cy="792162"/>
          </a:xfrm>
        </p:spPr>
        <p:txBody>
          <a:bodyPr/>
          <a:lstStyle/>
          <a:p>
            <a:pPr eaLnBrk="1" hangingPunct="1"/>
            <a:r>
              <a:rPr lang="hr-HR" altLang="sr-Latn-RS" sz="5000" smtClean="0"/>
              <a:t>POLITIČKA KULTURA I SOCIJALIZACIJA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92275"/>
            <a:ext cx="12241213" cy="5868988"/>
          </a:xfrm>
        </p:spPr>
        <p:txBody>
          <a:bodyPr/>
          <a:lstStyle/>
          <a:p>
            <a:pPr eaLnBrk="1" hangingPunct="1"/>
            <a:r>
              <a:rPr lang="hr-HR" altLang="sr-Latn-RS" sz="3800" smtClean="0"/>
              <a:t>Politička kultura se uči; iskustvo: a) iskustvo iz nepolitičkih situacija; b) iskustvo povezano s političkim procesima </a:t>
            </a:r>
            <a:r>
              <a:rPr lang="sr-Latn-RS" altLang="sr-Latn-RS" sz="3800" smtClean="0"/>
              <a:t>(</a:t>
            </a:r>
            <a:r>
              <a:rPr lang="hr-HR" altLang="sr-Latn-RS" sz="3800" smtClean="0"/>
              <a:t>kontakti s političkim ličnostima, </a:t>
            </a:r>
            <a:r>
              <a:rPr lang="sr-Latn-RS" altLang="sr-Latn-RS" sz="3800" smtClean="0"/>
              <a:t>prenošenje političkog iskustva)</a:t>
            </a:r>
          </a:p>
          <a:p>
            <a:pPr eaLnBrk="1" hangingPunct="1"/>
            <a:r>
              <a:rPr lang="hr-HR" altLang="sr-Latn-RS" sz="3800" smtClean="0"/>
              <a:t>Izravno (namjer</a:t>
            </a:r>
            <a:r>
              <a:rPr lang="sr-Latn-RS" altLang="sr-Latn-RS" sz="3800" smtClean="0"/>
              <a:t>no) </a:t>
            </a:r>
            <a:r>
              <a:rPr lang="hr-HR" altLang="sr-Latn-RS" sz="3800" smtClean="0"/>
              <a:t>i neizravno (nenamjerno) učenje</a:t>
            </a:r>
            <a:endParaRPr lang="sr-Latn-RS" altLang="sr-Latn-RS" sz="3800" smtClean="0"/>
          </a:p>
          <a:p>
            <a:pPr eaLnBrk="1" hangingPunct="1"/>
            <a:r>
              <a:rPr lang="sr-Latn-RS" altLang="sr-Latn-RS" sz="3800" smtClean="0"/>
              <a:t>Politička socijalizacija odvija se tijekom cijelog života; primarna socijalizacija u djetinjstvu: obitelj (roditelji); sekundarna socijalizacija – š</a:t>
            </a:r>
            <a:r>
              <a:rPr lang="hr-HR" altLang="sr-Latn-RS" sz="3800" smtClean="0"/>
              <a:t>kola; drugi čimbenici: crkva, masovni mediji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E2BC5C-95ED-4CB9-80CC-4B4FC47CF266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hr-HR" altLang="sr-Latn-RS" sz="17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4213"/>
            <a:ext cx="12241213" cy="863600"/>
          </a:xfrm>
        </p:spPr>
        <p:txBody>
          <a:bodyPr/>
          <a:lstStyle/>
          <a:p>
            <a:pPr eaLnBrk="1" hangingPunct="1"/>
            <a:r>
              <a:rPr lang="hr-HR" altLang="sr-Latn-RS" sz="5000" smtClean="0"/>
              <a:t>POLITIČKA KULTURA I DEMOKRACIJA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47813"/>
            <a:ext cx="12241213" cy="601345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Almond i Verba – stabilna demokracija zahtijeva demokratsku političku kulturu</a:t>
            </a:r>
          </a:p>
          <a:p>
            <a:pPr eaLnBrk="1" hangingPunct="1"/>
            <a:r>
              <a:rPr lang="hr-HR" altLang="sr-Latn-RS" smtClean="0"/>
              <a:t>S. M. Lipset – Kanada i SAD; demokracija i razina ekonomskog razvoja; američka politička kultura obuhvaća pet osnovnih vrijednosti: sloboda, egalitarizam, individualizam, populizam i laissez-faire; svaka od tih vrijednosti ima svoju negativnu stranu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96FDCB-473E-4682-85B1-443F8B9D4978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hr-HR" altLang="sr-Latn-RS" sz="17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755650"/>
            <a:ext cx="10980738" cy="808038"/>
          </a:xfrm>
        </p:spPr>
        <p:txBody>
          <a:bodyPr/>
          <a:lstStyle/>
          <a:p>
            <a:pPr eaLnBrk="1" hangingPunct="1"/>
            <a:r>
              <a:rPr lang="hr-HR" altLang="sr-Latn-RS" sz="4600" smtClean="0"/>
              <a:t>DEMOKRATSKE VRIJEDNOSTI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92275"/>
            <a:ext cx="12241213" cy="5868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mtClean="0"/>
              <a:t>1. politička efikasnost (djelotvornost): razina do koje građani osjećaju da mogu utjecati na političko odlučivanje, prijetnja otuđenosti, u korelaciji s razinom obrazovanja i bogatstva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mtClean="0"/>
              <a:t>2. politička tolerancija: razina do koje je pojedinac spreman dopustiti raspravljanje, tiskanje ili propagiranje nepoželjnih mišljenja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mtClean="0"/>
              <a:t>3. političko povjerenje: razina do koje građani vjeruju vlasti, institucijama i političarima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28B2EC-27C9-4327-A59C-7D4124AB3F0A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hr-HR" altLang="sr-Latn-RS" sz="17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180975"/>
            <a:ext cx="10764838" cy="928688"/>
          </a:xfrm>
        </p:spPr>
        <p:txBody>
          <a:bodyPr/>
          <a:lstStyle/>
          <a:p>
            <a:pPr eaLnBrk="1" hangingPunct="1"/>
            <a:r>
              <a:rPr lang="hr-HR" altLang="sr-Latn-RS" sz="4600" smtClean="0"/>
              <a:t>Socijalni kapital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09663"/>
            <a:ext cx="12241213" cy="645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3500" smtClean="0"/>
              <a:t>Robert Putnam, </a:t>
            </a:r>
            <a:r>
              <a:rPr lang="hr-HR" altLang="sr-Latn-RS" sz="3500" i="1" smtClean="0"/>
              <a:t>Kako demokraciju učiniti djelotvornom,</a:t>
            </a:r>
            <a:r>
              <a:rPr lang="hr-HR" altLang="sr-Latn-RS" sz="3500" smtClean="0"/>
              <a:t> 1993 - uspješnost regionalnih vlada u Italiji 1970-ih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500" smtClean="0"/>
              <a:t>Ključ razina socijalnog kapitala - obilježja društvene organizacije koja povećavaju efikasnost društva olakšanjem usklađenog djelovanja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500" i="1" smtClean="0"/>
              <a:t>Socijalni kapital</a:t>
            </a:r>
            <a:r>
              <a:rPr lang="hr-HR" altLang="sr-Latn-RS" sz="3500" smtClean="0"/>
              <a:t> = 1. norme uzajamnosti među ljudima (stalni odnosi suradnje), 2. mreže građanske povezanosti (angažman u udrugama, horizontalnim, nehijerarhijskim), 3. građansko povjerenje (iz 1. i 2.)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500" smtClean="0"/>
              <a:t>Veći socijalni kapital = bolje upravljanje i razvijenija demokracija. Aktivni element je izgradnja povjerenja; članstvo u udrugama pomaže da pojedinci vjeruju drugima, otud povjerenje u društvu, te participacija u politici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13188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31888">
              <a:spcBef>
                <a:spcPct val="20000"/>
              </a:spcBef>
              <a:buChar char="–"/>
              <a:defRPr sz="3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3188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3188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31888">
              <a:spcBef>
                <a:spcPct val="20000"/>
              </a:spcBef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31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BE55B4-2244-48F1-88DB-5A9AB1DF7503}" type="slidenum">
              <a:rPr lang="hr-HR" altLang="sr-Latn-RS" sz="17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hr-HR" altLang="sr-Latn-RS" sz="17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0"/>
            <a:ext cx="11953875" cy="936625"/>
          </a:xfrm>
        </p:spPr>
        <p:txBody>
          <a:bodyPr/>
          <a:lstStyle/>
          <a:p>
            <a:pPr eaLnBrk="1" hangingPunct="1"/>
            <a:r>
              <a:rPr lang="hr-HR" altLang="sr-Latn-RS" sz="4800" smtClean="0"/>
              <a:t>KONSOCIJACIJSKA DEMOKRACIJA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36625"/>
            <a:ext cx="12241213" cy="66246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sr-Latn-RS" sz="3600" smtClean="0"/>
              <a:t>Zaključak Almonda i Verbe: stabilna demokracija povezana je s civilnom kulturom. Kritika koncepta.</a:t>
            </a:r>
          </a:p>
          <a:p>
            <a:pPr eaLnBrk="1" hangingPunct="1">
              <a:buFontTx/>
              <a:buNone/>
            </a:pPr>
            <a:r>
              <a:rPr lang="hr-HR" altLang="sr-Latn-RS" sz="3600" smtClean="0"/>
              <a:t>Arend Lijphart, </a:t>
            </a:r>
            <a:r>
              <a:rPr lang="hr-HR" altLang="sr-Latn-RS" sz="3600" i="1" smtClean="0"/>
              <a:t>Demokracija u pluralnim društvima</a:t>
            </a:r>
            <a:r>
              <a:rPr lang="hr-HR" altLang="sr-Latn-RS" sz="3600" smtClean="0"/>
              <a:t> (1977) – model demokracije za podijeljena društva:                      1. institucionalni aranžmani koji jamče utjecaj i samostalnost svakog značajnijeg segmenta (federalni ili decentralizirani sustav, razmjerni izborni sustav i dr., velike koalicije), 2. suradnja među elitama, 3. kultura pregovaranja i traženja kompromisa</a:t>
            </a:r>
          </a:p>
          <a:p>
            <a:pPr eaLnBrk="1" hangingPunct="1"/>
            <a:r>
              <a:rPr lang="hr-HR" altLang="sr-Latn-RS" sz="3600" smtClean="0"/>
              <a:t>iskustvo: Švicarska, Austrija, Nizozemska, Belgija</a:t>
            </a:r>
          </a:p>
          <a:p>
            <a:pPr eaLnBrk="1" hangingPunct="1"/>
            <a:r>
              <a:rPr lang="hr-HR" altLang="sr-Latn-RS" sz="3600" smtClean="0"/>
              <a:t>M. Kasapović – BiH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31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31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738</Words>
  <Application>Microsoft Office PowerPoint</Application>
  <PresentationFormat>Custom</PresentationFormat>
  <Paragraphs>48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POLITIČKA KULTURA</vt:lpstr>
      <vt:lpstr>RAZVOJ, KORUPCIJA I KULTURA</vt:lpstr>
      <vt:lpstr>POLITIČKA KULTURA</vt:lpstr>
      <vt:lpstr>CIVILNA KULTURA</vt:lpstr>
      <vt:lpstr>POLITIČKA KULTURA I SOCIJALIZACIJA</vt:lpstr>
      <vt:lpstr>POLITIČKA KULTURA I DEMOKRACIJA</vt:lpstr>
      <vt:lpstr>DEMOKRATSKE VRIJEDNOSTI</vt:lpstr>
      <vt:lpstr>Socijalni kapital</vt:lpstr>
      <vt:lpstr>KONSOCIJACIJSKA DEMOKRACIJA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ORIJENTACIJE</dc:title>
  <dc:creator>Korisnik</dc:creator>
  <cp:lastModifiedBy>Sanja Storjak</cp:lastModifiedBy>
  <cp:revision>32</cp:revision>
  <dcterms:created xsi:type="dcterms:W3CDTF">2006-10-01T12:26:59Z</dcterms:created>
  <dcterms:modified xsi:type="dcterms:W3CDTF">2019-11-04T07:29:24Z</dcterms:modified>
</cp:coreProperties>
</file>