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9" r:id="rId11"/>
  </p:sldIdLst>
  <p:sldSz cx="12239625" cy="7559675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65150" indent="-1079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30300" indent="-215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97038" indent="-3254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262188" indent="-4333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0" autoAdjust="0"/>
    <p:restoredTop sz="93460" autoAdjust="0"/>
  </p:normalViewPr>
  <p:slideViewPr>
    <p:cSldViewPr>
      <p:cViewPr varScale="1">
        <p:scale>
          <a:sx n="78" d="100"/>
          <a:sy n="78" d="100"/>
        </p:scale>
        <p:origin x="1272" y="96"/>
      </p:cViewPr>
      <p:guideLst>
        <p:guide orient="horz" pos="2381"/>
        <p:guide pos="38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88C9EA-3786-4F7F-B8F1-4564D86AB8F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81595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54050" y="685800"/>
            <a:ext cx="5549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1" smtClean="0"/>
              <a:t>Click to edit Master text styles</a:t>
            </a:r>
          </a:p>
          <a:p>
            <a:pPr lvl="1"/>
            <a:r>
              <a:rPr lang="hr-HR" noProof="1" smtClean="0"/>
              <a:t>Second level</a:t>
            </a:r>
          </a:p>
          <a:p>
            <a:pPr lvl="2"/>
            <a:r>
              <a:rPr lang="hr-HR" noProof="1" smtClean="0"/>
              <a:t>Third level</a:t>
            </a:r>
          </a:p>
          <a:p>
            <a:pPr lvl="3"/>
            <a:r>
              <a:rPr lang="hr-HR" noProof="1" smtClean="0"/>
              <a:t>Fourth level</a:t>
            </a:r>
          </a:p>
          <a:p>
            <a:pPr lvl="4"/>
            <a:r>
              <a:rPr lang="hr-HR" noProof="1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/>
            </a:lvl1pPr>
          </a:lstStyle>
          <a:p>
            <a:pPr>
              <a:defRPr/>
            </a:pPr>
            <a:fld id="{73BAB115-71D8-4137-9C6A-A452FB41C03C}" type="slidenum">
              <a:rPr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43098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651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1303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69703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22621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828468" algn="l" defTabSz="113138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6pPr>
    <a:lvl7pPr marL="3394161" algn="l" defTabSz="113138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7pPr>
    <a:lvl8pPr marL="3959855" algn="l" defTabSz="113138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8pPr>
    <a:lvl9pPr marL="4525548" algn="l" defTabSz="1131387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33F53A-A016-4E9A-B354-328B030AD176}" type="slidenum">
              <a:rPr altLang="sr-Latn-RS" sz="1200" smtClean="0"/>
              <a:pPr>
                <a:spcBef>
                  <a:spcPct val="0"/>
                </a:spcBef>
              </a:pPr>
              <a:t>1</a:t>
            </a:fld>
            <a:endParaRPr lang="hr-HR" altLang="sr-Latn-RS" sz="1200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hr-HR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24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452EC9-45C0-48FD-948D-4938B9E4B7E7}" type="slidenum">
              <a:rPr altLang="sr-Latn-RS" sz="1200" smtClean="0"/>
              <a:pPr>
                <a:spcBef>
                  <a:spcPct val="0"/>
                </a:spcBef>
              </a:pPr>
              <a:t>10</a:t>
            </a:fld>
            <a:endParaRPr lang="hr-HR" altLang="sr-Latn-RS" sz="1200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29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1369CB-9A72-4158-9463-AD4D4980056B}" type="slidenum">
              <a:rPr altLang="sr-Latn-RS" sz="1200" smtClean="0"/>
              <a:pPr>
                <a:spcBef>
                  <a:spcPct val="0"/>
                </a:spcBef>
              </a:pPr>
              <a:t>2</a:t>
            </a:fld>
            <a:endParaRPr lang="hr-HR" altLang="sr-Latn-RS" sz="1200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0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B2F19E-8AA4-44F8-9BAA-85552FA9B92D}" type="slidenum">
              <a:rPr altLang="sr-Latn-RS" sz="1200" smtClean="0"/>
              <a:pPr>
                <a:spcBef>
                  <a:spcPct val="0"/>
                </a:spcBef>
              </a:pPr>
              <a:t>3</a:t>
            </a:fld>
            <a:endParaRPr lang="hr-HR" altLang="sr-Latn-RS" sz="1200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11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16E0B-8F8F-44BB-94C3-DF2CFA03C763}" type="slidenum">
              <a:rPr altLang="sr-Latn-RS" sz="1200" smtClean="0"/>
              <a:pPr>
                <a:spcBef>
                  <a:spcPct val="0"/>
                </a:spcBef>
              </a:pPr>
              <a:t>4</a:t>
            </a:fld>
            <a:endParaRPr lang="hr-HR" altLang="sr-Latn-RS" sz="1200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409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435615-B371-49AB-BF37-A987245C0497}" type="slidenum">
              <a:rPr altLang="sr-Latn-RS" sz="1200" smtClean="0"/>
              <a:pPr>
                <a:spcBef>
                  <a:spcPct val="0"/>
                </a:spcBef>
              </a:pPr>
              <a:t>5</a:t>
            </a:fld>
            <a:endParaRPr lang="hr-HR" altLang="sr-Latn-RS" sz="1200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50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90AC85-2A92-4A8C-8523-DBEDA0FB509F}" type="slidenum">
              <a:rPr altLang="sr-Latn-RS" sz="1200" smtClean="0"/>
              <a:pPr>
                <a:spcBef>
                  <a:spcPct val="0"/>
                </a:spcBef>
              </a:pPr>
              <a:t>6</a:t>
            </a:fld>
            <a:endParaRPr lang="hr-HR" altLang="sr-Latn-RS" sz="1200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299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6C8510-784B-4D03-83A1-E0B41206B973}" type="slidenum">
              <a:rPr altLang="sr-Latn-RS" sz="1200" smtClean="0"/>
              <a:pPr>
                <a:spcBef>
                  <a:spcPct val="0"/>
                </a:spcBef>
              </a:pPr>
              <a:t>7</a:t>
            </a:fld>
            <a:endParaRPr lang="hr-HR" altLang="sr-Latn-RS" sz="1200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08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295B08-D7B5-4766-A3E2-297738A95170}" type="slidenum">
              <a:rPr altLang="sr-Latn-RS" sz="1200" smtClean="0"/>
              <a:pPr>
                <a:spcBef>
                  <a:spcPct val="0"/>
                </a:spcBef>
              </a:pPr>
              <a:t>8</a:t>
            </a:fld>
            <a:endParaRPr lang="hr-HR" altLang="sr-Latn-RS" sz="1200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53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BCBFDF-150D-484F-918E-42576D14DD61}" type="slidenum">
              <a:rPr altLang="sr-Latn-RS" sz="1200" smtClean="0"/>
              <a:pPr>
                <a:spcBef>
                  <a:spcPct val="0"/>
                </a:spcBef>
              </a:pPr>
              <a:t>9</a:t>
            </a:fld>
            <a:endParaRPr lang="hr-HR" altLang="sr-Latn-RS" sz="1200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sr-Latn-RS" altLang="sr-Latn-RS" sz="1485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3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972" y="2348400"/>
            <a:ext cx="10403681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944" y="4283816"/>
            <a:ext cx="85677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721AD-5BC6-47A5-A2D8-45C19BFBC3B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0000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60045-C18F-4799-A15F-95370F906B6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313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73728" y="302738"/>
            <a:ext cx="2753916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981" y="302738"/>
            <a:ext cx="8057753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DCE66-9303-47B9-98B8-FA733DAFF87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4647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E0499-233A-4DFA-B398-AF11E59FAA2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572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846" y="4857792"/>
            <a:ext cx="10403681" cy="15014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846" y="3204114"/>
            <a:ext cx="10403681" cy="165367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17BAD-3020-490B-9A7E-964DFA146E1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9393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981" y="1763925"/>
            <a:ext cx="5405834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1810" y="1763925"/>
            <a:ext cx="5405834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B897-5076-4373-9510-9A7923D9BD2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9114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981" y="1692178"/>
            <a:ext cx="5407960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981" y="2397397"/>
            <a:ext cx="5407960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560" y="1692178"/>
            <a:ext cx="5410084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560" y="2397397"/>
            <a:ext cx="5410084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14D8B-4084-46A0-8B70-E821B28A267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357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76E1-AE24-49C5-A0A1-57DD03D1A4D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0109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04087-C4AF-4360-8429-562D8A703F6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4553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82" y="300987"/>
            <a:ext cx="4026752" cy="1280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354" y="300988"/>
            <a:ext cx="6842290" cy="645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982" y="1581933"/>
            <a:ext cx="4026752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ED87-741A-4241-AEFB-BCB51942E01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8220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052" y="5291772"/>
            <a:ext cx="7343775" cy="624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9052" y="675471"/>
            <a:ext cx="7343775" cy="45358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9052" y="5916496"/>
            <a:ext cx="7343775" cy="887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8D348-71ED-4609-A952-10F0A246B2E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866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03213"/>
            <a:ext cx="110172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763713"/>
            <a:ext cx="110172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884988"/>
            <a:ext cx="285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81475" y="6884988"/>
            <a:ext cx="3876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0938" y="6884988"/>
            <a:ext cx="2857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E364B6F-6114-42B6-AD5E-032EA56DA39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9934E0-CA5B-4CA9-939E-7F5EE395C9FC}" type="slidenum">
              <a:rPr lang="hr-HR" altLang="sr-Latn-R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hr-HR" altLang="sr-Latn-R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87563" y="971550"/>
            <a:ext cx="7993062" cy="2879725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POLITIČKE IDEOLOGIJE</a:t>
            </a:r>
            <a:endParaRPr lang="hr-HR" altLang="sr-Latn-RS" sz="4000" noProof="1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3825" y="4186238"/>
            <a:ext cx="7626350" cy="2330450"/>
          </a:xfrm>
        </p:spPr>
        <p:txBody>
          <a:bodyPr/>
          <a:lstStyle/>
          <a:p>
            <a:pPr algn="r" eaLnBrk="1" hangingPunct="1"/>
            <a:r>
              <a:rPr lang="hr-HR" altLang="sr-Latn-RS" smtClean="0"/>
              <a:t>Peto predavanje, 31. 10. 2019.</a:t>
            </a:r>
            <a:endParaRPr lang="hr-HR" altLang="sr-Latn-RS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11736387" cy="111601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3999"/>
              <a:t>RELIGIJSKI FUNDAMENTALIZAM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16013"/>
            <a:ext cx="12239625" cy="6443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399"/>
              <a:t>Temeljni elementi: religija (središte svjetovnog života i politike), ideja doslovnosti (sveti tekstovi čitaju se doslovno), antisekularizam, antimodernost, militantnost, tradicija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399"/>
              <a:t>Kršćanski fundamentalizam – protestantski i katolički (integrizam). Protestantski – fundamentals, 1925. majmunski proces, Moralna većina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399"/>
              <a:t>Židovski fundamentalizam – osnivanje  Agadut Izrael 1912.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3399"/>
              <a:t>Islamski fundamentalizam – sunitski (Muslimansko bratstvo) i šijitski (iranska revolucija)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350838"/>
            <a:ext cx="8064500" cy="620712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POJAM</a:t>
            </a:r>
            <a:endParaRPr lang="hr-HR" altLang="sr-Latn-RS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71550"/>
            <a:ext cx="12239625" cy="6588125"/>
          </a:xfrm>
        </p:spPr>
        <p:txBody>
          <a:bodyPr/>
          <a:lstStyle/>
          <a:p>
            <a:pPr eaLnBrk="1" hangingPunct="1"/>
            <a:r>
              <a:rPr lang="hr-HR" altLang="sr-Latn-RS" sz="3400" smtClean="0"/>
              <a:t>Politička ideologija je skup ideja i uvjerenja o ljudskoj prirodi, društvu i povijesti pomoću kojih ljudi objašnjavaju svoj položaj, </a:t>
            </a:r>
            <a:r>
              <a:rPr lang="de-DE" altLang="sr-Latn-RS" sz="3400" smtClean="0"/>
              <a:t>opravdavaju postoje</a:t>
            </a:r>
            <a:r>
              <a:rPr lang="hr-HR" altLang="sr-Latn-RS" sz="3400" smtClean="0"/>
              <a:t>ć</a:t>
            </a:r>
            <a:r>
              <a:rPr lang="de-DE" altLang="sr-Latn-RS" sz="3400" smtClean="0"/>
              <a:t>e stanje ili pru</a:t>
            </a:r>
            <a:r>
              <a:rPr lang="hr-HR" altLang="sr-Latn-RS" sz="3400" smtClean="0"/>
              <a:t>ž</a:t>
            </a:r>
            <a:r>
              <a:rPr lang="de-DE" altLang="sr-Latn-RS" sz="3400" smtClean="0"/>
              <a:t>aju razloge i ciljeve za njegovu promjenu</a:t>
            </a:r>
            <a:r>
              <a:rPr lang="hr-HR" altLang="sr-Latn-RS" sz="3400" smtClean="0"/>
              <a:t>, na kojima se oblikuju politički programi</a:t>
            </a:r>
          </a:p>
          <a:p>
            <a:pPr eaLnBrk="1" hangingPunct="1"/>
            <a:r>
              <a:rPr lang="hr-HR" altLang="sr-Latn-RS" sz="3400" smtClean="0"/>
              <a:t>Destutt de Tracy - skovao pojam 1796. kao znanost o idejama; Napoleon – negativno značenje; Marx - dva pojma ideologije: 1. duhovna nadgradnja – moral, religija, pravo, znanost i dr., 2. izvrnuta i lažna svijest, vladajuće ideje su ideje vladajuće klase; </a:t>
            </a:r>
            <a:r>
              <a:rPr lang="de-DE" altLang="sr-Latn-RS" sz="3400" smtClean="0"/>
              <a:t>Antonio Gramsci</a:t>
            </a:r>
            <a:r>
              <a:rPr lang="hr-HR" altLang="sr-Latn-RS" sz="3400" smtClean="0"/>
              <a:t> – </a:t>
            </a:r>
            <a:r>
              <a:rPr lang="de-DE" altLang="sr-Latn-RS" sz="3400" smtClean="0"/>
              <a:t>kulturna hegemonija</a:t>
            </a:r>
            <a:r>
              <a:rPr lang="hr-HR" altLang="sr-Latn-RS" sz="3400" smtClean="0"/>
              <a:t>; </a:t>
            </a:r>
            <a:r>
              <a:rPr lang="de-DE" altLang="sr-Latn-RS" sz="3400" smtClean="0"/>
              <a:t>t</a:t>
            </a:r>
            <a:r>
              <a:rPr lang="hr-HR" altLang="sr-Latn-RS" sz="3400" smtClean="0"/>
              <a:t>radicionalni i organski intelektualci</a:t>
            </a:r>
          </a:p>
          <a:p>
            <a:pPr eaLnBrk="1" hangingPunct="1"/>
            <a:r>
              <a:rPr lang="hr-HR" altLang="sr-Latn-RS" sz="3400" smtClean="0"/>
              <a:t>Louis Althusser – represivni i ideološki državni aparati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250825"/>
            <a:ext cx="11090275" cy="1008063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LIBERALIZAM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16013"/>
            <a:ext cx="12096750" cy="6443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3600" smtClean="0"/>
              <a:t>Elementi: sloboda, tolerancija (Popper: paradoks tolerancije), jednakost, vlasništvo, individualizam, konstitucionalizam, demokracija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600" smtClean="0"/>
              <a:t>Klasični liberalizam – izvori: Hobbes, Locke, Smith; predstavnici: Bentham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600" smtClean="0"/>
              <a:t>Demokratski liberalizam – Tocqueville, J. S. Mill.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600" smtClean="0"/>
              <a:t>Socijalni liberalizam – poljuljana vjera u laissez-faire, pozitivnija uloga države u uklanjanju društvenih zala – siromaštva, nezaposlenosti, bolesti, neznanja; T. H. Green, Keynes, Beveridge, Dewey,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600" smtClean="0"/>
              <a:t>Neoliberalizam – Hayek, Friedman, slobodno tržište i minimalna država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07950"/>
            <a:ext cx="11664950" cy="1008063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KONZERVATIVIZAM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16013"/>
            <a:ext cx="12239625" cy="6443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3400" smtClean="0"/>
              <a:t>Elementi: poredak, autoritet, ljudska nesavršenost (obuzdavanje nagona i strasti), tradicija (Burke - "prošlost mora stvarati sadašnjost", društvo je partnerstvo prošle, sadašnje i buduće generacije), organicizam, religija, domoljublje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400" smtClean="0"/>
              <a:t>Autoritarni konzervativizam – francuski (reakcionaran, religijski, Maistre)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400" smtClean="0"/>
              <a:t>Paternalistički konzervativizam – britanski (Disraeli i Mlada Engleska), Bismarck; kršćanska demokracija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400" smtClean="0"/>
              <a:t>Liberalni konzervativizam i neokonzervativizam – slobodno tržište + jaka država (tačerizam)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466725"/>
            <a:ext cx="7921625" cy="576263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SOCIJALIZAM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2988"/>
            <a:ext cx="12239625" cy="6516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3500" smtClean="0"/>
              <a:t>Elementi: podruštvljenje (podržavljenje), kooperacija, bratstvo (drugovi, braća i sestre), jednakost (središnja vrijednost), sloboda (pozitivni pojam)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500" smtClean="0"/>
              <a:t>Anarhizam – sloboda; nasilje i pacifizam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500" smtClean="0"/>
              <a:t>Revolucionarni socijalizam ili komunizam – Lenjin, Staljin; zaostalost, teror, realni socijalizam, maoizam, titoizam; način provedbe: revolucija, nasilje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500" smtClean="0"/>
              <a:t>Socijaldemokracija, reformistički ili demokratski socijalizam – E. Bernstein, liberalizam + demokracija + socijalizam, vrijednosti: sloboda, jednakost, pravednost i solidarnost, temelj: socijalna pravda, treći put - Blair; način provedbe: reforme, mirni 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0"/>
            <a:ext cx="7993063" cy="900113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NACIONALIZAM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55650"/>
            <a:ext cx="12239625" cy="6804025"/>
          </a:xfrm>
        </p:spPr>
        <p:txBody>
          <a:bodyPr/>
          <a:lstStyle/>
          <a:p>
            <a:pPr eaLnBrk="1" hangingPunct="1"/>
            <a:r>
              <a:rPr lang="hr-HR" altLang="sr-Latn-RS" sz="3400" smtClean="0"/>
              <a:t>Elementi: središnji pojam nacija (kulturna ili politička), nacionalni identitet, nacionalna država</a:t>
            </a:r>
          </a:p>
          <a:p>
            <a:pPr eaLnBrk="1" hangingPunct="1"/>
            <a:r>
              <a:rPr lang="hr-HR" altLang="sr-Latn-RS" sz="3400" smtClean="0"/>
              <a:t>Kameleonska ideologija; ugnjetačka, imperijalistička i oslobodilačka narav; Janus</a:t>
            </a:r>
          </a:p>
          <a:p>
            <a:pPr eaLnBrk="1" hangingPunct="1"/>
            <a:r>
              <a:rPr lang="hr-HR" altLang="sr-Latn-RS" sz="3400" smtClean="0"/>
              <a:t>Liberalni nacionalizam – francuska revolucija, nacionalno samoodređenje, Napoleonova osvajanja</a:t>
            </a:r>
          </a:p>
          <a:p>
            <a:pPr eaLnBrk="1" hangingPunct="1"/>
            <a:r>
              <a:rPr lang="hr-HR" altLang="sr-Latn-RS" sz="3400" smtClean="0"/>
              <a:t>Konzervativni nacionalizam</a:t>
            </a:r>
          </a:p>
          <a:p>
            <a:pPr eaLnBrk="1" hangingPunct="1"/>
            <a:r>
              <a:rPr lang="hr-HR" altLang="sr-Latn-RS" sz="3400" smtClean="0"/>
              <a:t>Integralni nacionalizam – francuski i njemački</a:t>
            </a:r>
          </a:p>
          <a:p>
            <a:pPr eaLnBrk="1" hangingPunct="1"/>
            <a:r>
              <a:rPr lang="hr-HR" altLang="sr-Latn-RS" sz="3400" smtClean="0"/>
              <a:t>Imperijalistički nacionalizam</a:t>
            </a:r>
          </a:p>
          <a:p>
            <a:pPr eaLnBrk="1" hangingPunct="1"/>
            <a:r>
              <a:rPr lang="hr-HR" altLang="sr-Latn-RS" sz="3400" smtClean="0"/>
              <a:t>Antikolonijalni nacionalizam - gandhizam, Senghor – filozofija crnaštva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FAŠIZAM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3350"/>
            <a:ext cx="12239625" cy="5805488"/>
          </a:xfrm>
        </p:spPr>
        <p:txBody>
          <a:bodyPr/>
          <a:lstStyle/>
          <a:p>
            <a:pPr eaLnBrk="1" hangingPunct="1"/>
            <a:r>
              <a:rPr lang="hr-HR" altLang="sr-Latn-RS" sz="3500" smtClean="0"/>
              <a:t>Elementi: antiracionalizam, borba, teror, zajednica, nejednakost, vođa, rasizam, tehnološki modernizam</a:t>
            </a:r>
          </a:p>
          <a:p>
            <a:pPr eaLnBrk="1" hangingPunct="1"/>
            <a:r>
              <a:rPr lang="hr-HR" altLang="sr-Latn-RS" sz="3500" smtClean="0"/>
              <a:t>Talijanski fašizam – država, korporativizam, </a:t>
            </a:r>
          </a:p>
          <a:p>
            <a:pPr eaLnBrk="1" hangingPunct="1"/>
            <a:r>
              <a:rPr lang="hr-HR" altLang="sr-Latn-RS" sz="3500" smtClean="0"/>
              <a:t>Nacionalsocijalizam - rasizam, Gleichschaltung – politika koordinacije svih institucija i organizacija u ispunjenju ciljeva nacističke države</a:t>
            </a:r>
          </a:p>
          <a:p>
            <a:pPr eaLnBrk="1" hangingPunct="1"/>
            <a:r>
              <a:rPr lang="hr-HR" altLang="sr-Latn-RS" sz="3500" smtClean="0"/>
              <a:t>Neofašizam – različite skupine, negiranje holokausta, Le Pen i Haider; Jobbik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350838"/>
            <a:ext cx="8064500" cy="692150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FEMINIZAM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2988"/>
            <a:ext cx="12239625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3400" smtClean="0"/>
              <a:t>2 vala feminizma: prvi val – pol. 19. st. do poč. 20. st. – pravo glasa; drugi val – preteča S. de Beauvoir, </a:t>
            </a:r>
            <a:r>
              <a:rPr lang="hr-HR" altLang="sr-Latn-RS" sz="3400" i="1" smtClean="0"/>
              <a:t>Drugi spol, </a:t>
            </a:r>
            <a:r>
              <a:rPr lang="hr-HR" altLang="sr-Latn-RS" sz="3400" smtClean="0"/>
              <a:t>1949.: "Ne rađamo se kao žene, ženama postajemo."; SAD – Betty Friedan, </a:t>
            </a:r>
            <a:r>
              <a:rPr lang="hr-HR" altLang="sr-Latn-RS" sz="3400" i="1" smtClean="0"/>
              <a:t>Ženska mistika, </a:t>
            </a:r>
            <a:r>
              <a:rPr lang="hr-HR" altLang="sr-Latn-RS" sz="3400" smtClean="0"/>
              <a:t>1963 – kućanice i majke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400" smtClean="0"/>
              <a:t>Elementi: rodna jednakost – spol i rod (gender), spolna dominacija – seksizam, patrijarhat (Kate Millet, </a:t>
            </a:r>
            <a:r>
              <a:rPr lang="hr-HR" altLang="sr-Latn-RS" sz="3400" i="1" smtClean="0"/>
              <a:t>Spolna politika,</a:t>
            </a:r>
            <a:r>
              <a:rPr lang="hr-HR" altLang="sr-Latn-RS" sz="3400" smtClean="0"/>
              <a:t> 1970), oslobođenje žene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3400" smtClean="0"/>
              <a:t>Tipovi: 1. liberalni – jednakopravnost, reformizam, 2. socijalistički - klasno i žensko ugnjetavanje, 3. radikalni – "osobno je političko", patrijarhat kao sustav muške dominacije; 4. ekofeminizam – žena i priroda, rađanje i hranjenje, ženske vrijednosti – empatija i intuicija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179388"/>
            <a:ext cx="7993063" cy="792162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EKOLOGIZAM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71550"/>
            <a:ext cx="12239625" cy="6588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Minimalističko i maksimalističko stajalište; ekologizam i environmentalizam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Elementi: ekologija (ekosustav, samoregulacija), holizam (ideja o svijetu kao cjelini, Zemlja kao Geja – živi organizam koji teži homeostazi), antindustrijalizam, održivi razvoj, decentralizacija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3400" smtClean="0"/>
              <a:t>Tipovi: 1. konzervativni – povratak prirodi, misticizam, romantizam, 2. pragmatični – umjereno antropocentričko stajalište, 3. ekosocijalizam – kapitalizam uzrok ekološke krize, 4. anarhoekologizam – radikalna struja – harmonija čovjeka i prirode, 5. dubinska ekologija – ovisnost dijelova ekosustava, ekocentrizam – samoostvarenje za sva bića, kompleksnost i raznolikost ekosustava, dobrovoljna jednostavnost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846</Words>
  <Application>Microsoft Office PowerPoint</Application>
  <PresentationFormat>Custom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POLITIČKE IDEOLOGIJE</vt:lpstr>
      <vt:lpstr>POJAM</vt:lpstr>
      <vt:lpstr>LIBERALIZAM</vt:lpstr>
      <vt:lpstr>KONZERVATIVIZAM</vt:lpstr>
      <vt:lpstr>SOCIJALIZAM</vt:lpstr>
      <vt:lpstr>NACIONALIZAM</vt:lpstr>
      <vt:lpstr>FAŠIZAM</vt:lpstr>
      <vt:lpstr>FEMINIZAM</vt:lpstr>
      <vt:lpstr>EKOLOGIZAM</vt:lpstr>
      <vt:lpstr>RELIGIJSKI FUNDAMENTALIZAM</vt:lpstr>
    </vt:vector>
  </TitlesOfParts>
  <Company>Leksikografski zavod Miroslav Krleza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IDEOLOGIJA</dc:title>
  <dc:creator>slaven.ravlic</dc:creator>
  <cp:lastModifiedBy>Sanja Storjak</cp:lastModifiedBy>
  <cp:revision>69</cp:revision>
  <dcterms:created xsi:type="dcterms:W3CDTF">2005-10-27T20:26:44Z</dcterms:created>
  <dcterms:modified xsi:type="dcterms:W3CDTF">2019-11-04T07:29:04Z</dcterms:modified>
</cp:coreProperties>
</file>