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handoutMasterIdLst>
    <p:handoutMasterId r:id="rId39"/>
  </p:handoutMasterIdLst>
  <p:sldIdLst>
    <p:sldId id="256" r:id="rId2"/>
    <p:sldId id="304" r:id="rId3"/>
    <p:sldId id="265" r:id="rId4"/>
    <p:sldId id="294" r:id="rId5"/>
    <p:sldId id="291" r:id="rId6"/>
    <p:sldId id="266" r:id="rId7"/>
    <p:sldId id="267" r:id="rId8"/>
    <p:sldId id="298" r:id="rId9"/>
    <p:sldId id="268" r:id="rId10"/>
    <p:sldId id="299" r:id="rId11"/>
    <p:sldId id="270" r:id="rId12"/>
    <p:sldId id="275" r:id="rId13"/>
    <p:sldId id="271" r:id="rId14"/>
    <p:sldId id="276" r:id="rId15"/>
    <p:sldId id="272" r:id="rId16"/>
    <p:sldId id="277" r:id="rId17"/>
    <p:sldId id="278" r:id="rId18"/>
    <p:sldId id="280" r:id="rId19"/>
    <p:sldId id="288" r:id="rId20"/>
    <p:sldId id="279" r:id="rId21"/>
    <p:sldId id="289" r:id="rId22"/>
    <p:sldId id="303" r:id="rId23"/>
    <p:sldId id="269" r:id="rId24"/>
    <p:sldId id="302" r:id="rId25"/>
    <p:sldId id="281" r:id="rId26"/>
    <p:sldId id="301" r:id="rId27"/>
    <p:sldId id="273" r:id="rId28"/>
    <p:sldId id="300" r:id="rId29"/>
    <p:sldId id="282" r:id="rId30"/>
    <p:sldId id="297" r:id="rId31"/>
    <p:sldId id="290" r:id="rId32"/>
    <p:sldId id="283" r:id="rId33"/>
    <p:sldId id="285" r:id="rId34"/>
    <p:sldId id="296" r:id="rId35"/>
    <p:sldId id="284" r:id="rId36"/>
    <p:sldId id="295" r:id="rId37"/>
    <p:sldId id="264" r:id="rId38"/>
  </p:sldIdLst>
  <p:sldSz cx="12192000" cy="6858000"/>
  <p:notesSz cx="6858000" cy="921226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6371F-A48E-4CC9-AFB4-B1A183084C80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0052"/>
            <a:ext cx="2971800" cy="462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0052"/>
            <a:ext cx="2971800" cy="462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D3CEE-DE77-48B3-AAD9-AB44FF741A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022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DDAB0F-AC06-4C12-B59E-21CBB610D50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2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DAB0F-AC06-4C12-B59E-21CBB610D503}" type="datetimeFigureOut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21.10.2019.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8A595-7C6B-4F78-9708-5D89257395C1}" type="slidenum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4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DAB0F-AC06-4C12-B59E-21CBB610D503}" type="datetimeFigureOut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21.10.2019.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8A595-7C6B-4F78-9708-5D89257395C1}" type="slidenum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10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DAB0F-AC06-4C12-B59E-21CBB610D503}" type="datetimeFigureOut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21.10.2019.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8A595-7C6B-4F78-9708-5D89257395C1}" type="slidenum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58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DAB0F-AC06-4C12-B59E-21CBB610D503}" type="datetimeFigureOut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21.10.2019.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8A595-7C6B-4F78-9708-5D89257395C1}" type="slidenum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03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DAB0F-AC06-4C12-B59E-21CBB610D503}" type="datetimeFigureOut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21.10.2019.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8A595-7C6B-4F78-9708-5D89257395C1}" type="slidenum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6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DAB0F-AC06-4C12-B59E-21CBB610D503}" type="datetimeFigureOut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21.10.2019.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8A595-7C6B-4F78-9708-5D89257395C1}" type="slidenum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0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67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24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9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790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10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4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54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AB0F-AC06-4C12-B59E-21CBB610D50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A595-7C6B-4F78-9708-5D8925739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12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DAB0F-AC06-4C12-B59E-21CBB610D503}" type="datetimeFigureOut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21.10.2019.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8A595-7C6B-4F78-9708-5D89257395C1}" type="slidenum">
              <a:rPr kumimoji="0" lang="hr-H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1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crin.org/en/home/ages/Americas.html" TargetMode="External"/><Relationship Id="rId2" Type="http://schemas.openxmlformats.org/officeDocument/2006/relationships/hyperlink" Target="https://www.niacro.co.uk/age-criminal-responsibili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Materijalne odredbe MKP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pPr algn="r"/>
            <a:r>
              <a:rPr lang="hr-HR" dirty="0" smtClean="0"/>
              <a:t>4. studenog 2019.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416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233" y="997527"/>
            <a:ext cx="9601196" cy="107442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sz="3400" dirty="0" smtClean="0"/>
              <a:t>I Odgojne mjere-1.mjere upozorenja (</a:t>
            </a:r>
            <a:r>
              <a:rPr lang="hr-HR" sz="340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33,1%</a:t>
            </a:r>
            <a:r>
              <a:rPr lang="hr-HR" sz="3400" dirty="0" smtClean="0"/>
              <a:t>)</a:t>
            </a:r>
            <a:endParaRPr lang="hr-H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844" y="2435629"/>
            <a:ext cx="9668858" cy="3665913"/>
          </a:xfrm>
        </p:spPr>
        <p:txBody>
          <a:bodyPr>
            <a:normAutofit/>
          </a:bodyPr>
          <a:lstStyle/>
          <a:p>
            <a:r>
              <a:rPr lang="hr-HR" sz="2400" i="1" dirty="0" smtClean="0"/>
              <a:t>1.a Sudski ukor (čl. 9. ZSM):</a:t>
            </a:r>
          </a:p>
          <a:p>
            <a:pPr lvl="1"/>
            <a:r>
              <a:rPr lang="hr-HR" sz="2000" dirty="0" smtClean="0"/>
              <a:t>kada se iz maloljetnikova odnosa prema počinjenom  </a:t>
            </a:r>
            <a:r>
              <a:rPr lang="hr-HR" sz="2000" dirty="0" err="1" smtClean="0"/>
              <a:t>kd</a:t>
            </a:r>
            <a:r>
              <a:rPr lang="hr-HR" sz="2000" dirty="0" smtClean="0"/>
              <a:t> i njegove spremnosti da ubuduće ne čini </a:t>
            </a:r>
            <a:r>
              <a:rPr lang="hr-HR" sz="2000" dirty="0" err="1" smtClean="0"/>
              <a:t>kd</a:t>
            </a:r>
            <a:r>
              <a:rPr lang="hr-HR" sz="2000" dirty="0" smtClean="0"/>
              <a:t> može zaključiti da je i samim prijekorom postignuta svrha odgojnih mjera</a:t>
            </a:r>
          </a:p>
          <a:p>
            <a:pPr lvl="1"/>
            <a:r>
              <a:rPr lang="hr-HR" sz="2000" dirty="0" smtClean="0"/>
              <a:t>a sud će ukazati maloljetniku na društvenu neprihvatljivost i štetnost njegova ponašanja i posljedice koja može imati za njega ta da mu se u slučaju ponovnog činjenja </a:t>
            </a:r>
            <a:r>
              <a:rPr lang="hr-HR" sz="2000" dirty="0" err="1" smtClean="0"/>
              <a:t>kd</a:t>
            </a:r>
            <a:r>
              <a:rPr lang="hr-HR" sz="2000" dirty="0" smtClean="0"/>
              <a:t>, može izreći teža sankcij</a:t>
            </a:r>
            <a:r>
              <a:rPr lang="hr-HR" dirty="0" smtClean="0"/>
              <a:t>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144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546" y="1072341"/>
            <a:ext cx="9601196" cy="107442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sz="3400" dirty="0" smtClean="0"/>
              <a:t>I Odgojne mjere-1.mjere upozorenja (</a:t>
            </a:r>
            <a:r>
              <a:rPr lang="hr-HR" sz="340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33,1%</a:t>
            </a:r>
            <a:r>
              <a:rPr lang="hr-HR" sz="3400" dirty="0" smtClean="0"/>
              <a:t>)</a:t>
            </a:r>
            <a:endParaRPr lang="hr-H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966" y="2419004"/>
            <a:ext cx="9718735" cy="3782291"/>
          </a:xfrm>
        </p:spPr>
        <p:txBody>
          <a:bodyPr>
            <a:normAutofit/>
          </a:bodyPr>
          <a:lstStyle/>
          <a:p>
            <a:r>
              <a:rPr lang="hr-HR" sz="2400" i="1" dirty="0" smtClean="0"/>
              <a:t>1.b Posebne obveze (čl. 10. ZSM):</a:t>
            </a:r>
          </a:p>
          <a:p>
            <a:pPr lvl="1"/>
            <a:r>
              <a:rPr lang="hr-HR" sz="2000" dirty="0" smtClean="0"/>
              <a:t>nisu taksativno nabrojane</a:t>
            </a:r>
          </a:p>
          <a:p>
            <a:pPr lvl="1"/>
            <a:r>
              <a:rPr lang="hr-HR" sz="2000" dirty="0" smtClean="0"/>
              <a:t>sud može izreći jednu ili više</a:t>
            </a:r>
          </a:p>
          <a:p>
            <a:pPr lvl="1"/>
            <a:r>
              <a:rPr lang="hr-HR" sz="2000" dirty="0" smtClean="0"/>
              <a:t>sud </a:t>
            </a:r>
            <a:r>
              <a:rPr lang="hr-HR" sz="2000" dirty="0"/>
              <a:t> </a:t>
            </a:r>
            <a:r>
              <a:rPr lang="hr-HR" sz="2000" dirty="0" smtClean="0"/>
              <a:t>mora voditi računa o spremnosti maloljetnika da surađuje u njihovu ostvarivanju i da mu budu prilagođene </a:t>
            </a:r>
          </a:p>
          <a:p>
            <a:pPr lvl="1"/>
            <a:r>
              <a:rPr lang="hr-HR" sz="2000" dirty="0" smtClean="0"/>
              <a:t>ne smiju biti nerazumne i nemoguće</a:t>
            </a:r>
          </a:p>
          <a:p>
            <a:pPr lvl="1"/>
            <a:r>
              <a:rPr lang="hr-HR" sz="2000" dirty="0" smtClean="0"/>
              <a:t>mogu trajati najduže 1 godinu </a:t>
            </a:r>
          </a:p>
          <a:p>
            <a:pPr lvl="1"/>
            <a:r>
              <a:rPr lang="hr-HR" sz="2000" dirty="0" smtClean="0"/>
              <a:t>sud ih može naknadno izmijeniti ili obustaviti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504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9" y="789710"/>
            <a:ext cx="10061169" cy="1263534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sz="3800" dirty="0" smtClean="0">
                <a:solidFill>
                  <a:schemeClr val="tx1"/>
                </a:solidFill>
              </a:rPr>
              <a:t>I </a:t>
            </a:r>
            <a:r>
              <a:rPr lang="hr-HR" sz="3800" dirty="0">
                <a:solidFill>
                  <a:schemeClr val="tx1"/>
                </a:solidFill>
              </a:rPr>
              <a:t>Odgojne mjere-1.mjere upozorenja </a:t>
            </a:r>
            <a:r>
              <a:rPr lang="hr-HR" sz="3800" dirty="0" smtClean="0">
                <a:solidFill>
                  <a:schemeClr val="tx1"/>
                </a:solidFill>
              </a:rPr>
              <a:t>-1b Posebne obveze (čl.10. ZM</a:t>
            </a:r>
            <a:r>
              <a:rPr lang="hr-HR" dirty="0" smtClean="0">
                <a:solidFill>
                  <a:schemeClr val="tx1"/>
                </a:solidFill>
              </a:rPr>
              <a:t>)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218" y="2419003"/>
            <a:ext cx="4937760" cy="3882044"/>
          </a:xfrm>
        </p:spPr>
        <p:txBody>
          <a:bodyPr>
            <a:noAutofit/>
          </a:bodyPr>
          <a:lstStyle/>
          <a:p>
            <a:r>
              <a:rPr lang="hr-HR" sz="1600" dirty="0" smtClean="0"/>
              <a:t>isprika </a:t>
            </a:r>
            <a:r>
              <a:rPr lang="hr-HR" sz="1600" dirty="0" err="1" smtClean="0"/>
              <a:t>oštećeniku</a:t>
            </a:r>
            <a:endParaRPr lang="hr-HR" sz="1600" dirty="0" smtClean="0"/>
          </a:p>
          <a:p>
            <a:r>
              <a:rPr lang="hr-HR" sz="1600" dirty="0" smtClean="0"/>
              <a:t>popravak štete prema mogućnostima (rad može trajati </a:t>
            </a:r>
            <a:r>
              <a:rPr lang="hr-HR" sz="1600" dirty="0" err="1" smtClean="0"/>
              <a:t>max</a:t>
            </a:r>
            <a:r>
              <a:rPr lang="hr-HR" sz="1600" dirty="0" smtClean="0"/>
              <a:t> 60 sati unutar 3 mjeseca)</a:t>
            </a:r>
          </a:p>
          <a:p>
            <a:r>
              <a:rPr lang="hr-HR" sz="1600" dirty="0" smtClean="0"/>
              <a:t>redovito pohađanje škole</a:t>
            </a:r>
          </a:p>
          <a:p>
            <a:r>
              <a:rPr lang="hr-HR" sz="1600" dirty="0" smtClean="0"/>
              <a:t>ne izostajati s radnog mjesta</a:t>
            </a:r>
          </a:p>
          <a:p>
            <a:r>
              <a:rPr lang="hr-HR" sz="1600" dirty="0" smtClean="0"/>
              <a:t>prihvaćanje zaposlenja </a:t>
            </a:r>
          </a:p>
          <a:p>
            <a:r>
              <a:rPr lang="hr-HR" sz="1600" dirty="0" smtClean="0"/>
              <a:t>raspolaganje prihodima uz nadzor i savjet voditelja mjere</a:t>
            </a:r>
          </a:p>
          <a:p>
            <a:r>
              <a:rPr lang="hr-HR" sz="1600" dirty="0" smtClean="0"/>
              <a:t>uključivanje u rad humanitarnih organizacija (komunalnog ili ekološkog značaja)</a:t>
            </a:r>
          </a:p>
          <a:p>
            <a:r>
              <a:rPr lang="hr-HR" sz="1600" dirty="0" smtClean="0"/>
              <a:t>suzdržavanje od posjećivanja određenih lokala i priredbi</a:t>
            </a:r>
          </a:p>
          <a:p>
            <a:r>
              <a:rPr lang="hr-HR" sz="1600" dirty="0" smtClean="0"/>
              <a:t>kloni društva određenih osoba</a:t>
            </a:r>
            <a:endParaRPr lang="hr-HR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8167" y="2419003"/>
            <a:ext cx="5187141" cy="3882043"/>
          </a:xfrm>
        </p:spPr>
        <p:txBody>
          <a:bodyPr>
            <a:noAutofit/>
          </a:bodyPr>
          <a:lstStyle/>
          <a:p>
            <a:r>
              <a:rPr lang="hr-HR" sz="1600" dirty="0" smtClean="0"/>
              <a:t>podvrgavanje stručnom medicinskom postupku ili postupku odvikavanja od droge ili drugih ovisnosti (suglasnost zakonskog zastupnika)</a:t>
            </a:r>
          </a:p>
          <a:p>
            <a:r>
              <a:rPr lang="hr-HR" sz="1600" dirty="0" smtClean="0"/>
              <a:t>uključivanje u pojedinačni ili skupni psihosocijalni tretman u savjetovalištu za mlade (</a:t>
            </a:r>
            <a:r>
              <a:rPr lang="hr-HR" sz="1600" dirty="0" err="1" smtClean="0"/>
              <a:t>max</a:t>
            </a:r>
            <a:r>
              <a:rPr lang="hr-HR" sz="1600" dirty="0" smtClean="0"/>
              <a:t> 120 h unutar 6 mj.)</a:t>
            </a:r>
          </a:p>
          <a:p>
            <a:r>
              <a:rPr lang="hr-HR" sz="1600" dirty="0" smtClean="0"/>
              <a:t>sudjelovanje na tečajevima za stručno osposobljavanje</a:t>
            </a:r>
          </a:p>
          <a:p>
            <a:r>
              <a:rPr lang="hr-HR" sz="1600" dirty="0" smtClean="0"/>
              <a:t>ne napuštanje prebivališta ili boravišta (bez odobrenja CSS)</a:t>
            </a:r>
          </a:p>
          <a:p>
            <a:r>
              <a:rPr lang="hr-HR" sz="1600" dirty="0" smtClean="0"/>
              <a:t>provjera znanja prometnih propisa (upućivanje u nadležnu ustanovu za osposobljavanje vozača)</a:t>
            </a:r>
          </a:p>
          <a:p>
            <a:r>
              <a:rPr lang="hr-HR" sz="1600" dirty="0" smtClean="0"/>
              <a:t>da se ne približava ili uznemirava žrtvu</a:t>
            </a:r>
          </a:p>
          <a:p>
            <a:r>
              <a:rPr lang="hr-HR" sz="1600" dirty="0" smtClean="0"/>
              <a:t>druge obveze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68676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 Odgojne mjere-</a:t>
            </a:r>
            <a:br>
              <a:rPr lang="hr-HR" dirty="0" smtClean="0"/>
            </a:br>
            <a:r>
              <a:rPr lang="hr-HR" dirty="0" smtClean="0"/>
              <a:t>2.mjere pojačanog nadzora </a:t>
            </a:r>
            <a:r>
              <a:rPr lang="hr-HR" dirty="0" smtClean="0"/>
              <a:t>(</a:t>
            </a:r>
            <a:r>
              <a:rPr lang="hr-HR" dirty="0" smtClean="0"/>
              <a:t>36,8</a:t>
            </a:r>
            <a:r>
              <a:rPr lang="hr-HR" dirty="0" smtClean="0"/>
              <a:t>%)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102" y="2643447"/>
            <a:ext cx="9335192" cy="3397915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 smtClean="0"/>
              <a:t>2.a) pojačana briga i nadzor </a:t>
            </a:r>
            <a:r>
              <a:rPr lang="hr-HR" dirty="0" smtClean="0"/>
              <a:t>(čl. 11. ZSM)</a:t>
            </a:r>
          </a:p>
          <a:p>
            <a:pPr lvl="1"/>
            <a:r>
              <a:rPr lang="hr-HR" sz="2000" dirty="0" smtClean="0"/>
              <a:t>izriče sud kada ocijeni da odgoj i utjecaj roditelja ili skrbnika na ponašanje i razvoj maloljetnikove ličnosti nije dovoljan za ostvarenje svrhe odgojnih mjera, pa je potrebno poduzeti trajnije mjere odgoja uz brigu i nadzor nadležne službe</a:t>
            </a:r>
            <a:endParaRPr lang="hr-HR" sz="2000" dirty="0"/>
          </a:p>
          <a:p>
            <a:pPr lvl="1"/>
            <a:r>
              <a:rPr lang="hr-HR" sz="2000" dirty="0" smtClean="0"/>
              <a:t>trajanje od 6 </a:t>
            </a:r>
            <a:r>
              <a:rPr lang="hr-HR" sz="2000" dirty="0" err="1" smtClean="0"/>
              <a:t>mj</a:t>
            </a:r>
            <a:r>
              <a:rPr lang="hr-HR" sz="2000" dirty="0" smtClean="0"/>
              <a:t> do 2 god.</a:t>
            </a:r>
          </a:p>
          <a:p>
            <a:pPr lvl="1"/>
            <a:r>
              <a:rPr lang="hr-HR" sz="2000" dirty="0" smtClean="0"/>
              <a:t>može izreći jednu ili više obveza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158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363" y="72620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C) I </a:t>
            </a:r>
            <a:r>
              <a:rPr lang="hr-HR" dirty="0" smtClean="0">
                <a:solidFill>
                  <a:schemeClr val="tx1"/>
                </a:solidFill>
              </a:rPr>
              <a:t>Odgojne mjere- 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2. mjere </a:t>
            </a:r>
            <a:r>
              <a:rPr lang="hr-HR" dirty="0">
                <a:solidFill>
                  <a:schemeClr val="tx1"/>
                </a:solidFill>
              </a:rPr>
              <a:t>pojačanog nadzora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156" y="2510444"/>
            <a:ext cx="10241280" cy="3732414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83992A"/>
              </a:buClr>
              <a:buNone/>
            </a:pPr>
            <a:r>
              <a:rPr lang="hr-HR" sz="2400" b="1" dirty="0" smtClean="0"/>
              <a:t>2.b) pojačana briga i nadzor uz dnevni boravak u odgojnoj ustanovi </a:t>
            </a:r>
            <a:r>
              <a:rPr lang="hr-HR" sz="2400" dirty="0" smtClean="0"/>
              <a:t>(čl. 12. ZSM)</a:t>
            </a:r>
          </a:p>
          <a:p>
            <a:pPr lvl="0">
              <a:buClr>
                <a:srgbClr val="83992A"/>
              </a:buClr>
            </a:pPr>
            <a:r>
              <a:rPr lang="hr-HR" sz="2000" dirty="0" smtClean="0"/>
              <a:t>izriče sud kada ocijeni da je za ostvarenje svrhe odgojnih mjera prema maloljetniku potrebno poduzeti trajnije </a:t>
            </a:r>
            <a:r>
              <a:rPr lang="hr-HR" sz="2000" b="1" dirty="0" smtClean="0"/>
              <a:t>i intenzivnije </a:t>
            </a:r>
            <a:r>
              <a:rPr lang="hr-HR" sz="2000" dirty="0" smtClean="0"/>
              <a:t>mjere odgoja ---</a:t>
            </a:r>
            <a:r>
              <a:rPr lang="hr-HR" sz="2000" b="1" dirty="0" smtClean="0"/>
              <a:t>posebno obrazovanjem i radnim osposobljavanjem—uz </a:t>
            </a:r>
            <a:r>
              <a:rPr lang="hr-HR" sz="2000" dirty="0" smtClean="0"/>
              <a:t>nadzor odgojitelja i drugih stručnjaka, a nije potrebno potpuno i trajnije izdvajanje iz njegove životne sredine</a:t>
            </a:r>
          </a:p>
          <a:p>
            <a:pPr lvl="0">
              <a:buClr>
                <a:srgbClr val="83992A"/>
              </a:buClr>
            </a:pPr>
            <a:r>
              <a:rPr lang="hr-HR" sz="2000" dirty="0" smtClean="0"/>
              <a:t>trajanje </a:t>
            </a:r>
            <a:r>
              <a:rPr lang="hr-HR" sz="2000" dirty="0"/>
              <a:t>od 6 </a:t>
            </a:r>
            <a:r>
              <a:rPr lang="hr-HR" sz="2000" dirty="0" err="1"/>
              <a:t>mj</a:t>
            </a:r>
            <a:r>
              <a:rPr lang="hr-HR" sz="2000" dirty="0"/>
              <a:t> do 2 god.</a:t>
            </a:r>
          </a:p>
          <a:p>
            <a:pPr lvl="0">
              <a:buClr>
                <a:srgbClr val="83992A"/>
              </a:buClr>
            </a:pPr>
            <a:r>
              <a:rPr lang="hr-HR" sz="2000" dirty="0"/>
              <a:t>može izreći jednu ili više </a:t>
            </a:r>
            <a:r>
              <a:rPr lang="hr-HR" sz="2000" dirty="0" smtClean="0"/>
              <a:t>obveza</a:t>
            </a:r>
          </a:p>
          <a:p>
            <a:pPr lvl="0">
              <a:buClr>
                <a:srgbClr val="83992A"/>
              </a:buClr>
            </a:pPr>
            <a:r>
              <a:rPr lang="hr-HR" sz="2000" b="1" i="1" dirty="0" smtClean="0"/>
              <a:t>ne može </a:t>
            </a:r>
            <a:r>
              <a:rPr lang="hr-HR" sz="2000" dirty="0" smtClean="0"/>
              <a:t>se zamijeniti niti obustaviti drugom mjerom prije proteka roka od 6. mj. (18. st. 2. </a:t>
            </a:r>
            <a:r>
              <a:rPr lang="hr-HR" sz="2000" dirty="0" err="1" smtClean="0"/>
              <a:t>toč</a:t>
            </a:r>
            <a:r>
              <a:rPr lang="hr-HR" sz="2000" dirty="0" smtClean="0"/>
              <a:t>. 1. ZSM)</a:t>
            </a:r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2745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900" y="1030162"/>
            <a:ext cx="9601196" cy="101176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 Odgojne mjere- 3. zavodske mjere </a:t>
            </a:r>
            <a:r>
              <a:rPr lang="hr-HR" dirty="0" smtClean="0"/>
              <a:t>(</a:t>
            </a:r>
            <a:r>
              <a:rPr lang="hr-HR" dirty="0" smtClean="0"/>
              <a:t>17,5</a:t>
            </a:r>
            <a:r>
              <a:rPr lang="hr-HR" dirty="0" smtClean="0"/>
              <a:t>%)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655" y="2452255"/>
            <a:ext cx="10133213" cy="38571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sz="2400" b="1" dirty="0" smtClean="0"/>
              <a:t>3.a) upućivanje u odgojnu ustanovu </a:t>
            </a:r>
            <a:r>
              <a:rPr lang="hr-HR" sz="2400" dirty="0" smtClean="0"/>
              <a:t>(čl. 15. ZSM)</a:t>
            </a:r>
          </a:p>
          <a:p>
            <a:r>
              <a:rPr lang="hr-HR" sz="2000" dirty="0" smtClean="0"/>
              <a:t>izriče sud kada je maloljetnika potrebno </a:t>
            </a:r>
            <a:r>
              <a:rPr lang="hr-HR" sz="2000" b="1" u="sng" dirty="0" smtClean="0"/>
              <a:t>izdvojiti iz sredine </a:t>
            </a:r>
            <a:r>
              <a:rPr lang="hr-HR" sz="2000" dirty="0" smtClean="0"/>
              <a:t>u kojoj živi i uz pomoć, brigu i nadzor odgojitelja i drugih stručnjaka </a:t>
            </a:r>
            <a:r>
              <a:rPr lang="hr-HR" sz="2000" b="1" u="sng" dirty="0" smtClean="0"/>
              <a:t>omogućiti trajnije djelovanje na </a:t>
            </a:r>
            <a:r>
              <a:rPr lang="hr-HR" sz="2000" dirty="0" smtClean="0"/>
              <a:t>njegovu ličnost, ponašanje, razvoj i odgoj, </a:t>
            </a:r>
            <a:r>
              <a:rPr lang="hr-HR" sz="2000" b="1" u="sng" dirty="0" smtClean="0"/>
              <a:t>osobito obrazovanjem i radnim osposobljavanjem</a:t>
            </a:r>
          </a:p>
          <a:p>
            <a:r>
              <a:rPr lang="hr-HR" sz="2000" dirty="0" smtClean="0"/>
              <a:t>od 6. mj. do 2. god.</a:t>
            </a:r>
          </a:p>
          <a:p>
            <a:r>
              <a:rPr lang="hr-HR" sz="2000" dirty="0" smtClean="0"/>
              <a:t>izvršava se u </a:t>
            </a:r>
            <a:r>
              <a:rPr lang="hr-HR" sz="2000" b="1" dirty="0" smtClean="0"/>
              <a:t>pravilu</a:t>
            </a:r>
            <a:r>
              <a:rPr lang="hr-HR" sz="2000" dirty="0" smtClean="0"/>
              <a:t> u ustanovi socijalne skrbi (može biti sklopljen ugovor i sa drugim pravnim osobama)</a:t>
            </a:r>
          </a:p>
          <a:p>
            <a:r>
              <a:rPr lang="hr-HR" sz="2000" dirty="0" smtClean="0"/>
              <a:t>svakih 6 mjeseci preispitivanje mjere (čl. 15.st.3. ZSM)</a:t>
            </a:r>
          </a:p>
          <a:p>
            <a:r>
              <a:rPr lang="hr-HR" sz="2000" b="1" i="1" dirty="0" smtClean="0"/>
              <a:t>ne može se obustaviti </a:t>
            </a:r>
            <a:r>
              <a:rPr lang="hr-HR" sz="2000" dirty="0" smtClean="0"/>
              <a:t>prije proteka roka od 6 mjeseci, a do tog roka se može zamijeniti drugom:</a:t>
            </a:r>
          </a:p>
          <a:p>
            <a:pPr lvl="1"/>
            <a:r>
              <a:rPr lang="hr-HR" sz="1800" dirty="0" smtClean="0"/>
              <a:t>pojačane brige i nadzora uz dnevni boravak u odgojnoj ustanovi</a:t>
            </a:r>
          </a:p>
          <a:p>
            <a:pPr lvl="1"/>
            <a:r>
              <a:rPr lang="hr-HR" sz="1800" dirty="0" smtClean="0"/>
              <a:t>upućivanje u odgojni zavod</a:t>
            </a:r>
          </a:p>
          <a:p>
            <a:pPr lvl="1"/>
            <a:r>
              <a:rPr lang="hr-HR" sz="1800" dirty="0" smtClean="0"/>
              <a:t>upućivanje u posebnu odgojnu ustanovu (čl. 18.st.2.toč.2. ZSM)</a:t>
            </a:r>
          </a:p>
        </p:txBody>
      </p:sp>
    </p:spTree>
    <p:extLst>
      <p:ext uri="{BB962C8B-B14F-4D97-AF65-F5344CB8AC3E}">
        <p14:creationId xmlns:p14="http://schemas.microsoft.com/office/powerpoint/2010/main" val="227485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53" y="1027853"/>
            <a:ext cx="9601196" cy="1126068"/>
          </a:xfrm>
        </p:spPr>
        <p:txBody>
          <a:bodyPr/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>
                <a:solidFill>
                  <a:schemeClr val="tx1"/>
                </a:solidFill>
              </a:rPr>
              <a:t>I </a:t>
            </a:r>
            <a:r>
              <a:rPr lang="hr-HR" dirty="0">
                <a:solidFill>
                  <a:schemeClr val="tx1"/>
                </a:solidFill>
              </a:rPr>
              <a:t>Odgojne mjere- 3. zavodske mjere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57" y="2468880"/>
            <a:ext cx="10573789" cy="38571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b="1" dirty="0" smtClean="0"/>
              <a:t>3.b) upućivanje u odgojni zavod </a:t>
            </a:r>
            <a:r>
              <a:rPr lang="hr-HR" sz="2400" dirty="0" smtClean="0"/>
              <a:t>(čl. 16. ZSM)</a:t>
            </a:r>
          </a:p>
          <a:p>
            <a:r>
              <a:rPr lang="hr-HR" sz="2000" dirty="0" smtClean="0"/>
              <a:t>izriče sud kada je maloljetnika nužno </a:t>
            </a:r>
            <a:r>
              <a:rPr lang="hr-HR" sz="2000" b="1" u="sng" dirty="0" smtClean="0"/>
              <a:t>izdvojiti iz njegove životne sredine </a:t>
            </a:r>
            <a:r>
              <a:rPr lang="hr-HR" sz="2000" dirty="0" smtClean="0"/>
              <a:t>i </a:t>
            </a:r>
            <a:r>
              <a:rPr lang="hr-HR" sz="2000" b="1" u="sng" dirty="0" smtClean="0"/>
              <a:t>primijeniti mjere pojačane mjere odgoja </a:t>
            </a:r>
            <a:r>
              <a:rPr lang="hr-HR" sz="2000" dirty="0" smtClean="0"/>
              <a:t>s obzirom </a:t>
            </a:r>
            <a:r>
              <a:rPr lang="hr-HR" sz="2000" b="1" u="sng" dirty="0" smtClean="0"/>
              <a:t>na izražene poremećaje ponašanja </a:t>
            </a:r>
            <a:r>
              <a:rPr lang="hr-HR" sz="2000" dirty="0" smtClean="0"/>
              <a:t>i </a:t>
            </a:r>
            <a:r>
              <a:rPr lang="hr-HR" sz="2000" b="1" u="sng" dirty="0" smtClean="0"/>
              <a:t>nedovoljnu spremnost </a:t>
            </a:r>
            <a:r>
              <a:rPr lang="hr-HR" sz="2000" dirty="0" smtClean="0"/>
              <a:t>da prihvati odgojne utjecaje</a:t>
            </a:r>
          </a:p>
          <a:p>
            <a:r>
              <a:rPr lang="hr-HR" sz="2000" dirty="0" smtClean="0"/>
              <a:t>uzima se u obzir </a:t>
            </a:r>
            <a:r>
              <a:rPr lang="hr-HR" sz="2000" u="sng" dirty="0" smtClean="0"/>
              <a:t>težina i narav počinjenog djela </a:t>
            </a:r>
            <a:r>
              <a:rPr lang="hr-HR" sz="2000" dirty="0" smtClean="0"/>
              <a:t>i da li su prema maloljetniku i prije bile izrečene </a:t>
            </a:r>
            <a:r>
              <a:rPr lang="hr-HR" sz="2000" u="sng" dirty="0" smtClean="0"/>
              <a:t>odgojne mjere ili maloljetnički zatvor (ne svrhovitost)</a:t>
            </a:r>
          </a:p>
          <a:p>
            <a:r>
              <a:rPr lang="hr-HR" sz="2000" dirty="0" smtClean="0"/>
              <a:t>od 6.mj- do 3 god.</a:t>
            </a:r>
          </a:p>
          <a:p>
            <a:r>
              <a:rPr lang="hr-HR" sz="2000" dirty="0" smtClean="0"/>
              <a:t>svakih 6 mjeseci sudsko vijeće ispituje potrebu provođenja mjere (može obustaviti ili ju zamijeniti drugom)</a:t>
            </a:r>
          </a:p>
          <a:p>
            <a:pPr lvl="0">
              <a:buClr>
                <a:srgbClr val="90C226"/>
              </a:buClr>
            </a:pPr>
            <a:r>
              <a:rPr lang="hr-HR" sz="2000" b="1" i="1" dirty="0"/>
              <a:t>ne može se obustaviti </a:t>
            </a:r>
            <a:r>
              <a:rPr lang="hr-HR" sz="2000" dirty="0"/>
              <a:t>prije proteka roka od 6 mjeseci, a do tog roka se može zamijenit drugom:</a:t>
            </a:r>
          </a:p>
          <a:p>
            <a:pPr lvl="1">
              <a:buClr>
                <a:srgbClr val="90C226"/>
              </a:buClr>
            </a:pPr>
            <a:r>
              <a:rPr lang="hr-HR" sz="1800" dirty="0" smtClean="0"/>
              <a:t>upućivanje </a:t>
            </a:r>
            <a:r>
              <a:rPr lang="hr-HR" sz="1800" dirty="0"/>
              <a:t>u </a:t>
            </a:r>
            <a:r>
              <a:rPr lang="hr-HR" sz="1800" dirty="0" smtClean="0"/>
              <a:t>odgojnu ustanovu </a:t>
            </a:r>
            <a:endParaRPr lang="hr-HR" sz="1800" dirty="0"/>
          </a:p>
          <a:p>
            <a:pPr lvl="1">
              <a:buClr>
                <a:srgbClr val="90C226"/>
              </a:buClr>
            </a:pPr>
            <a:r>
              <a:rPr lang="hr-HR" sz="1800" dirty="0"/>
              <a:t>upućivanje u posebnu odgojnu ustanovu (čl. </a:t>
            </a:r>
            <a:r>
              <a:rPr lang="hr-HR" sz="1800" dirty="0" smtClean="0"/>
              <a:t>18.st.2.toč.3. </a:t>
            </a:r>
            <a:r>
              <a:rPr lang="hr-HR" sz="1800" dirty="0"/>
              <a:t>ZSM)</a:t>
            </a:r>
          </a:p>
          <a:p>
            <a:pPr lvl="0">
              <a:buClr>
                <a:srgbClr val="90C226"/>
              </a:buClr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30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460" y="1176558"/>
            <a:ext cx="9601196" cy="948268"/>
          </a:xfrm>
        </p:spPr>
        <p:txBody>
          <a:bodyPr/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>
                <a:solidFill>
                  <a:schemeClr val="tx1"/>
                </a:solidFill>
              </a:rPr>
              <a:t>I </a:t>
            </a:r>
            <a:r>
              <a:rPr lang="hr-HR" dirty="0">
                <a:solidFill>
                  <a:schemeClr val="tx1"/>
                </a:solidFill>
              </a:rPr>
              <a:t>Odgojne mjere- 3. zavodske mjere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658" y="2452255"/>
            <a:ext cx="9626138" cy="3258589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 smtClean="0"/>
              <a:t>3.c) upućivanje u posebnu odgojnu ustanovu </a:t>
            </a:r>
            <a:r>
              <a:rPr lang="hr-HR" sz="2400" dirty="0" smtClean="0"/>
              <a:t>(čl. 17. ZSM)</a:t>
            </a:r>
          </a:p>
          <a:p>
            <a:r>
              <a:rPr lang="hr-HR" sz="2200" dirty="0" smtClean="0"/>
              <a:t>izriče sud prema maloljetniku sa psihofizičkim oštećenjima </a:t>
            </a:r>
          </a:p>
          <a:p>
            <a:r>
              <a:rPr lang="hr-HR" sz="2200" dirty="0" err="1" smtClean="0"/>
              <a:t>max</a:t>
            </a:r>
            <a:r>
              <a:rPr lang="hr-HR" sz="2200" dirty="0" smtClean="0"/>
              <a:t> trajanje do 3 godine (nema minimuma)</a:t>
            </a:r>
          </a:p>
          <a:p>
            <a:r>
              <a:rPr lang="hr-HR" sz="2200" dirty="0" smtClean="0"/>
              <a:t>može i </a:t>
            </a:r>
            <a:r>
              <a:rPr lang="hr-HR" sz="2200" u="sng" dirty="0" smtClean="0"/>
              <a:t>umjesto sigurnosne mjere obveznog psihijatrijskog liječenja</a:t>
            </a:r>
            <a:r>
              <a:rPr lang="hr-HR" sz="2200" dirty="0" smtClean="0"/>
              <a:t>, ako se u toj posebnoj odgojnoj ustanovi može osigurati liječenje maloljetnika</a:t>
            </a:r>
          </a:p>
          <a:p>
            <a:r>
              <a:rPr lang="hr-HR" sz="2200" dirty="0" smtClean="0"/>
              <a:t>obvezna sudska kontrola svakih 6 mjeseci –vijeće ispituje potrebu daljnjeg izvršavanja ove mjere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66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567" y="968202"/>
            <a:ext cx="9601196" cy="1143231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 3.Uvjetni otpust u tijeku izvršenja zavodske mjere (čl. 21. ZSM)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58" y="2394064"/>
            <a:ext cx="10715106" cy="3890357"/>
          </a:xfrm>
        </p:spPr>
        <p:txBody>
          <a:bodyPr>
            <a:normAutofit fontScale="92500" lnSpcReduction="10000"/>
          </a:bodyPr>
          <a:lstStyle/>
          <a:p>
            <a:r>
              <a:rPr lang="hr-HR" sz="2200" dirty="0" smtClean="0"/>
              <a:t>sud može uvjetno otpustiti maloljetnika:</a:t>
            </a:r>
          </a:p>
          <a:p>
            <a:pPr lvl="1"/>
            <a:r>
              <a:rPr lang="hr-HR" sz="2200" dirty="0" smtClean="0"/>
              <a:t> </a:t>
            </a:r>
            <a:r>
              <a:rPr lang="hr-HR" sz="2000" dirty="0" smtClean="0"/>
              <a:t>ako mu je izrečena neka od zavodskih mjera, </a:t>
            </a:r>
            <a:r>
              <a:rPr lang="hr-HR" sz="2000" b="1" dirty="0" smtClean="0"/>
              <a:t>i</a:t>
            </a:r>
          </a:p>
          <a:p>
            <a:pPr lvl="1"/>
            <a:r>
              <a:rPr lang="hr-HR" sz="2000" dirty="0" smtClean="0"/>
              <a:t>kada se ona izvršava najmanje 6 mjeseci; (</a:t>
            </a:r>
            <a:r>
              <a:rPr lang="hr-HR" sz="2000" b="1" i="1" dirty="0" smtClean="0"/>
              <a:t>formalni uvjet</a:t>
            </a:r>
            <a:r>
              <a:rPr lang="hr-HR" sz="2000" dirty="0" smtClean="0"/>
              <a:t>)</a:t>
            </a:r>
          </a:p>
          <a:p>
            <a:r>
              <a:rPr lang="hr-HR" sz="2200" dirty="0" smtClean="0"/>
              <a:t>ako temeljem postignutog uspjeha u odgoju može se opravdano očekivati da će se maloljetnik u sredini u kojoj bude živio dobro ponašati, nastaviti školovanje ili rad i da neće činiti </a:t>
            </a:r>
            <a:r>
              <a:rPr lang="hr-HR" sz="2200" dirty="0" err="1" smtClean="0"/>
              <a:t>kd</a:t>
            </a:r>
            <a:r>
              <a:rPr lang="hr-HR" sz="2200" dirty="0" smtClean="0"/>
              <a:t> (</a:t>
            </a:r>
            <a:r>
              <a:rPr lang="hr-HR" sz="2200" b="1" i="1" dirty="0" smtClean="0"/>
              <a:t>materijalni uvjet</a:t>
            </a:r>
            <a:r>
              <a:rPr lang="hr-HR" sz="2200" dirty="0" smtClean="0"/>
              <a:t>)</a:t>
            </a:r>
          </a:p>
          <a:p>
            <a:r>
              <a:rPr lang="hr-HR" sz="2200" dirty="0" smtClean="0"/>
              <a:t>može mu se izreći mjera </a:t>
            </a:r>
            <a:r>
              <a:rPr lang="hr-HR" sz="2200" b="1" dirty="0" smtClean="0"/>
              <a:t>pojačanog nadzora i jednu ili više posebnih obveza</a:t>
            </a:r>
          </a:p>
          <a:p>
            <a:r>
              <a:rPr lang="hr-HR" sz="2200" dirty="0" smtClean="0"/>
              <a:t>traje:</a:t>
            </a:r>
          </a:p>
          <a:p>
            <a:pPr lvl="1"/>
            <a:r>
              <a:rPr lang="hr-HR" sz="2000" dirty="0" err="1" smtClean="0"/>
              <a:t>max</a:t>
            </a:r>
            <a:r>
              <a:rPr lang="hr-HR" sz="2000" dirty="0" smtClean="0"/>
              <a:t> </a:t>
            </a:r>
            <a:r>
              <a:rPr lang="hr-HR" sz="2000" dirty="0"/>
              <a:t>do isteka zakonskog </a:t>
            </a:r>
            <a:r>
              <a:rPr lang="hr-HR" sz="2000" dirty="0" smtClean="0"/>
              <a:t>roka </a:t>
            </a:r>
            <a:r>
              <a:rPr lang="hr-HR" sz="2000" dirty="0"/>
              <a:t>trajanja zavodske mjere </a:t>
            </a:r>
            <a:r>
              <a:rPr lang="hr-HR" sz="2000" dirty="0" smtClean="0"/>
              <a:t>ili</a:t>
            </a:r>
          </a:p>
          <a:p>
            <a:pPr lvl="1"/>
            <a:r>
              <a:rPr lang="hr-HR" sz="2000" dirty="0" smtClean="0"/>
              <a:t>dok </a:t>
            </a:r>
            <a:r>
              <a:rPr lang="hr-HR" sz="2000" dirty="0"/>
              <a:t>ju sud ne obustavi od izvršenja ili </a:t>
            </a:r>
            <a:endParaRPr lang="hr-HR" sz="2000" dirty="0" smtClean="0"/>
          </a:p>
          <a:p>
            <a:pPr lvl="1"/>
            <a:r>
              <a:rPr lang="hr-HR" sz="2000" dirty="0" smtClean="0"/>
              <a:t>ju </a:t>
            </a:r>
            <a:r>
              <a:rPr lang="hr-HR" sz="2000" dirty="0"/>
              <a:t>zamijeni drugom mjerom</a:t>
            </a: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3565200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sz="3200" dirty="0" smtClean="0">
                <a:solidFill>
                  <a:schemeClr val="tx1"/>
                </a:solidFill>
              </a:rPr>
              <a:t>I </a:t>
            </a:r>
            <a:r>
              <a:rPr lang="hr-HR" sz="3200" dirty="0">
                <a:solidFill>
                  <a:schemeClr val="tx1"/>
                </a:solidFill>
              </a:rPr>
              <a:t>3.Uvjetni otpust u tijeku izvršenja zavodske mjere (čl. 21. ZSM</a:t>
            </a:r>
            <a:r>
              <a:rPr lang="hr-HR" sz="3200" dirty="0" smtClean="0">
                <a:solidFill>
                  <a:schemeClr val="tx1"/>
                </a:solidFill>
              </a:rPr>
              <a:t>)-opoziv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76" y="2427316"/>
            <a:ext cx="9932322" cy="3668683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0C226"/>
              </a:buClr>
            </a:pPr>
            <a:r>
              <a:rPr lang="hr-HR" sz="2400" dirty="0"/>
              <a:t>sud može i opozvati uvjetni otpust ako mal</a:t>
            </a:r>
            <a:r>
              <a:rPr lang="hr-HR" sz="2400" dirty="0" smtClean="0"/>
              <a:t>. (čl. 21. st. 3. ZSM):</a:t>
            </a:r>
            <a:endParaRPr lang="hr-HR" sz="2400" dirty="0"/>
          </a:p>
          <a:p>
            <a:pPr lvl="1">
              <a:buClr>
                <a:srgbClr val="90C226"/>
              </a:buClr>
            </a:pPr>
            <a:r>
              <a:rPr lang="hr-HR" sz="2400" dirty="0"/>
              <a:t> </a:t>
            </a:r>
            <a:r>
              <a:rPr lang="hr-HR" sz="2200" dirty="0"/>
              <a:t>počini </a:t>
            </a:r>
            <a:r>
              <a:rPr lang="hr-HR" sz="2200" dirty="0" err="1"/>
              <a:t>kd</a:t>
            </a:r>
            <a:endParaRPr lang="hr-HR" sz="2200" dirty="0"/>
          </a:p>
          <a:p>
            <a:pPr lvl="1">
              <a:buClr>
                <a:srgbClr val="90C226"/>
              </a:buClr>
            </a:pPr>
            <a:r>
              <a:rPr lang="hr-HR" sz="2200" dirty="0"/>
              <a:t>izbjegava školu ili zaposlenje </a:t>
            </a:r>
          </a:p>
          <a:p>
            <a:pPr lvl="1">
              <a:buClr>
                <a:srgbClr val="90C226"/>
              </a:buClr>
            </a:pPr>
            <a:r>
              <a:rPr lang="hr-HR" sz="2200" dirty="0"/>
              <a:t>ne drži se izrečenih obveza u okviru pojačanog nadzora</a:t>
            </a:r>
          </a:p>
          <a:p>
            <a:pPr lvl="1">
              <a:buClr>
                <a:srgbClr val="90C226"/>
              </a:buClr>
            </a:pPr>
            <a:r>
              <a:rPr lang="hr-HR" sz="2200" dirty="0" smtClean="0"/>
              <a:t> u sredini u kojoj živi se loše ponaša  da očito </a:t>
            </a:r>
            <a:r>
              <a:rPr lang="hr-HR" sz="2200" dirty="0"/>
              <a:t>nema opravdanog razloga za njegov boravak izvan zavoda</a:t>
            </a:r>
          </a:p>
          <a:p>
            <a:pPr lvl="0">
              <a:buClr>
                <a:srgbClr val="90C226"/>
              </a:buClr>
            </a:pPr>
            <a:r>
              <a:rPr lang="hr-HR" sz="2400" dirty="0"/>
              <a:t>u slučaju opoziva </a:t>
            </a:r>
            <a:r>
              <a:rPr lang="hr-HR" sz="2400" b="1" u="sng" dirty="0"/>
              <a:t>vrijeme provedeno na prijevremenom otpustu ne uračunava se </a:t>
            </a:r>
            <a:r>
              <a:rPr lang="hr-HR" sz="2400" dirty="0"/>
              <a:t>u vrijeme trajanja odgojne mjere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211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 Dob i pojmovi</a:t>
            </a:r>
          </a:p>
          <a:p>
            <a:r>
              <a:rPr lang="hr-HR" dirty="0" smtClean="0"/>
              <a:t>B) Slučaj pred ESLJP</a:t>
            </a:r>
          </a:p>
          <a:p>
            <a:r>
              <a:rPr lang="hr-HR" dirty="0" smtClean="0"/>
              <a:t>C) Sankcije</a:t>
            </a:r>
          </a:p>
          <a:p>
            <a:r>
              <a:rPr lang="hr-HR" dirty="0" smtClean="0"/>
              <a:t>D) Posebne odredbe o zastari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181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851" y="845127"/>
            <a:ext cx="9024119" cy="1320800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>
                <a:solidFill>
                  <a:schemeClr val="tx1"/>
                </a:solidFill>
              </a:rPr>
              <a:t>I </a:t>
            </a:r>
            <a:r>
              <a:rPr lang="hr-HR" dirty="0">
                <a:solidFill>
                  <a:schemeClr val="tx1"/>
                </a:solidFill>
              </a:rPr>
              <a:t>Odgojne mjere- </a:t>
            </a:r>
            <a:r>
              <a:rPr lang="hr-HR" dirty="0" smtClean="0">
                <a:solidFill>
                  <a:schemeClr val="tx1"/>
                </a:solidFill>
              </a:rPr>
              <a:t>4. Upućivanje u disciplinski centar </a:t>
            </a:r>
            <a:r>
              <a:rPr lang="hr-HR" dirty="0" smtClean="0"/>
              <a:t>(čl. 13. ZSM)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2" y="2377440"/>
            <a:ext cx="10665229" cy="3865418"/>
          </a:xfrm>
        </p:spPr>
        <p:txBody>
          <a:bodyPr>
            <a:noAutofit/>
          </a:bodyPr>
          <a:lstStyle/>
          <a:p>
            <a:r>
              <a:rPr lang="hr-HR" sz="2000" dirty="0" smtClean="0"/>
              <a:t>sud izriče kada ocijeni da je za ostvarenje svrhe odgojnih mjera potrebno </a:t>
            </a:r>
            <a:r>
              <a:rPr lang="hr-HR" sz="2000" b="1" dirty="0" smtClean="0"/>
              <a:t>kratkotrajno</a:t>
            </a:r>
            <a:r>
              <a:rPr lang="hr-HR" sz="2000" dirty="0" smtClean="0"/>
              <a:t> izdvajanje iz njegove životne sredine tijekom kojeg će odgovarajućim </a:t>
            </a:r>
            <a:r>
              <a:rPr lang="hr-HR" sz="2000" b="1" u="sng" dirty="0" smtClean="0"/>
              <a:t>intenzivnim mjerama </a:t>
            </a:r>
            <a:r>
              <a:rPr lang="hr-HR" sz="2000" dirty="0" smtClean="0"/>
              <a:t>biti izvršen utjecaj na njegu ličnost i ponašanje</a:t>
            </a:r>
          </a:p>
          <a:p>
            <a:pPr marL="0" indent="0">
              <a:buNone/>
            </a:pPr>
            <a:r>
              <a:rPr lang="hr-HR" sz="2000" dirty="0" smtClean="0"/>
              <a:t>Trajanje:</a:t>
            </a:r>
          </a:p>
          <a:p>
            <a:pPr lvl="1"/>
            <a:r>
              <a:rPr lang="hr-HR" b="1" dirty="0" smtClean="0"/>
              <a:t>sub i ned-6 sati od 3 do 8 </a:t>
            </a:r>
            <a:r>
              <a:rPr lang="hr-HR" b="1" dirty="0" err="1" smtClean="0"/>
              <a:t>tjed</a:t>
            </a:r>
            <a:r>
              <a:rPr lang="hr-HR" b="1" dirty="0" smtClean="0"/>
              <a:t>. (8h-20h čl. 30. st. 1. ZISIM)</a:t>
            </a:r>
          </a:p>
          <a:p>
            <a:pPr lvl="1"/>
            <a:r>
              <a:rPr lang="hr-HR" b="1" dirty="0" smtClean="0"/>
              <a:t>sub i </a:t>
            </a:r>
            <a:r>
              <a:rPr lang="hr-HR" b="1" dirty="0" err="1" smtClean="0"/>
              <a:t>ned</a:t>
            </a:r>
            <a:r>
              <a:rPr lang="hr-HR" b="1" dirty="0" smtClean="0"/>
              <a:t>-neprekidno -3 do 8 </a:t>
            </a:r>
            <a:r>
              <a:rPr lang="hr-HR" b="1" dirty="0" err="1" smtClean="0"/>
              <a:t>tjed</a:t>
            </a:r>
            <a:r>
              <a:rPr lang="hr-HR" b="1" dirty="0" smtClean="0"/>
              <a:t> (8h u sub do 18 h u </a:t>
            </a:r>
            <a:r>
              <a:rPr lang="hr-HR" b="1" dirty="0" err="1" smtClean="0"/>
              <a:t>ned</a:t>
            </a:r>
            <a:r>
              <a:rPr lang="hr-HR" b="1" dirty="0" smtClean="0"/>
              <a:t>- čl. 30. st.3 ZISIM)</a:t>
            </a:r>
          </a:p>
          <a:p>
            <a:pPr lvl="1"/>
            <a:r>
              <a:rPr lang="hr-HR" b="1" dirty="0" smtClean="0"/>
              <a:t>nekoliko sati tijekom dana -14 do 30 dana (</a:t>
            </a:r>
            <a:r>
              <a:rPr lang="hr-HR" b="1" dirty="0"/>
              <a:t>8h-20h čl. 30. st. </a:t>
            </a:r>
            <a:r>
              <a:rPr lang="hr-HR" b="1" dirty="0" smtClean="0"/>
              <a:t>2. </a:t>
            </a:r>
            <a:r>
              <a:rPr lang="hr-HR" b="1" dirty="0"/>
              <a:t>ZISIM</a:t>
            </a:r>
            <a:r>
              <a:rPr lang="hr-HR" b="1" dirty="0" smtClean="0"/>
              <a:t>)</a:t>
            </a:r>
          </a:p>
          <a:p>
            <a:pPr lvl="1"/>
            <a:r>
              <a:rPr lang="hr-HR" b="1" dirty="0" smtClean="0"/>
              <a:t>neprekidni boravak –do 15 dana do 3 mjeseca</a:t>
            </a:r>
          </a:p>
          <a:p>
            <a:r>
              <a:rPr lang="hr-HR" sz="2000" dirty="0" smtClean="0"/>
              <a:t>upućivanje u disciplinski centar zbog neizvršavanja posebnih obveza ili dužnosti (čl. 14. ZSM)-neprekidni boravak u trajanju </a:t>
            </a:r>
            <a:r>
              <a:rPr lang="hr-HR" sz="2000" b="1" dirty="0" smtClean="0"/>
              <a:t>najdulje 1 mjesec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953203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085" y="88184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 Ponovno odlučivanje o odgojnoj mjeri (čl. 20. ZSM)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476" y="2543695"/>
            <a:ext cx="9750828" cy="3399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1) zavodska odgojna mjera</a:t>
            </a:r>
          </a:p>
          <a:p>
            <a:pPr lvl="1"/>
            <a:r>
              <a:rPr lang="hr-HR" sz="2000" dirty="0" smtClean="0"/>
              <a:t>koja se nije počela </a:t>
            </a:r>
            <a:r>
              <a:rPr lang="hr-HR" sz="2000" b="1" u="sng" dirty="0" smtClean="0"/>
              <a:t>izvršavati u roku od 1 god o</a:t>
            </a:r>
            <a:r>
              <a:rPr lang="hr-HR" sz="2000" dirty="0" smtClean="0"/>
              <a:t>d dana pravomoćnosti, sud </a:t>
            </a:r>
            <a:r>
              <a:rPr lang="hr-HR" sz="2000" b="1" dirty="0" smtClean="0"/>
              <a:t>mora</a:t>
            </a:r>
            <a:r>
              <a:rPr lang="hr-HR" sz="2000" dirty="0" smtClean="0"/>
              <a:t> ponovno o njoj odlučivati</a:t>
            </a:r>
          </a:p>
          <a:p>
            <a:pPr lvl="1"/>
            <a:r>
              <a:rPr lang="hr-HR" sz="2000" dirty="0" smtClean="0"/>
              <a:t>isto mora odlučivati kada se počela izvršavati, a potom se nije </a:t>
            </a:r>
            <a:r>
              <a:rPr lang="hr-HR" sz="2000" b="1" u="sng" dirty="0" smtClean="0"/>
              <a:t>izvršavala dulje od 6 mjeseci </a:t>
            </a:r>
            <a:r>
              <a:rPr lang="hr-HR" sz="2000" dirty="0" smtClean="0"/>
              <a:t>zbog bijega maloljetnika ili drugih razloga</a:t>
            </a:r>
          </a:p>
        </p:txBody>
      </p:sp>
    </p:spTree>
    <p:extLst>
      <p:ext uri="{BB962C8B-B14F-4D97-AF65-F5344CB8AC3E}">
        <p14:creationId xmlns:p14="http://schemas.microsoft.com/office/powerpoint/2010/main" val="165474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764" y="94003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 Ponovno odlučivanje o odgojnoj mjeri (čl. 20. ZSM)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028" y="2443943"/>
            <a:ext cx="9584576" cy="38654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400" dirty="0" smtClean="0"/>
              <a:t>2) druga odgojna mjera</a:t>
            </a:r>
          </a:p>
          <a:p>
            <a:pPr lvl="1">
              <a:buClr>
                <a:srgbClr val="90C226"/>
              </a:buClr>
            </a:pPr>
            <a:r>
              <a:rPr lang="hr-HR" sz="2000" dirty="0" smtClean="0"/>
              <a:t>koja </a:t>
            </a:r>
            <a:r>
              <a:rPr lang="hr-HR" sz="2000" dirty="0"/>
              <a:t>se nije </a:t>
            </a:r>
            <a:r>
              <a:rPr lang="hr-HR" sz="2000" b="1" u="sng" dirty="0"/>
              <a:t>počela izvršavati u roku od </a:t>
            </a:r>
            <a:r>
              <a:rPr lang="hr-HR" sz="2000" b="1" u="sng" dirty="0" smtClean="0"/>
              <a:t>6 mjeseci </a:t>
            </a:r>
            <a:r>
              <a:rPr lang="hr-HR" sz="2000" dirty="0" smtClean="0"/>
              <a:t>od </a:t>
            </a:r>
            <a:r>
              <a:rPr lang="hr-HR" sz="2000" dirty="0"/>
              <a:t>dana pravomoćnosti, sud mora ponovno o njoj </a:t>
            </a:r>
            <a:r>
              <a:rPr lang="hr-HR" sz="2000" dirty="0" smtClean="0"/>
              <a:t>odlučivati</a:t>
            </a:r>
          </a:p>
          <a:p>
            <a:r>
              <a:rPr lang="hr-HR" sz="2400" dirty="0" smtClean="0"/>
              <a:t>sud može odlučiti da:</a:t>
            </a:r>
          </a:p>
          <a:p>
            <a:pPr lvl="1"/>
            <a:r>
              <a:rPr lang="hr-HR" sz="2000" dirty="0" smtClean="0"/>
              <a:t>se mjera izvrši</a:t>
            </a:r>
          </a:p>
          <a:p>
            <a:pPr lvl="1"/>
            <a:r>
              <a:rPr lang="hr-HR" sz="2000" dirty="0" smtClean="0"/>
              <a:t>ne izvrši</a:t>
            </a:r>
          </a:p>
          <a:p>
            <a:pPr lvl="1"/>
            <a:r>
              <a:rPr lang="hr-HR" sz="2000" dirty="0" smtClean="0"/>
              <a:t>zamijeni drugom mjerom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620798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098" y="1087197"/>
            <a:ext cx="9601196" cy="92286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sz="3400" dirty="0" smtClean="0"/>
              <a:t>II Maloljetnički zatvor (čl. 24. i 25. ZSM; </a:t>
            </a:r>
            <a:r>
              <a:rPr lang="hr-HR" sz="3400" dirty="0" smtClean="0"/>
              <a:t>3%)</a:t>
            </a:r>
            <a:endParaRPr lang="hr-H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4" y="2468880"/>
            <a:ext cx="10359736" cy="3782291"/>
          </a:xfrm>
        </p:spPr>
        <p:txBody>
          <a:bodyPr>
            <a:noAutofit/>
          </a:bodyPr>
          <a:lstStyle/>
          <a:p>
            <a:r>
              <a:rPr lang="hr-HR" sz="2200" dirty="0" smtClean="0"/>
              <a:t>kazna lišenja slobode </a:t>
            </a:r>
          </a:p>
          <a:p>
            <a:r>
              <a:rPr lang="hr-HR" sz="2200" dirty="0" smtClean="0"/>
              <a:t>može se izreći </a:t>
            </a:r>
            <a:r>
              <a:rPr lang="hr-HR" sz="2200" u="sng" dirty="0" smtClean="0"/>
              <a:t>samo starijem maloljetniku</a:t>
            </a:r>
            <a:r>
              <a:rPr lang="hr-HR" sz="2200" dirty="0" smtClean="0"/>
              <a:t>; </a:t>
            </a:r>
          </a:p>
          <a:p>
            <a:pPr lvl="1"/>
            <a:r>
              <a:rPr lang="hr-HR" sz="2200" dirty="0" smtClean="0"/>
              <a:t>s obzirom na narav i težinu djela i </a:t>
            </a:r>
          </a:p>
          <a:p>
            <a:pPr lvl="1"/>
            <a:r>
              <a:rPr lang="hr-HR" sz="2200" dirty="0" smtClean="0"/>
              <a:t>visoki stupanj krivnje</a:t>
            </a:r>
          </a:p>
          <a:p>
            <a:pPr lvl="1"/>
            <a:r>
              <a:rPr lang="hr-HR" sz="2200" dirty="0" smtClean="0"/>
              <a:t>ne bi bilo opravdano izreći mu odgojnu mjeru</a:t>
            </a:r>
          </a:p>
          <a:p>
            <a:r>
              <a:rPr lang="hr-HR" sz="2200" dirty="0" smtClean="0"/>
              <a:t>za kazneno djelo za koje je u zakonu propisana kazna zatvora </a:t>
            </a:r>
            <a:r>
              <a:rPr lang="hr-HR" sz="2200" b="1" u="sng" dirty="0" smtClean="0"/>
              <a:t>od 3 godine ili teža</a:t>
            </a:r>
          </a:p>
        </p:txBody>
      </p:sp>
    </p:spTree>
    <p:extLst>
      <p:ext uri="{BB962C8B-B14F-4D97-AF65-F5344CB8AC3E}">
        <p14:creationId xmlns:p14="http://schemas.microsoft.com/office/powerpoint/2010/main" val="3801284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852" y="1087197"/>
            <a:ext cx="9601196" cy="92286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sz="3400" dirty="0" smtClean="0"/>
              <a:t>II Maloljetnički zatvor (čl. 24. i 25. ZSM; </a:t>
            </a:r>
            <a:r>
              <a:rPr lang="hr-HR" sz="3400" dirty="0" smtClean="0"/>
              <a:t>3%)</a:t>
            </a:r>
            <a:endParaRPr lang="hr-H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654" y="2460567"/>
            <a:ext cx="10235045" cy="3782291"/>
          </a:xfrm>
        </p:spPr>
        <p:txBody>
          <a:bodyPr>
            <a:noAutofit/>
          </a:bodyPr>
          <a:lstStyle/>
          <a:p>
            <a:pPr lvl="0">
              <a:buClr>
                <a:srgbClr val="83992A"/>
              </a:buClr>
            </a:pPr>
            <a:r>
              <a:rPr lang="hr-H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TRAJANJE</a:t>
            </a:r>
            <a:r>
              <a:rPr lang="hr-H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endParaRPr lang="hr-HR" dirty="0" smtClean="0"/>
          </a:p>
          <a:p>
            <a:pPr marL="914400" lvl="1" indent="-457200">
              <a:buFont typeface="+mj-lt"/>
              <a:buAutoNum type="alphaUcPeriod"/>
            </a:pPr>
            <a:r>
              <a:rPr lang="hr-HR" dirty="0" smtClean="0"/>
              <a:t>izriče se </a:t>
            </a:r>
            <a:r>
              <a:rPr lang="hr-HR" b="1" dirty="0" smtClean="0"/>
              <a:t>u trajanju od 6 mj. do 5 godina </a:t>
            </a:r>
            <a:r>
              <a:rPr lang="hr-HR" dirty="0" smtClean="0"/>
              <a:t>(na pune mjesece i godine)</a:t>
            </a:r>
          </a:p>
          <a:p>
            <a:pPr marL="914400" lvl="1" indent="-457200">
              <a:buFont typeface="+mj-lt"/>
              <a:buAutoNum type="alphaUcPeriod"/>
            </a:pPr>
            <a:r>
              <a:rPr lang="hr-HR" dirty="0" smtClean="0"/>
              <a:t>IZNIMNO do 10 god.:</a:t>
            </a:r>
          </a:p>
          <a:p>
            <a:pPr lvl="2"/>
            <a:r>
              <a:rPr lang="hr-HR" sz="2000" dirty="0" smtClean="0"/>
              <a:t> za djela za koja je propisana kazna dugotrajnog zatvora ili se radi</a:t>
            </a:r>
          </a:p>
          <a:p>
            <a:pPr lvl="2"/>
            <a:r>
              <a:rPr lang="hr-HR" sz="2000" dirty="0" smtClean="0"/>
              <a:t>o stjecaju najmanje dva </a:t>
            </a:r>
            <a:r>
              <a:rPr lang="hr-HR" sz="2000" dirty="0" err="1" smtClean="0"/>
              <a:t>kd</a:t>
            </a:r>
            <a:r>
              <a:rPr lang="hr-HR" sz="2000" dirty="0" smtClean="0"/>
              <a:t> za koja je propisana </a:t>
            </a:r>
            <a:r>
              <a:rPr lang="hr-HR" sz="2000" dirty="0" err="1" smtClean="0"/>
              <a:t>kz</a:t>
            </a:r>
            <a:r>
              <a:rPr lang="hr-HR" sz="2000" dirty="0" smtClean="0"/>
              <a:t> teža od 10 godina</a:t>
            </a:r>
          </a:p>
          <a:p>
            <a:pPr lvl="2"/>
            <a:r>
              <a:rPr lang="hr-HR" sz="2000" dirty="0" smtClean="0"/>
              <a:t>kod stjecaja se ne utvrđuje </a:t>
            </a:r>
            <a:r>
              <a:rPr lang="hr-HR" sz="2000" dirty="0" err="1" smtClean="0"/>
              <a:t>kmz</a:t>
            </a:r>
            <a:r>
              <a:rPr lang="hr-HR" sz="2000" dirty="0" smtClean="0"/>
              <a:t> za svako pojedino djelo (čl. 26. ZSM)</a:t>
            </a:r>
          </a:p>
          <a:p>
            <a:pPr marL="914400" lvl="1" indent="-457200">
              <a:buFont typeface="+mj-lt"/>
              <a:buAutoNum type="alphaUcPeriod"/>
            </a:pPr>
            <a:r>
              <a:rPr lang="hr-HR" dirty="0" smtClean="0"/>
              <a:t>OGRANIČENO posebnim maksimumom </a:t>
            </a:r>
            <a:r>
              <a:rPr lang="hr-HR" dirty="0" err="1" smtClean="0"/>
              <a:t>kz</a:t>
            </a:r>
            <a:r>
              <a:rPr lang="hr-HR" dirty="0" smtClean="0"/>
              <a:t> propisane za pojedino </a:t>
            </a:r>
            <a:r>
              <a:rPr lang="hr-HR" dirty="0" err="1" smtClean="0"/>
              <a:t>kd</a:t>
            </a:r>
            <a:r>
              <a:rPr lang="hr-HR" dirty="0" smtClean="0"/>
              <a:t> (6mj-3god; 1-3god.)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3484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55" y="912783"/>
            <a:ext cx="9601196" cy="1282701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II Uvjetni otpust iz maloljetničkog zatvora (čl. 27. ZSM)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464" y="2460567"/>
            <a:ext cx="10174779" cy="374904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može se otpustiti ako je izdržao </a:t>
            </a:r>
            <a:r>
              <a:rPr lang="hr-HR" sz="2000" b="1" dirty="0" smtClean="0"/>
              <a:t>najmanje 1/3 kazne</a:t>
            </a:r>
          </a:p>
          <a:p>
            <a:r>
              <a:rPr lang="hr-HR" sz="2000" dirty="0" smtClean="0"/>
              <a:t>odlučuje županijski sud za mladež koji je izrekao kaznu </a:t>
            </a:r>
            <a:r>
              <a:rPr lang="hr-HR" sz="2000" dirty="0" err="1" smtClean="0"/>
              <a:t>mz</a:t>
            </a:r>
            <a:r>
              <a:rPr lang="hr-HR" sz="2000" dirty="0" smtClean="0"/>
              <a:t>, ili u čijem se sjedištu nalazi općinski sud koji je izrekao kaznu </a:t>
            </a:r>
            <a:r>
              <a:rPr lang="hr-HR" sz="2000" dirty="0" err="1" smtClean="0"/>
              <a:t>mz</a:t>
            </a:r>
            <a:r>
              <a:rPr lang="hr-HR" sz="2000" dirty="0" smtClean="0"/>
              <a:t> (čl. 103. st. 1. ZSM)</a:t>
            </a:r>
          </a:p>
          <a:p>
            <a:r>
              <a:rPr lang="hr-HR" sz="2000" b="1" dirty="0" smtClean="0"/>
              <a:t>sud o</a:t>
            </a:r>
            <a:r>
              <a:rPr lang="hr-HR" sz="2000" dirty="0" smtClean="0"/>
              <a:t>dlučuje i po službenoj dužnosti o uvjetnom otpustu 2 mjeseca prije 2/3 izdržane kazne (čl. 103. st. 2. ZSM)</a:t>
            </a:r>
          </a:p>
          <a:p>
            <a:r>
              <a:rPr lang="hr-HR" sz="2000" dirty="0" smtClean="0"/>
              <a:t>može se izreći mjere </a:t>
            </a:r>
            <a:r>
              <a:rPr lang="hr-HR" sz="2000" b="1" dirty="0" smtClean="0"/>
              <a:t>pojačanog nadzora i posebne obveze </a:t>
            </a:r>
            <a:r>
              <a:rPr lang="hr-HR" sz="2000" dirty="0" smtClean="0"/>
              <a:t>(čl. 27. st.1. ZSM-a)</a:t>
            </a:r>
          </a:p>
        </p:txBody>
      </p:sp>
    </p:spTree>
    <p:extLst>
      <p:ext uri="{BB962C8B-B14F-4D97-AF65-F5344CB8AC3E}">
        <p14:creationId xmlns:p14="http://schemas.microsoft.com/office/powerpoint/2010/main" val="834789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95" y="871220"/>
            <a:ext cx="9601196" cy="1282701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II Uvjetni otpust iz maloljetničkog zatvora (čl. 27. ZSM)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210" y="2394065"/>
            <a:ext cx="10232967" cy="388204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TRAJANJE: uvjetni otpust traje do isteka vremena za koje je kazna izrečena </a:t>
            </a:r>
          </a:p>
          <a:p>
            <a:r>
              <a:rPr lang="hr-HR" sz="2000" b="1" dirty="0" smtClean="0"/>
              <a:t>OPOZIV- </a:t>
            </a:r>
            <a:r>
              <a:rPr lang="hr-HR" sz="2000" dirty="0" smtClean="0"/>
              <a:t>nakon pribavljenog mišljenja državnog odvjetnika i ispitivanja maloljetnika ŽS koji je izrekao kaznu </a:t>
            </a:r>
            <a:r>
              <a:rPr lang="hr-HR" sz="2000" dirty="0" err="1" smtClean="0"/>
              <a:t>mz</a:t>
            </a:r>
            <a:r>
              <a:rPr lang="hr-HR" sz="2000" dirty="0" smtClean="0"/>
              <a:t>. ili u čijem se sjedištu nalazi općinski sud koji je izrekao kaznu </a:t>
            </a:r>
            <a:r>
              <a:rPr lang="hr-HR" sz="2000" dirty="0" err="1" smtClean="0"/>
              <a:t>mz</a:t>
            </a:r>
            <a:r>
              <a:rPr lang="hr-HR" sz="2000" dirty="0" smtClean="0"/>
              <a:t>. (čl. 103. st. 4. ZSM):</a:t>
            </a:r>
          </a:p>
          <a:p>
            <a:pPr lvl="1"/>
            <a:r>
              <a:rPr lang="hr-HR" sz="1800" dirty="0" smtClean="0"/>
              <a:t>ako osuđenik na uvjetnom otpustu počini jedno ili više </a:t>
            </a:r>
            <a:r>
              <a:rPr lang="hr-HR" sz="1800" dirty="0" err="1" smtClean="0"/>
              <a:t>kd</a:t>
            </a:r>
            <a:r>
              <a:rPr lang="hr-HR" sz="1800" dirty="0" smtClean="0"/>
              <a:t> za koja je izrečena </a:t>
            </a:r>
            <a:r>
              <a:rPr lang="hr-HR" sz="1800" dirty="0" err="1" smtClean="0"/>
              <a:t>kz</a:t>
            </a:r>
            <a:r>
              <a:rPr lang="hr-HR" sz="1800" dirty="0" smtClean="0"/>
              <a:t> 6 </a:t>
            </a:r>
            <a:r>
              <a:rPr lang="hr-HR" sz="1800" dirty="0" err="1" smtClean="0"/>
              <a:t>mj</a:t>
            </a:r>
            <a:r>
              <a:rPr lang="hr-HR" sz="1800" dirty="0" smtClean="0"/>
              <a:t>,</a:t>
            </a:r>
          </a:p>
          <a:p>
            <a:pPr lvl="1"/>
            <a:r>
              <a:rPr lang="hr-HR" sz="1800" dirty="0" smtClean="0"/>
              <a:t> </a:t>
            </a:r>
            <a:r>
              <a:rPr lang="hr-HR" sz="1800" dirty="0"/>
              <a:t>ako osuđenik na uvjetnom otpustu počini jedno ili više </a:t>
            </a:r>
            <a:r>
              <a:rPr lang="hr-HR" sz="1800" dirty="0" err="1"/>
              <a:t>kd</a:t>
            </a:r>
            <a:r>
              <a:rPr lang="hr-HR" sz="1800" dirty="0"/>
              <a:t> za koja je izrečena </a:t>
            </a:r>
            <a:r>
              <a:rPr lang="hr-HR" sz="1800" dirty="0" smtClean="0"/>
              <a:t>kazna maloljetničkog zatvora 6 </a:t>
            </a:r>
            <a:r>
              <a:rPr lang="hr-HR" sz="1800" dirty="0" err="1" smtClean="0"/>
              <a:t>mj</a:t>
            </a:r>
            <a:r>
              <a:rPr lang="hr-HR" sz="1800" dirty="0" smtClean="0"/>
              <a:t> (čl. 27.st.2 ZSM-a)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63743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485" y="1027777"/>
            <a:ext cx="9601196" cy="876300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II Pridržaj maloljetničkog zatvora </a:t>
            </a:r>
            <a:r>
              <a:rPr lang="hr-HR" dirty="0" smtClean="0"/>
              <a:t>(</a:t>
            </a:r>
            <a:r>
              <a:rPr lang="hr-HR" dirty="0" smtClean="0"/>
              <a:t>9,6</a:t>
            </a:r>
            <a:r>
              <a:rPr lang="hr-HR" dirty="0" smtClean="0"/>
              <a:t>%)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0" y="2419004"/>
            <a:ext cx="10289309" cy="384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Pridržaj izricanja maloljetničkog zatvora- </a:t>
            </a:r>
            <a:r>
              <a:rPr lang="hr-HR" dirty="0" smtClean="0"/>
              <a:t>modifikacija maloljetničkog zatvora (čl. 28. ZSM)</a:t>
            </a:r>
          </a:p>
          <a:p>
            <a:r>
              <a:rPr lang="hr-HR" sz="2000" dirty="0" smtClean="0"/>
              <a:t>sud izriče da je maloljetnik kriv za </a:t>
            </a:r>
            <a:r>
              <a:rPr lang="hr-HR" sz="2000" dirty="0" err="1" smtClean="0"/>
              <a:t>kd</a:t>
            </a:r>
            <a:r>
              <a:rPr lang="hr-HR" sz="2000" dirty="0" smtClean="0"/>
              <a:t> i istodobno pridržava izricanje kazne maloljetničkog zatvora (NE izriče kaznu </a:t>
            </a:r>
            <a:r>
              <a:rPr lang="hr-HR" sz="2000" dirty="0" err="1" smtClean="0"/>
              <a:t>malolj</a:t>
            </a:r>
            <a:r>
              <a:rPr lang="hr-HR" sz="2000" dirty="0" smtClean="0"/>
              <a:t>. zatvora)</a:t>
            </a:r>
          </a:p>
          <a:p>
            <a:r>
              <a:rPr lang="hr-HR" sz="2000" dirty="0" smtClean="0"/>
              <a:t>kada sud smatra da se izricanjem krivnje i prijetnjom naknadnog izricanja kazne može počinitelja odvratiti od daljnjih kaznenih djela (materijalni uvjet)</a:t>
            </a:r>
          </a:p>
          <a:p>
            <a:r>
              <a:rPr lang="hr-HR" sz="2000" dirty="0" smtClean="0"/>
              <a:t>vrijeme provjeravanja </a:t>
            </a:r>
            <a:r>
              <a:rPr lang="hr-HR" sz="2000" b="1" dirty="0" smtClean="0"/>
              <a:t>od 1do 3 godine</a:t>
            </a:r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9114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4" y="1085967"/>
            <a:ext cx="9601196" cy="876300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II Pridržaj maloljetničkog zatvora </a:t>
            </a:r>
            <a:r>
              <a:rPr lang="hr-HR" dirty="0" smtClean="0"/>
              <a:t>(</a:t>
            </a:r>
            <a:r>
              <a:rPr lang="hr-HR" dirty="0" smtClean="0"/>
              <a:t>9,6</a:t>
            </a:r>
            <a:r>
              <a:rPr lang="hr-HR" dirty="0" smtClean="0"/>
              <a:t>%)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18" y="2394065"/>
            <a:ext cx="10206182" cy="387373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uz pridržaj sud mogu izreći:</a:t>
            </a:r>
          </a:p>
          <a:p>
            <a:pPr marL="800100" lvl="1" indent="-342900">
              <a:buFont typeface="+mj-lt"/>
              <a:buAutoNum type="arabicParenR"/>
            </a:pPr>
            <a:r>
              <a:rPr lang="hr-HR" sz="1800" dirty="0" smtClean="0"/>
              <a:t>odgojne mjere: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700" dirty="0" smtClean="0"/>
              <a:t>pojačanog nadzora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700" dirty="0" smtClean="0"/>
              <a:t>odgojnu mjeru upućivanja u disciplinski centar i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700" dirty="0" smtClean="0"/>
              <a:t>jednu ili više posebnih obveza koje ne mogu trajati dulje od vremena provjeravanja</a:t>
            </a:r>
          </a:p>
          <a:p>
            <a:pPr marL="800100" lvl="1" indent="-342900">
              <a:buFont typeface="+mj-lt"/>
              <a:buAutoNum type="arabicParenR"/>
            </a:pPr>
            <a:r>
              <a:rPr lang="hr-HR" sz="1800" dirty="0" smtClean="0"/>
              <a:t>sigurnosne mjere: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700" dirty="0" smtClean="0"/>
              <a:t>sigurnosnu mjeru obveznog psihijatrijskog liječenja ili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700" dirty="0" smtClean="0"/>
              <a:t>obveznog liječenja od ovisnosti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700" dirty="0" smtClean="0"/>
              <a:t>zabranu upravljanja motornim vozilom</a:t>
            </a:r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5532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747" y="82018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II Maloljetnički zatvor –naknadno izricanje maloljetničkog zatvora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47" y="2535382"/>
            <a:ext cx="10723417" cy="3325091"/>
          </a:xfrm>
        </p:spPr>
        <p:txBody>
          <a:bodyPr>
            <a:normAutofit/>
          </a:bodyPr>
          <a:lstStyle/>
          <a:p>
            <a:pPr marL="400050"/>
            <a:r>
              <a:rPr lang="hr-HR" sz="2200" dirty="0"/>
              <a:t>naknadno </a:t>
            </a:r>
            <a:r>
              <a:rPr lang="hr-HR" sz="2200" b="1" dirty="0" smtClean="0"/>
              <a:t>će (obligatorno) sud </a:t>
            </a:r>
            <a:r>
              <a:rPr lang="hr-HR" sz="2200" u="sng" dirty="0" smtClean="0"/>
              <a:t>koji vodi postupak za novo kazneno djelo</a:t>
            </a:r>
            <a:r>
              <a:rPr lang="hr-HR" sz="2200" dirty="0" smtClean="0"/>
              <a:t> koje je počinio maloljetnik za vrijeme provjeravanja izreći MZ </a:t>
            </a:r>
            <a:r>
              <a:rPr lang="hr-HR" sz="2400" b="1" dirty="0"/>
              <a:t>ako ocijeni da je to potrebno radi odvraćanja maloljetnika od daljnjeg činjenja kaznenih </a:t>
            </a:r>
            <a:r>
              <a:rPr lang="hr-HR" sz="2400" b="1" dirty="0" smtClean="0"/>
              <a:t>djela (čl. 29.st.1. ZSM-a); stvarno je fakultativno, </a:t>
            </a:r>
            <a:r>
              <a:rPr lang="hr-HR" sz="2200" dirty="0" smtClean="0"/>
              <a:t>jer sud odlučuje je li to potrebno radi odvraćanja maloljetnika ili nije</a:t>
            </a:r>
          </a:p>
        </p:txBody>
      </p:sp>
    </p:spTree>
    <p:extLst>
      <p:ext uri="{BB962C8B-B14F-4D97-AF65-F5344CB8AC3E}">
        <p14:creationId xmlns:p14="http://schemas.microsoft.com/office/powerpoint/2010/main" val="226495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51" y="1096125"/>
            <a:ext cx="9584266" cy="939800"/>
          </a:xfrm>
        </p:spPr>
        <p:txBody>
          <a:bodyPr>
            <a:normAutofit/>
          </a:bodyPr>
          <a:lstStyle/>
          <a:p>
            <a:r>
              <a:rPr lang="hr-HR" dirty="0" smtClean="0"/>
              <a:t>A) Dob počinitelja prema ZSM-u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560" y="2410691"/>
            <a:ext cx="10210800" cy="3990109"/>
          </a:xfrm>
        </p:spPr>
        <p:txBody>
          <a:bodyPr>
            <a:normAutofit/>
          </a:bodyPr>
          <a:lstStyle/>
          <a:p>
            <a:r>
              <a:rPr lang="hr-HR" sz="2200" dirty="0" smtClean="0"/>
              <a:t>počinitelj (čl. 2. ZSM):</a:t>
            </a:r>
          </a:p>
          <a:p>
            <a:pPr lvl="1"/>
            <a:r>
              <a:rPr lang="hr-HR" sz="2200" b="1" dirty="0" smtClean="0"/>
              <a:t>maloljetnik: 14-18 godina</a:t>
            </a:r>
            <a:r>
              <a:rPr lang="hr-HR" sz="2200" dirty="0" smtClean="0"/>
              <a:t>:</a:t>
            </a:r>
          </a:p>
          <a:p>
            <a:pPr lvl="2"/>
            <a:r>
              <a:rPr lang="hr-HR" sz="2200" dirty="0" smtClean="0"/>
              <a:t>(mlađi) maloljetnik: 14-16 godina</a:t>
            </a:r>
          </a:p>
          <a:p>
            <a:pPr lvl="2"/>
            <a:r>
              <a:rPr lang="hr-HR" sz="2200" dirty="0" smtClean="0"/>
              <a:t>(stariji) maloljetnik 16-18 godina</a:t>
            </a:r>
          </a:p>
          <a:p>
            <a:pPr lvl="1"/>
            <a:r>
              <a:rPr lang="hr-HR" sz="2200" b="1" dirty="0" smtClean="0"/>
              <a:t>mlađi punoljetnik: 18-21 godinu</a:t>
            </a:r>
          </a:p>
          <a:p>
            <a:r>
              <a:rPr lang="hr-HR" sz="2200" dirty="0" smtClean="0"/>
              <a:t>žrtva</a:t>
            </a:r>
          </a:p>
          <a:p>
            <a:pPr lvl="1"/>
            <a:r>
              <a:rPr lang="hr-HR" sz="2200" b="1" dirty="0" smtClean="0"/>
              <a:t>djetetom </a:t>
            </a:r>
            <a:r>
              <a:rPr lang="hr-HR" sz="2200" dirty="0" smtClean="0"/>
              <a:t>se smatra osoba do 18 godina</a:t>
            </a:r>
          </a:p>
          <a:p>
            <a:pPr lvl="1"/>
            <a:r>
              <a:rPr lang="hr-HR" sz="2200" dirty="0" smtClean="0"/>
              <a:t>u širem smislu prema KZ i osoba do 15 godina</a:t>
            </a:r>
          </a:p>
        </p:txBody>
      </p:sp>
    </p:spTree>
    <p:extLst>
      <p:ext uri="{BB962C8B-B14F-4D97-AF65-F5344CB8AC3E}">
        <p14:creationId xmlns:p14="http://schemas.microsoft.com/office/powerpoint/2010/main" val="1348025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870" y="82850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II Maloljetnički zatvor –naknadno izricanje maloljetničkog zatvora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713" y="2468880"/>
            <a:ext cx="10615351" cy="3599411"/>
          </a:xfrm>
        </p:spPr>
        <p:txBody>
          <a:bodyPr>
            <a:normAutofit fontScale="92500"/>
          </a:bodyPr>
          <a:lstStyle/>
          <a:p>
            <a:pPr marL="400050"/>
            <a:r>
              <a:rPr lang="hr-HR" sz="2400" dirty="0" smtClean="0">
                <a:solidFill>
                  <a:schemeClr val="tx1"/>
                </a:solidFill>
              </a:rPr>
              <a:t>naknadno </a:t>
            </a:r>
            <a:r>
              <a:rPr lang="hr-HR" sz="2400" b="1" dirty="0" smtClean="0">
                <a:solidFill>
                  <a:schemeClr val="tx1"/>
                </a:solidFill>
              </a:rPr>
              <a:t>fakultativno (može)</a:t>
            </a:r>
            <a:r>
              <a:rPr lang="hr-HR" sz="2400" dirty="0" smtClean="0">
                <a:solidFill>
                  <a:schemeClr val="tx1"/>
                </a:solidFill>
              </a:rPr>
              <a:t> </a:t>
            </a:r>
            <a:r>
              <a:rPr lang="hr-HR" sz="2400" u="sng" dirty="0" smtClean="0">
                <a:solidFill>
                  <a:schemeClr val="tx1"/>
                </a:solidFill>
              </a:rPr>
              <a:t>sud </a:t>
            </a:r>
            <a:r>
              <a:rPr lang="hr-HR" sz="2400" u="sng" dirty="0" smtClean="0">
                <a:solidFill>
                  <a:prstClr val="white"/>
                </a:solidFill>
              </a:rPr>
              <a:t>koji je izrekao mjeru</a:t>
            </a:r>
            <a:r>
              <a:rPr lang="hr-HR" sz="2400" dirty="0" smtClean="0">
                <a:solidFill>
                  <a:prstClr val="white"/>
                </a:solidFill>
              </a:rPr>
              <a:t> izreći MZ (čl. 29. st.2. ZSM-a):</a:t>
            </a:r>
            <a:endParaRPr lang="hr-HR" sz="2200" b="1" dirty="0" smtClean="0"/>
          </a:p>
          <a:p>
            <a:pPr marL="800100" lvl="1" indent="-342900">
              <a:buFont typeface="+mj-lt"/>
              <a:buAutoNum type="alphaLcParenR"/>
            </a:pPr>
            <a:r>
              <a:rPr lang="hr-HR" sz="2000" dirty="0" smtClean="0"/>
              <a:t>ako se maloljetnik protivi provođenju odgojnih mjera ili 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2000" dirty="0" smtClean="0"/>
              <a:t>se bez opravdanog razloga ne podvrgne sigurnosnoj mjeri izrečenoj uz pridržaj MZ</a:t>
            </a:r>
          </a:p>
          <a:p>
            <a:pPr marL="400050"/>
            <a:r>
              <a:rPr lang="hr-HR" sz="2200" dirty="0"/>
              <a:t>a</a:t>
            </a:r>
            <a:r>
              <a:rPr lang="hr-HR" sz="2200" dirty="0" smtClean="0"/>
              <a:t>ko izriče jedinstvenu kaznu- odredbe o stjecaju (čl. 29.st.3. ZSM-a)</a:t>
            </a:r>
          </a:p>
          <a:p>
            <a:pPr marL="400050"/>
            <a:r>
              <a:rPr lang="hr-HR" sz="2200" dirty="0" smtClean="0"/>
              <a:t>ako ne izrekne kaznu – sud odlučuje ostaju li na snazi izrečene OM ili će izreći druge (čl. 29.st.4. ZSM-a)</a:t>
            </a:r>
          </a:p>
          <a:p>
            <a:r>
              <a:rPr lang="hr-HR" sz="2200" dirty="0" smtClean="0"/>
              <a:t>naknadno izricanje MZ najkasnije unutar 1 godine nakon proteka vremena provjeravanja (čl. 29. st. 5. ZSM i čl. 93. st. 4. ZSM) tj. NE MOŽE se izreći nakon proteka 1 god od isteka vremena provjeravanja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713395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841" y="1041631"/>
            <a:ext cx="9730893" cy="115292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sz="3400" dirty="0" smtClean="0"/>
              <a:t>II Utjecaj izrečene kazne maloljetničkog zatvora na izvršenje odgojne mjere (čl. 19.)</a:t>
            </a:r>
            <a:endParaRPr lang="hr-H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2" y="2801389"/>
            <a:ext cx="9700952" cy="3239974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hr-HR" sz="2400" dirty="0" smtClean="0"/>
              <a:t>ako je počinjeno novo </a:t>
            </a:r>
            <a:r>
              <a:rPr lang="hr-HR" sz="2400" dirty="0" err="1" smtClean="0"/>
              <a:t>kd</a:t>
            </a:r>
            <a:r>
              <a:rPr lang="hr-HR" sz="2400" dirty="0" smtClean="0"/>
              <a:t> za koje je izrečena </a:t>
            </a:r>
            <a:r>
              <a:rPr lang="hr-HR" sz="2400" dirty="0" err="1" smtClean="0"/>
              <a:t>kz</a:t>
            </a:r>
            <a:r>
              <a:rPr lang="hr-HR" sz="2400" dirty="0" smtClean="0"/>
              <a:t> ili </a:t>
            </a:r>
            <a:r>
              <a:rPr lang="hr-HR" sz="2400" dirty="0" err="1" smtClean="0"/>
              <a:t>kmz</a:t>
            </a:r>
            <a:r>
              <a:rPr lang="hr-HR" sz="2400" dirty="0" smtClean="0"/>
              <a:t> u trajanju od najmanje 1 god., izrečena odgojna mjera se neće izvršavati ili će se obustaviti (ako je izvršavanje započeto)</a:t>
            </a:r>
          </a:p>
          <a:p>
            <a:pPr>
              <a:buFont typeface="+mj-lt"/>
              <a:buAutoNum type="alphaLcParenR"/>
            </a:pPr>
            <a:r>
              <a:rPr lang="hr-HR" sz="2400" dirty="0" smtClean="0"/>
              <a:t>ako je za novo počinjeno </a:t>
            </a:r>
            <a:r>
              <a:rPr lang="hr-HR" sz="2400" dirty="0" err="1" smtClean="0"/>
              <a:t>kd</a:t>
            </a:r>
            <a:r>
              <a:rPr lang="hr-HR" sz="2400" dirty="0" smtClean="0"/>
              <a:t> izrečena </a:t>
            </a:r>
            <a:r>
              <a:rPr lang="hr-HR" sz="2400" dirty="0" err="1" smtClean="0"/>
              <a:t>kz</a:t>
            </a:r>
            <a:r>
              <a:rPr lang="hr-HR" sz="2400" dirty="0" smtClean="0"/>
              <a:t> ili </a:t>
            </a:r>
            <a:r>
              <a:rPr lang="hr-HR" sz="2400" dirty="0" err="1" smtClean="0"/>
              <a:t>kmz</a:t>
            </a:r>
            <a:r>
              <a:rPr lang="hr-HR" sz="2400" dirty="0" smtClean="0"/>
              <a:t> u trajanju manjem od 1 god. sud obavještava sud za mladež koji je donio odg. mjeru i taj sud odlučuje hoće li se odgojna mjera izvršavati nakon izdržane </a:t>
            </a:r>
            <a:r>
              <a:rPr lang="hr-HR" sz="2400" dirty="0" err="1" smtClean="0"/>
              <a:t>kz</a:t>
            </a:r>
            <a:r>
              <a:rPr lang="hr-HR" sz="2400" dirty="0" smtClean="0"/>
              <a:t> ili </a:t>
            </a:r>
            <a:r>
              <a:rPr lang="hr-HR" sz="2400" dirty="0" err="1" smtClean="0"/>
              <a:t>kmz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82897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811" y="1156161"/>
            <a:ext cx="9601196" cy="1092201"/>
          </a:xfrm>
        </p:spPr>
        <p:txBody>
          <a:bodyPr/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III Sigurnosne mjere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726575"/>
            <a:ext cx="9634217" cy="2607425"/>
          </a:xfrm>
        </p:spPr>
        <p:txBody>
          <a:bodyPr>
            <a:normAutofit/>
          </a:bodyPr>
          <a:lstStyle/>
          <a:p>
            <a:pPr lvl="0">
              <a:buClr>
                <a:srgbClr val="83992A"/>
              </a:buClr>
            </a:pPr>
            <a:r>
              <a:rPr lang="hr-HR" sz="2800" dirty="0"/>
              <a:t>sigurnosna mjera uz:</a:t>
            </a:r>
          </a:p>
          <a:p>
            <a:pPr lvl="1">
              <a:buClr>
                <a:srgbClr val="83992A"/>
              </a:buClr>
            </a:pPr>
            <a:r>
              <a:rPr lang="hr-HR" sz="2800" b="1" dirty="0"/>
              <a:t>odgojnu mjeru ili</a:t>
            </a:r>
          </a:p>
          <a:p>
            <a:pPr lvl="1">
              <a:buClr>
                <a:srgbClr val="83992A"/>
              </a:buClr>
            </a:pPr>
            <a:r>
              <a:rPr lang="hr-HR" sz="2800" b="1" dirty="0"/>
              <a:t>kaznu maloljetničkog zatvora </a:t>
            </a:r>
          </a:p>
          <a:p>
            <a:pPr lvl="0">
              <a:buClr>
                <a:srgbClr val="83992A"/>
              </a:buClr>
            </a:pPr>
            <a:r>
              <a:rPr lang="hr-HR" sz="2800" dirty="0"/>
              <a:t>sigurnosne mjere može sud izreći sukladno </a:t>
            </a:r>
            <a:r>
              <a:rPr lang="hr-HR" sz="2800" dirty="0" smtClean="0"/>
              <a:t>KZ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732846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054" y="1266306"/>
            <a:ext cx="8596668" cy="850900"/>
          </a:xfrm>
        </p:spPr>
        <p:txBody>
          <a:bodyPr/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>
                <a:solidFill>
                  <a:schemeClr val="tx1"/>
                </a:solidFill>
              </a:rPr>
              <a:t>III </a:t>
            </a:r>
            <a:r>
              <a:rPr lang="hr-HR" dirty="0">
                <a:solidFill>
                  <a:schemeClr val="tx1"/>
                </a:solidFill>
              </a:rPr>
              <a:t>Sigurnosne </a:t>
            </a:r>
            <a:r>
              <a:rPr lang="hr-HR" dirty="0" smtClean="0">
                <a:solidFill>
                  <a:schemeClr val="tx1"/>
                </a:solidFill>
              </a:rPr>
              <a:t>mjere- ograničenja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531" y="2493818"/>
            <a:ext cx="9893068" cy="3665913"/>
          </a:xfrm>
        </p:spPr>
        <p:txBody>
          <a:bodyPr>
            <a:normAutofit/>
          </a:bodyPr>
          <a:lstStyle/>
          <a:p>
            <a:pPr>
              <a:buClr>
                <a:srgbClr val="83992A"/>
              </a:buClr>
            </a:pPr>
            <a:r>
              <a:rPr lang="hr-HR" sz="2600" dirty="0" smtClean="0"/>
              <a:t>uz </a:t>
            </a:r>
            <a:r>
              <a:rPr lang="hr-HR" sz="2600" u="sng" dirty="0"/>
              <a:t>zavodsku odgojnu mje</a:t>
            </a:r>
            <a:r>
              <a:rPr lang="hr-HR" sz="2600" dirty="0"/>
              <a:t>ru  ili </a:t>
            </a:r>
            <a:r>
              <a:rPr lang="hr-HR" sz="2600" u="sng" dirty="0"/>
              <a:t>kaznu maloljetničkog </a:t>
            </a:r>
            <a:r>
              <a:rPr lang="hr-HR" sz="2600" u="sng" dirty="0" smtClean="0"/>
              <a:t>zatvora:</a:t>
            </a:r>
          </a:p>
          <a:p>
            <a:pPr marL="914400" lvl="1" indent="-457200">
              <a:buClr>
                <a:srgbClr val="83992A"/>
              </a:buClr>
              <a:buFont typeface="+mj-lt"/>
              <a:buAutoNum type="alphaLcParenR"/>
            </a:pPr>
            <a:r>
              <a:rPr lang="hr-HR" sz="2400" dirty="0" smtClean="0"/>
              <a:t>sigurnosna </a:t>
            </a:r>
            <a:r>
              <a:rPr lang="hr-HR" sz="2400" dirty="0"/>
              <a:t>mjera </a:t>
            </a:r>
            <a:r>
              <a:rPr lang="hr-HR" sz="2400" b="1" dirty="0"/>
              <a:t>obveznog psihosocijalnog tretmana </a:t>
            </a:r>
            <a:endParaRPr lang="hr-HR" sz="2400" b="1" dirty="0" smtClean="0"/>
          </a:p>
          <a:p>
            <a:pPr marL="914400" lvl="1" indent="-457200">
              <a:buClr>
                <a:srgbClr val="83992A"/>
              </a:buClr>
              <a:buFont typeface="+mj-lt"/>
              <a:buAutoNum type="alphaLcParenR"/>
            </a:pPr>
            <a:r>
              <a:rPr lang="hr-HR" sz="2400" dirty="0" smtClean="0"/>
              <a:t>i </a:t>
            </a:r>
            <a:r>
              <a:rPr lang="hr-HR" sz="2400" b="1" dirty="0"/>
              <a:t>zabrana približavanja</a:t>
            </a:r>
            <a:r>
              <a:rPr lang="hr-HR" sz="2400" dirty="0"/>
              <a:t> </a:t>
            </a:r>
            <a:endParaRPr lang="hr-HR" sz="2400" dirty="0" smtClean="0"/>
          </a:p>
          <a:p>
            <a:pPr>
              <a:buClr>
                <a:srgbClr val="83992A"/>
              </a:buClr>
            </a:pPr>
            <a:r>
              <a:rPr lang="hr-HR" sz="2600" b="1" dirty="0"/>
              <a:t>zabrana upravljanja motornim </a:t>
            </a:r>
            <a:r>
              <a:rPr lang="hr-HR" sz="2600" b="1" dirty="0" smtClean="0"/>
              <a:t>vozilom</a:t>
            </a:r>
            <a:endParaRPr lang="hr-HR" sz="2600" u="sng" dirty="0"/>
          </a:p>
          <a:p>
            <a:pPr marL="914400" lvl="1" indent="-457200">
              <a:buClr>
                <a:srgbClr val="83992A"/>
              </a:buClr>
              <a:buFont typeface="+mj-lt"/>
              <a:buAutoNum type="alphaLcParenR"/>
            </a:pPr>
            <a:r>
              <a:rPr lang="hr-HR" sz="2400" dirty="0" smtClean="0"/>
              <a:t>samo </a:t>
            </a:r>
            <a:r>
              <a:rPr lang="hr-HR" sz="2400" u="sng" dirty="0" smtClean="0"/>
              <a:t>starijem </a:t>
            </a:r>
            <a:r>
              <a:rPr lang="hr-HR" sz="2400" u="sng" dirty="0"/>
              <a:t>maloljetniku</a:t>
            </a:r>
            <a:endParaRPr lang="hr-HR" sz="2400" b="1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491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054" y="1291244"/>
            <a:ext cx="8596668" cy="850900"/>
          </a:xfrm>
        </p:spPr>
        <p:txBody>
          <a:bodyPr/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>
                <a:solidFill>
                  <a:schemeClr val="tx1"/>
                </a:solidFill>
              </a:rPr>
              <a:t>III </a:t>
            </a:r>
            <a:r>
              <a:rPr lang="hr-HR" dirty="0">
                <a:solidFill>
                  <a:schemeClr val="tx1"/>
                </a:solidFill>
              </a:rPr>
              <a:t>Sigurnosne </a:t>
            </a:r>
            <a:r>
              <a:rPr lang="hr-HR" dirty="0" smtClean="0">
                <a:solidFill>
                  <a:schemeClr val="tx1"/>
                </a:solidFill>
              </a:rPr>
              <a:t>mjere- ograničenja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593" y="2435630"/>
            <a:ext cx="9918006" cy="3657600"/>
          </a:xfrm>
        </p:spPr>
        <p:txBody>
          <a:bodyPr>
            <a:normAutofit/>
          </a:bodyPr>
          <a:lstStyle/>
          <a:p>
            <a:pPr>
              <a:buClr>
                <a:srgbClr val="83992A"/>
              </a:buClr>
            </a:pPr>
            <a:r>
              <a:rPr lang="hr-HR" sz="2600" b="1" dirty="0" smtClean="0"/>
              <a:t>trajanje kurativnih (medicinskih mjera)</a:t>
            </a:r>
            <a:endParaRPr lang="hr-HR" sz="2600" b="1" dirty="0"/>
          </a:p>
          <a:p>
            <a:pPr marL="914400" lvl="1" indent="-457200">
              <a:buClr>
                <a:srgbClr val="83992A"/>
              </a:buClr>
              <a:buFont typeface="+mj-lt"/>
              <a:buAutoNum type="alphaLcParenR"/>
            </a:pPr>
            <a:r>
              <a:rPr lang="hr-HR" sz="2400" b="1" dirty="0" smtClean="0"/>
              <a:t>sigurnosna </a:t>
            </a:r>
            <a:r>
              <a:rPr lang="hr-HR" sz="2400" b="1" dirty="0"/>
              <a:t>mjera obveznog psihijatrijskog liječenja </a:t>
            </a:r>
            <a:r>
              <a:rPr lang="hr-HR" sz="2400" dirty="0"/>
              <a:t>i </a:t>
            </a:r>
            <a:endParaRPr lang="hr-HR" sz="2400" dirty="0" smtClean="0"/>
          </a:p>
          <a:p>
            <a:pPr marL="914400" lvl="1" indent="-457200">
              <a:buClr>
                <a:srgbClr val="83992A"/>
              </a:buClr>
              <a:buFont typeface="+mj-lt"/>
              <a:buAutoNum type="alphaLcParenR"/>
            </a:pPr>
            <a:r>
              <a:rPr lang="hr-HR" sz="2400" b="1" dirty="0" smtClean="0"/>
              <a:t>obveznog </a:t>
            </a:r>
            <a:r>
              <a:rPr lang="hr-HR" sz="2400" b="1" dirty="0"/>
              <a:t>liječenja od ovisnosti </a:t>
            </a:r>
            <a:r>
              <a:rPr lang="hr-HR" sz="2400" dirty="0"/>
              <a:t>ne mogu trajati dulje od 3 godine</a:t>
            </a:r>
          </a:p>
          <a:p>
            <a:pPr>
              <a:buClr>
                <a:srgbClr val="83992A"/>
              </a:buClr>
            </a:pPr>
            <a:r>
              <a:rPr lang="hr-HR" sz="2600" dirty="0" smtClean="0"/>
              <a:t>ZABRANA IZRICANJA određenih SM maloljetnicima:</a:t>
            </a:r>
          </a:p>
          <a:p>
            <a:pPr marL="914400" lvl="1" indent="-457200">
              <a:buClr>
                <a:srgbClr val="83992A"/>
              </a:buClr>
              <a:buFont typeface="+mj-lt"/>
              <a:buAutoNum type="alphaLcParenR"/>
            </a:pPr>
            <a:r>
              <a:rPr lang="hr-HR" sz="2400" b="1" dirty="0" smtClean="0"/>
              <a:t>sigurnosna </a:t>
            </a:r>
            <a:r>
              <a:rPr lang="hr-HR" sz="2400" b="1" dirty="0"/>
              <a:t>mjera zabrane obavljanja </a:t>
            </a:r>
            <a:r>
              <a:rPr lang="hr-HR" sz="2400" dirty="0"/>
              <a:t>djelatnosti ili </a:t>
            </a:r>
            <a:r>
              <a:rPr lang="hr-HR" sz="2400" dirty="0" smtClean="0"/>
              <a:t>dužnosti</a:t>
            </a:r>
          </a:p>
          <a:p>
            <a:pPr marL="914400" lvl="1" indent="-457200">
              <a:buClr>
                <a:srgbClr val="83992A"/>
              </a:buClr>
              <a:buFont typeface="+mj-lt"/>
              <a:buAutoNum type="alphaLcParenR"/>
            </a:pPr>
            <a:r>
              <a:rPr lang="hr-HR" sz="2400" dirty="0" smtClean="0"/>
              <a:t> </a:t>
            </a:r>
            <a:r>
              <a:rPr lang="hr-HR" sz="2400" dirty="0"/>
              <a:t>te </a:t>
            </a:r>
            <a:r>
              <a:rPr lang="hr-HR" sz="2400" b="1" dirty="0"/>
              <a:t>udaljenje iz zajedničkog kućanstva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1348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02" y="939339"/>
            <a:ext cx="10216109" cy="142978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D) </a:t>
            </a:r>
            <a:r>
              <a:rPr lang="hr-HR" sz="4200" dirty="0" smtClean="0"/>
              <a:t>Posebne odredbe o zastari kaznenog postupanja (čl. 32. ZSM-a)</a:t>
            </a:r>
            <a:endParaRPr lang="hr-H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02" y="2435628"/>
            <a:ext cx="9867207" cy="3873732"/>
          </a:xfrm>
        </p:spPr>
        <p:txBody>
          <a:bodyPr>
            <a:normAutofit/>
          </a:bodyPr>
          <a:lstStyle/>
          <a:p>
            <a:r>
              <a:rPr lang="hr-HR" sz="2200" dirty="0" smtClean="0"/>
              <a:t>osoba počinila djelo kao </a:t>
            </a:r>
            <a:r>
              <a:rPr lang="hr-HR" sz="2200" dirty="0"/>
              <a:t>mlađi maloljetnik (14-16 godina</a:t>
            </a:r>
            <a:r>
              <a:rPr lang="hr-HR" sz="2200" dirty="0" smtClean="0"/>
              <a:t>), </a:t>
            </a:r>
            <a:r>
              <a:rPr lang="hr-HR" dirty="0" smtClean="0"/>
              <a:t>u vrijeme suđenja postala punoljetna: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800" dirty="0" smtClean="0"/>
              <a:t>ako je </a:t>
            </a:r>
            <a:r>
              <a:rPr lang="hr-HR" sz="1800" dirty="0"/>
              <a:t>navršila 21 godinu NE MOŽE SE SUDITI </a:t>
            </a:r>
            <a:endParaRPr lang="hr-HR" sz="1800" dirty="0" smtClean="0"/>
          </a:p>
          <a:p>
            <a:pPr marL="800100" lvl="1" indent="-342900">
              <a:buFont typeface="+mj-lt"/>
              <a:buAutoNum type="alphaLcParenR"/>
            </a:pPr>
            <a:r>
              <a:rPr lang="hr-HR" sz="1800" dirty="0" smtClean="0"/>
              <a:t>ako nije navršila 21 godinu MOŽE SE suditi za kazneno djelo koje je počinila </a:t>
            </a:r>
            <a:r>
              <a:rPr lang="hr-HR" sz="1800" u="sng" dirty="0" smtClean="0"/>
              <a:t>kao mlađi maloljetnik</a:t>
            </a:r>
            <a:r>
              <a:rPr lang="hr-HR" sz="1800" dirty="0" smtClean="0"/>
              <a:t>, AKO je za počinjeno kazneno djelo propisana </a:t>
            </a:r>
            <a:r>
              <a:rPr lang="hr-HR" sz="1800" b="1" dirty="0" smtClean="0"/>
              <a:t>kazna zatvora dulja od 5 god</a:t>
            </a:r>
            <a:r>
              <a:rPr lang="hr-HR" b="1" dirty="0" smtClean="0"/>
              <a:t>.</a:t>
            </a:r>
          </a:p>
          <a:p>
            <a:pPr marL="1200150" lvl="2" indent="-342900"/>
            <a:r>
              <a:rPr lang="hr-HR" dirty="0" smtClean="0"/>
              <a:t>sud toj osobi može izreći samo </a:t>
            </a:r>
            <a:r>
              <a:rPr lang="hr-HR" b="1" dirty="0" smtClean="0"/>
              <a:t>zavodsku mjeru- </a:t>
            </a:r>
            <a:r>
              <a:rPr lang="hr-HR" b="1" dirty="0" err="1" smtClean="0"/>
              <a:t>max</a:t>
            </a:r>
            <a:r>
              <a:rPr lang="hr-HR" b="1" dirty="0" smtClean="0"/>
              <a:t> može trajati do navršenih  </a:t>
            </a:r>
            <a:r>
              <a:rPr lang="hr-HR" b="1" dirty="0"/>
              <a:t>23</a:t>
            </a:r>
            <a:r>
              <a:rPr lang="hr-HR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616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37" y="914400"/>
            <a:ext cx="10216109" cy="139653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D) </a:t>
            </a:r>
            <a:r>
              <a:rPr lang="hr-HR" sz="4200" dirty="0" smtClean="0"/>
              <a:t>Posebne odredbe o zastari kaznenog postupanja (čl. 32. ZSM-a)</a:t>
            </a:r>
            <a:endParaRPr lang="hr-H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213" y="2485507"/>
            <a:ext cx="10341033" cy="3632662"/>
          </a:xfrm>
        </p:spPr>
        <p:txBody>
          <a:bodyPr>
            <a:normAutofit fontScale="92500"/>
          </a:bodyPr>
          <a:lstStyle/>
          <a:p>
            <a:r>
              <a:rPr lang="hr-HR" sz="2200" dirty="0" smtClean="0"/>
              <a:t>osoba </a:t>
            </a:r>
            <a:r>
              <a:rPr lang="hr-HR" sz="2200" dirty="0"/>
              <a:t>počinila djelo </a:t>
            </a:r>
            <a:r>
              <a:rPr lang="hr-HR" sz="2200" dirty="0" smtClean="0"/>
              <a:t>kao stariji  </a:t>
            </a:r>
            <a:r>
              <a:rPr lang="hr-HR" sz="2200" dirty="0"/>
              <a:t>maloljetnik </a:t>
            </a:r>
            <a:r>
              <a:rPr lang="hr-HR" dirty="0"/>
              <a:t>(</a:t>
            </a:r>
            <a:r>
              <a:rPr lang="hr-HR" dirty="0" smtClean="0"/>
              <a:t>16-18 </a:t>
            </a:r>
            <a:r>
              <a:rPr lang="hr-HR" dirty="0"/>
              <a:t>godina), u vrijeme suđenja postala punoljetna </a:t>
            </a:r>
            <a:endParaRPr lang="hr-HR" dirty="0" smtClean="0"/>
          </a:p>
          <a:p>
            <a:pPr marL="800100" lvl="1" indent="-342900">
              <a:buFont typeface="+mj-lt"/>
              <a:buAutoNum type="alphaLcParenR"/>
            </a:pPr>
            <a:r>
              <a:rPr lang="hr-HR" sz="1800" dirty="0" smtClean="0"/>
              <a:t>nije u vrijeme suđenja navršila 21 godinu MOŽE  </a:t>
            </a:r>
            <a:r>
              <a:rPr lang="hr-HR" dirty="0" smtClean="0"/>
              <a:t>se suditi za </a:t>
            </a:r>
            <a:r>
              <a:rPr lang="hr-HR" dirty="0" err="1" smtClean="0"/>
              <a:t>kd</a:t>
            </a:r>
            <a:r>
              <a:rPr lang="hr-HR" dirty="0" smtClean="0"/>
              <a:t> koje je počinila kao stariji maloljetnik;</a:t>
            </a:r>
          </a:p>
          <a:p>
            <a:pPr marL="1200150" lvl="2" indent="-342900"/>
            <a:r>
              <a:rPr lang="hr-HR" sz="1600" dirty="0" smtClean="0"/>
              <a:t>sud joj može izreći posebne obveze, mjere pojačanog nadzora, kaznu maloljetničkog zatvora, </a:t>
            </a:r>
            <a:r>
              <a:rPr lang="hr-HR" sz="1600" b="1" dirty="0" smtClean="0"/>
              <a:t>upućivanje u disciplinski centar i zavodsku odgojnu mjeru</a:t>
            </a:r>
            <a:r>
              <a:rPr lang="hr-HR" sz="1600" dirty="0" smtClean="0"/>
              <a:t>- odgojne mjere mogu trajati </a:t>
            </a:r>
            <a:r>
              <a:rPr lang="hr-HR" sz="1600" dirty="0" err="1" smtClean="0"/>
              <a:t>max</a:t>
            </a:r>
            <a:r>
              <a:rPr lang="hr-HR" sz="1600" dirty="0" smtClean="0"/>
              <a:t> do navršene 23 godine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800" dirty="0" smtClean="0"/>
              <a:t>ako je u vrijeme </a:t>
            </a:r>
            <a:r>
              <a:rPr lang="hr-HR" sz="1800" dirty="0"/>
              <a:t>suđenja navršila 21 godinu MOŽE  </a:t>
            </a:r>
            <a:r>
              <a:rPr lang="hr-HR" dirty="0"/>
              <a:t>se suditi za </a:t>
            </a:r>
            <a:r>
              <a:rPr lang="hr-HR" dirty="0" err="1"/>
              <a:t>kd</a:t>
            </a:r>
            <a:r>
              <a:rPr lang="hr-HR" dirty="0"/>
              <a:t> koje je počinila kao stariji </a:t>
            </a:r>
            <a:r>
              <a:rPr lang="hr-HR" dirty="0" smtClean="0"/>
              <a:t>maloljetnik</a:t>
            </a:r>
          </a:p>
          <a:p>
            <a:pPr marL="1200150" lvl="2" indent="-342900"/>
            <a:r>
              <a:rPr lang="hr-HR" sz="1600" dirty="0"/>
              <a:t>sud joj može izreći posebne obveze, mjere pojačanog nadzora, kaznu maloljetničkog </a:t>
            </a:r>
            <a:r>
              <a:rPr lang="hr-HR" sz="1600" dirty="0" smtClean="0"/>
              <a:t>zatvora</a:t>
            </a:r>
            <a:endParaRPr lang="hr-HR" sz="1600" dirty="0"/>
          </a:p>
          <a:p>
            <a:pPr marL="1200150" lvl="2" indent="-342900"/>
            <a:r>
              <a:rPr lang="hr-HR" sz="1600" dirty="0" smtClean="0"/>
              <a:t>IZNIMNO punoljetnoj osobi koja je navršila 21 god. sud </a:t>
            </a:r>
            <a:r>
              <a:rPr lang="hr-HR" sz="1600" b="1" i="1" dirty="0" smtClean="0"/>
              <a:t>može</a:t>
            </a:r>
            <a:r>
              <a:rPr lang="hr-HR" sz="1600" dirty="0" smtClean="0"/>
              <a:t> izreći umjesto maloljetničkog zatvora, kaznu zatvora </a:t>
            </a:r>
            <a:endParaRPr lang="hr-HR" sz="1600" dirty="0"/>
          </a:p>
          <a:p>
            <a:pPr marL="800100" lvl="1" indent="-342900">
              <a:buFont typeface="+mj-lt"/>
              <a:buAutoNum type="alphaLcParenR"/>
            </a:pPr>
            <a:r>
              <a:rPr lang="hr-HR" sz="1800" dirty="0" smtClean="0"/>
              <a:t>ako je u vrijeme suđenja navršila 23 godine sud </a:t>
            </a:r>
            <a:r>
              <a:rPr lang="hr-HR" sz="1800" b="1" i="1" u="sng" dirty="0" smtClean="0"/>
              <a:t>će</a:t>
            </a:r>
            <a:r>
              <a:rPr lang="hr-HR" sz="1800" dirty="0" smtClean="0"/>
              <a:t> izreći umjesto kazne maloljetničkog zatvora, kaznu zatvora ili uvjetnu osudu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522132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887132"/>
            <a:ext cx="9601196" cy="1303867"/>
          </a:xfrm>
        </p:spPr>
        <p:txBody>
          <a:bodyPr/>
          <a:lstStyle/>
          <a:p>
            <a:pPr algn="ctr"/>
            <a:r>
              <a:rPr lang="hr-HR" dirty="0" smtClean="0"/>
              <a:t>Hvala </a:t>
            </a:r>
            <a:r>
              <a:rPr lang="hr-HR" smtClean="0"/>
              <a:t>na pozornosti!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262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A) Dob </a:t>
            </a:r>
            <a:r>
              <a:rPr lang="pl-PL" dirty="0"/>
              <a:t>počinitelja u drugim državama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sz="3100" dirty="0">
                <a:solidFill>
                  <a:prstClr val="black"/>
                </a:solidFill>
                <a:latin typeface="Calibri" panose="020F0502020204030204"/>
              </a:rPr>
              <a:t>Malta - 9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sz="3100" dirty="0">
                <a:solidFill>
                  <a:prstClr val="black"/>
                </a:solidFill>
                <a:latin typeface="Calibri" panose="020F0502020204030204"/>
              </a:rPr>
              <a:t> Švicarska, Velika Britanija (Engleska i Wells), Sjeverna Irska, Novi Zeland -10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sz="3100" dirty="0">
                <a:solidFill>
                  <a:prstClr val="black"/>
                </a:solidFill>
                <a:latin typeface="Calibri" panose="020F0502020204030204"/>
              </a:rPr>
              <a:t> Nizozemska, Škotska (sa 8 na 12), Irska, Kanada- 12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sz="3100" dirty="0">
                <a:solidFill>
                  <a:prstClr val="black"/>
                </a:solidFill>
                <a:latin typeface="Calibri" panose="020F0502020204030204"/>
              </a:rPr>
              <a:t> Francuska, Grčka i Poljska -13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sz="3100" dirty="0">
                <a:solidFill>
                  <a:prstClr val="black"/>
                </a:solidFill>
                <a:latin typeface="Calibri" panose="020F0502020204030204"/>
              </a:rPr>
              <a:t>Austrija, Italija, Makedonija, Njemačka, Španjolska i većina država Istočne Europe - 14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sz="3100" dirty="0">
                <a:solidFill>
                  <a:prstClr val="black"/>
                </a:solidFill>
                <a:latin typeface="Calibri" panose="020F0502020204030204"/>
              </a:rPr>
              <a:t> Skandinavske zemlje, Turska i Češka - 15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sz="3100" dirty="0">
                <a:solidFill>
                  <a:prstClr val="black"/>
                </a:solidFill>
                <a:latin typeface="Calibri" panose="020F0502020204030204"/>
              </a:rPr>
              <a:t> Litva, Portugal i Ukrajina -16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https://www.niacro.co.uk/age-criminal-responsibility</a:t>
            </a:r>
            <a:endParaRPr lang="hr-HR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https://archive.crin.org/en/home/ages/Americas.html</a:t>
            </a:r>
            <a:r>
              <a:rPr lang="hr-HR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49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B) ESLJP- T. &amp; V. v UK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66587"/>
            <a:ext cx="10192787" cy="39095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000" dirty="0" smtClean="0"/>
              <a:t>T. i V. „maloljetnici” su oteli dječaka od majke u trgovačkom centru, vodili su ga okolo nekoliko kilometara, pretukli su ga na smrt i ostavili na tračnicama da ga pregazi vlak</a:t>
            </a:r>
          </a:p>
          <a:p>
            <a:r>
              <a:rPr lang="hr-HR" sz="2000" dirty="0" smtClean="0"/>
              <a:t>sudilo im se u formalnoj proceduri kao u redovnom kaznenom postupku koji se vodi protiv punoljetnih osoba</a:t>
            </a:r>
          </a:p>
          <a:p>
            <a:r>
              <a:rPr lang="hr-HR" sz="2000" dirty="0"/>
              <a:t>u pravilu se maloljetnicima sudi pred posebnim sudom za maloljetnike(mladež-”</a:t>
            </a:r>
            <a:r>
              <a:rPr lang="hr-HR" sz="2000" i="1" dirty="0"/>
              <a:t>Youth Court”</a:t>
            </a:r>
            <a:r>
              <a:rPr lang="hr-HR" sz="2000" dirty="0"/>
              <a:t>) u skraćenom i manje formalnom postupku osim ako se radi o ubojstvu, usmrćenju na mah ili drugim </a:t>
            </a:r>
            <a:r>
              <a:rPr lang="hr-HR" sz="2000" dirty="0" err="1"/>
              <a:t>kd</a:t>
            </a:r>
            <a:r>
              <a:rPr lang="hr-HR" sz="2000" dirty="0"/>
              <a:t> za koje je zapriječena kazna zatvora u trajanju od 14 godina i više, kada se sudi pred redovnim sudom („</a:t>
            </a:r>
            <a:r>
              <a:rPr lang="hr-HR" sz="2000" dirty="0" err="1"/>
              <a:t>Crown</a:t>
            </a:r>
            <a:r>
              <a:rPr lang="hr-HR" sz="2000" dirty="0"/>
              <a:t> Court”) pred sucem i portom</a:t>
            </a:r>
          </a:p>
          <a:p>
            <a:r>
              <a:rPr lang="hr-HR" sz="2000" dirty="0" smtClean="0"/>
              <a:t>osuđeni su na 8 godina zatvora za ubojstvo i otmicu (propisana kazna doživotnog zatvora za ubojstvo)</a:t>
            </a:r>
          </a:p>
          <a:p>
            <a:r>
              <a:rPr lang="hr-HR" sz="2000" dirty="0" smtClean="0"/>
              <a:t>oboriva presumpcija da ne razumiju što je dobro –zlo (10-14 god.)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95430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24" y="1020156"/>
            <a:ext cx="8596668" cy="1092200"/>
          </a:xfrm>
        </p:spPr>
        <p:txBody>
          <a:bodyPr/>
          <a:lstStyle/>
          <a:p>
            <a:r>
              <a:rPr lang="hr-HR" dirty="0" smtClean="0"/>
              <a:t>C) Sankcije (čl.5. ZSM)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792" y="2468880"/>
            <a:ext cx="9410007" cy="382385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hr-HR" sz="2400" dirty="0" smtClean="0"/>
              <a:t>odgojne mjere </a:t>
            </a:r>
          </a:p>
          <a:p>
            <a:pPr marL="514350" indent="-514350">
              <a:buFont typeface="+mj-lt"/>
              <a:buAutoNum type="romanUcPeriod"/>
            </a:pPr>
            <a:r>
              <a:rPr lang="hr-HR" sz="2400" dirty="0" smtClean="0"/>
              <a:t>maloljetnički zatvor</a:t>
            </a:r>
          </a:p>
          <a:p>
            <a:pPr marL="514350" indent="-514350">
              <a:buFont typeface="+mj-lt"/>
              <a:buAutoNum type="romanUcPeriod"/>
            </a:pPr>
            <a:r>
              <a:rPr lang="hr-HR" sz="2400" dirty="0" smtClean="0"/>
              <a:t>sigurnosne mjere</a:t>
            </a:r>
          </a:p>
          <a:p>
            <a:r>
              <a:rPr lang="hr-HR" sz="2400" b="1" dirty="0" smtClean="0"/>
              <a:t>NE –novčana kazna!</a:t>
            </a:r>
          </a:p>
          <a:p>
            <a:r>
              <a:rPr lang="hr-HR" sz="2400" dirty="0" smtClean="0"/>
              <a:t>Sankcije koje se mogu izreći:</a:t>
            </a:r>
          </a:p>
          <a:p>
            <a:pPr lvl="1">
              <a:buFont typeface="+mj-lt"/>
              <a:buAutoNum type="alphaLcParenR"/>
            </a:pPr>
            <a:r>
              <a:rPr lang="hr-HR" sz="2200" dirty="0" smtClean="0"/>
              <a:t>(mlađim) maloljetnicima (14-16 godina): odgojne mjere i sigurnosne mjere</a:t>
            </a:r>
          </a:p>
          <a:p>
            <a:pPr lvl="1">
              <a:buFont typeface="+mj-lt"/>
              <a:buAutoNum type="alphaLcParenR"/>
            </a:pPr>
            <a:r>
              <a:rPr lang="hr-HR" sz="2200" dirty="0" smtClean="0"/>
              <a:t>(starijim) maloljetnicima (16-18 godina): odgojne mjere, sigurnosne mjere + maloljetnički zatvor</a:t>
            </a:r>
          </a:p>
          <a:p>
            <a:r>
              <a:rPr lang="hr-HR" sz="2400" dirty="0" smtClean="0"/>
              <a:t>posebne odredbe o zastari kaznenog postupanja prema maloljetnicima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9156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90" y="1175328"/>
            <a:ext cx="9601196" cy="73659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Svrha maloljetničkih sankcija (čl. 6. ZSM)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6" y="2468880"/>
            <a:ext cx="10798464" cy="3715789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svrha odgojnih mjera </a:t>
            </a:r>
            <a:r>
              <a:rPr lang="hr-HR" sz="2400" dirty="0" smtClean="0"/>
              <a:t>(specijalna prevencija):</a:t>
            </a:r>
          </a:p>
          <a:p>
            <a:pPr lvl="1"/>
            <a:r>
              <a:rPr lang="hr-HR" sz="2000" dirty="0" smtClean="0"/>
              <a:t>pružanje zaštite, brige, pomoći i nadzora</a:t>
            </a:r>
          </a:p>
          <a:p>
            <a:pPr lvl="1"/>
            <a:r>
              <a:rPr lang="hr-HR" sz="2000" dirty="0" smtClean="0"/>
              <a:t>osiguranje opće stručne naobrazbe </a:t>
            </a:r>
          </a:p>
          <a:p>
            <a:pPr lvl="1"/>
            <a:r>
              <a:rPr lang="hr-HR" sz="2000" dirty="0" smtClean="0"/>
              <a:t>utjecati na odgoj počinitelja, </a:t>
            </a:r>
          </a:p>
          <a:p>
            <a:pPr lvl="1"/>
            <a:r>
              <a:rPr lang="hr-HR" sz="2000" dirty="0" smtClean="0"/>
              <a:t>razvijanje njegove cjelokupne ličnosti i</a:t>
            </a:r>
          </a:p>
          <a:p>
            <a:pPr marL="457200" lvl="1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78045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688" y="1208579"/>
            <a:ext cx="9601196" cy="73659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Svrha maloljetničkih sankcija (čl. 6. ZSM)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485504"/>
            <a:ext cx="10840027" cy="3724103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svrha maloljetničkog zatvora </a:t>
            </a:r>
            <a:r>
              <a:rPr lang="hr-HR" sz="2400" dirty="0" smtClean="0"/>
              <a:t>(specijalna i generalna prevencija):</a:t>
            </a:r>
          </a:p>
          <a:p>
            <a:pPr lvl="1"/>
            <a:r>
              <a:rPr lang="hr-HR" sz="2000" dirty="0" smtClean="0"/>
              <a:t>poduzimanjem mjera odgoja, obrazovanja i stručnog osposobljavanja maloljetnih počinitelja kaznenog djela </a:t>
            </a:r>
          </a:p>
          <a:p>
            <a:pPr lvl="1"/>
            <a:r>
              <a:rPr lang="hr-HR" sz="2000" dirty="0" smtClean="0"/>
              <a:t>utječe na daljnji razvoj njegove ličnosti</a:t>
            </a:r>
          </a:p>
          <a:p>
            <a:pPr lvl="1"/>
            <a:r>
              <a:rPr lang="hr-HR" sz="2000" dirty="0" smtClean="0"/>
              <a:t>jačanje njegove osobne odgovornosti radi suzdržavanja od ponovnog činjenja kaznenih djela</a:t>
            </a:r>
          </a:p>
          <a:p>
            <a:pPr lvl="1"/>
            <a:r>
              <a:rPr lang="hr-HR" sz="2000" dirty="0" smtClean="0"/>
              <a:t>kao i utjecati na sve ostale da ne čine kaznena djela (generalna prevencija)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93578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prstClr val="black">
                    <a:lumMod val="85000"/>
                    <a:lumOff val="15000"/>
                  </a:prstClr>
                </a:solidFill>
              </a:rPr>
              <a:t>C) </a:t>
            </a:r>
            <a:r>
              <a:rPr lang="hr-HR" dirty="0" smtClean="0"/>
              <a:t>I Odgojne mjere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404" y="2502131"/>
            <a:ext cx="9607896" cy="3690851"/>
          </a:xfrm>
        </p:spPr>
        <p:txBody>
          <a:bodyPr/>
          <a:lstStyle/>
          <a:p>
            <a:r>
              <a:rPr lang="hr-HR" sz="2400" dirty="0" smtClean="0"/>
              <a:t>tri skupine + jedna posebna mjera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dirty="0" smtClean="0"/>
              <a:t>mjere upozorenja </a:t>
            </a:r>
            <a:r>
              <a:rPr lang="hr-HR" sz="2400" dirty="0" smtClean="0"/>
              <a:t>(sudski ukor, posebne obveze)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dirty="0" smtClean="0"/>
              <a:t>mjere pojačanog nadzora </a:t>
            </a:r>
            <a:r>
              <a:rPr lang="hr-HR" sz="2400" dirty="0" smtClean="0"/>
              <a:t>(pojačana briga i nadzor, pojačana briga i nadzor uz dnevni boravak u odgojnoj ustanovi)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dirty="0" smtClean="0"/>
              <a:t>zavodske mjere </a:t>
            </a:r>
            <a:r>
              <a:rPr lang="hr-HR" sz="2400" dirty="0" smtClean="0"/>
              <a:t>(upućivanje u odgojnu ustanovu, upućivanje u posebnu odgojnu ustanovu i upućivanje u odgojni zavod)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1" i="1" dirty="0" smtClean="0"/>
              <a:t>upućivanje u disciplinski centar</a:t>
            </a:r>
            <a:endParaRPr lang="hr-HR" sz="2400" b="1" i="1" dirty="0"/>
          </a:p>
        </p:txBody>
      </p:sp>
    </p:spTree>
    <p:extLst>
      <p:ext uri="{BB962C8B-B14F-4D97-AF65-F5344CB8AC3E}">
        <p14:creationId xmlns:p14="http://schemas.microsoft.com/office/powerpoint/2010/main" val="3091189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1041</TotalTime>
  <Words>3019</Words>
  <Application>Microsoft Office PowerPoint</Application>
  <PresentationFormat>Widescreen</PresentationFormat>
  <Paragraphs>247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Garamond</vt:lpstr>
      <vt:lpstr>Organic</vt:lpstr>
      <vt:lpstr>Materijalne odredbe MKP</vt:lpstr>
      <vt:lpstr>Struktura</vt:lpstr>
      <vt:lpstr>A) Dob počinitelja prema ZSM-u</vt:lpstr>
      <vt:lpstr>A) Dob počinitelja u drugim državama</vt:lpstr>
      <vt:lpstr>B) ESLJP- T. &amp; V. v UK</vt:lpstr>
      <vt:lpstr>C) Sankcije (čl.5. ZSM)</vt:lpstr>
      <vt:lpstr>C) Svrha maloljetničkih sankcija (čl. 6. ZSM)</vt:lpstr>
      <vt:lpstr>C) Svrha maloljetničkih sankcija (čl. 6. ZSM)</vt:lpstr>
      <vt:lpstr>C) I Odgojne mjere</vt:lpstr>
      <vt:lpstr>C) I Odgojne mjere-1.mjere upozorenja (33,1%)</vt:lpstr>
      <vt:lpstr>C) I Odgojne mjere-1.mjere upozorenja (33,1%)</vt:lpstr>
      <vt:lpstr>C) I Odgojne mjere-1.mjere upozorenja -1b Posebne obveze (čl.10. ZM)</vt:lpstr>
      <vt:lpstr>C) I Odgojne mjere- 2.mjere pojačanog nadzora (36,8%)</vt:lpstr>
      <vt:lpstr>C) I Odgojne mjere-  2. mjere pojačanog nadzora</vt:lpstr>
      <vt:lpstr>C) I Odgojne mjere- 3. zavodske mjere (17,5%)</vt:lpstr>
      <vt:lpstr>C) I Odgojne mjere- 3. zavodske mjere</vt:lpstr>
      <vt:lpstr>C) I Odgojne mjere- 3. zavodske mjere</vt:lpstr>
      <vt:lpstr>C) I 3.Uvjetni otpust u tijeku izvršenja zavodske mjere (čl. 21. ZSM)</vt:lpstr>
      <vt:lpstr>C) I 3.Uvjetni otpust u tijeku izvršenja zavodske mjere (čl. 21. ZSM)-opoziv</vt:lpstr>
      <vt:lpstr>C) I Odgojne mjere- 4. Upućivanje u disciplinski centar (čl. 13. ZSM)</vt:lpstr>
      <vt:lpstr>C) I Ponovno odlučivanje o odgojnoj mjeri (čl. 20. ZSM)</vt:lpstr>
      <vt:lpstr>C) I Ponovno odlučivanje o odgojnoj mjeri (čl. 20. ZSM)</vt:lpstr>
      <vt:lpstr>C) II Maloljetnički zatvor (čl. 24. i 25. ZSM; 3%)</vt:lpstr>
      <vt:lpstr>C) II Maloljetnički zatvor (čl. 24. i 25. ZSM; 3%)</vt:lpstr>
      <vt:lpstr>C) II Uvjetni otpust iz maloljetničkog zatvora (čl. 27. ZSM)</vt:lpstr>
      <vt:lpstr>C) II Uvjetni otpust iz maloljetničkog zatvora (čl. 27. ZSM)</vt:lpstr>
      <vt:lpstr>C) II Pridržaj maloljetničkog zatvora (9,6%)</vt:lpstr>
      <vt:lpstr>C) II Pridržaj maloljetničkog zatvora (9,6%)</vt:lpstr>
      <vt:lpstr>C) II Maloljetnički zatvor –naknadno izricanje maloljetničkog zatvora</vt:lpstr>
      <vt:lpstr>C) II Maloljetnički zatvor –naknadno izricanje maloljetničkog zatvora</vt:lpstr>
      <vt:lpstr>C) II Utjecaj izrečene kazne maloljetničkog zatvora na izvršenje odgojne mjere (čl. 19.)</vt:lpstr>
      <vt:lpstr>C) III Sigurnosne mjere</vt:lpstr>
      <vt:lpstr>C) III Sigurnosne mjere- ograničenja</vt:lpstr>
      <vt:lpstr>C) III Sigurnosne mjere- ograničenja</vt:lpstr>
      <vt:lpstr>D) Posebne odredbe o zastari kaznenog postupanja (čl. 32. ZSM-a)</vt:lpstr>
      <vt:lpstr>D) Posebne odredbe o zastari kaznenog postupanja (čl. 32. ZSM-a)</vt:lpstr>
      <vt:lpstr>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Dragičević Prtenjača</dc:creator>
  <cp:lastModifiedBy>Marta Dragičević Prtenjača</cp:lastModifiedBy>
  <cp:revision>128</cp:revision>
  <cp:lastPrinted>2017-11-21T08:13:51Z</cp:lastPrinted>
  <dcterms:created xsi:type="dcterms:W3CDTF">2014-09-30T10:09:54Z</dcterms:created>
  <dcterms:modified xsi:type="dcterms:W3CDTF">2019-10-21T13:37:01Z</dcterms:modified>
</cp:coreProperties>
</file>