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92" r:id="rId3"/>
    <p:sldId id="286" r:id="rId4"/>
    <p:sldId id="295" r:id="rId5"/>
    <p:sldId id="265" r:id="rId6"/>
    <p:sldId id="287" r:id="rId7"/>
    <p:sldId id="266" r:id="rId8"/>
    <p:sldId id="291" r:id="rId9"/>
    <p:sldId id="268" r:id="rId10"/>
    <p:sldId id="267" r:id="rId11"/>
    <p:sldId id="272" r:id="rId12"/>
    <p:sldId id="273" r:id="rId13"/>
    <p:sldId id="275" r:id="rId14"/>
    <p:sldId id="274" r:id="rId15"/>
    <p:sldId id="297" r:id="rId16"/>
    <p:sldId id="279" r:id="rId17"/>
    <p:sldId id="257" r:id="rId18"/>
    <p:sldId id="288" r:id="rId19"/>
    <p:sldId id="289" r:id="rId20"/>
    <p:sldId id="281" r:id="rId21"/>
    <p:sldId id="282" r:id="rId22"/>
    <p:sldId id="283" r:id="rId23"/>
    <p:sldId id="296" r:id="rId24"/>
    <p:sldId id="258" r:id="rId25"/>
    <p:sldId id="284" r:id="rId26"/>
    <p:sldId id="285" r:id="rId27"/>
    <p:sldId id="294" r:id="rId28"/>
    <p:sldId id="290" r:id="rId29"/>
    <p:sldId id="293" r:id="rId30"/>
    <p:sldId id="264" r:id="rId31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prijave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1952</c:v>
                </c:pt>
                <c:pt idx="1">
                  <c:v>1739</c:v>
                </c:pt>
                <c:pt idx="2">
                  <c:v>1532</c:v>
                </c:pt>
                <c:pt idx="3">
                  <c:v>1575</c:v>
                </c:pt>
                <c:pt idx="4">
                  <c:v>1196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5-4197-92BE-CB4BBFCD26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optužbe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626</c:v>
                </c:pt>
                <c:pt idx="1">
                  <c:v>492</c:v>
                </c:pt>
                <c:pt idx="2">
                  <c:v>422</c:v>
                </c:pt>
                <c:pt idx="3">
                  <c:v>380</c:v>
                </c:pt>
                <c:pt idx="4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55-4197-92BE-CB4BBFCD26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osude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564</c:v>
                </c:pt>
                <c:pt idx="1">
                  <c:v>420</c:v>
                </c:pt>
                <c:pt idx="2">
                  <c:v>365</c:v>
                </c:pt>
                <c:pt idx="3">
                  <c:v>333</c:v>
                </c:pt>
                <c:pt idx="4">
                  <c:v>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55-4197-92BE-CB4BBFCD2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12416"/>
        <c:axId val="231143040"/>
      </c:lineChart>
      <c:catAx>
        <c:axId val="699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1143040"/>
        <c:crosses val="autoZero"/>
        <c:auto val="1"/>
        <c:lblAlgn val="ctr"/>
        <c:lblOffset val="100"/>
        <c:noMultiLvlLbl val="0"/>
      </c:catAx>
      <c:valAx>
        <c:axId val="23114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991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prijave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564</c:v>
                </c:pt>
                <c:pt idx="1">
                  <c:v>420</c:v>
                </c:pt>
                <c:pt idx="2">
                  <c:v>365</c:v>
                </c:pt>
                <c:pt idx="3">
                  <c:v>333</c:v>
                </c:pt>
                <c:pt idx="4">
                  <c:v>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D1-473C-B849-58F501F96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23184"/>
        <c:axId val="233922064"/>
      </c:lineChart>
      <c:catAx>
        <c:axId val="2339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3922064"/>
        <c:crosses val="autoZero"/>
        <c:auto val="1"/>
        <c:lblAlgn val="ctr"/>
        <c:lblOffset val="100"/>
        <c:noMultiLvlLbl val="0"/>
      </c:catAx>
      <c:valAx>
        <c:axId val="23392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392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5337624427778"/>
          <c:y val="0.12830844422891319"/>
          <c:w val="0.38793572702424683"/>
          <c:h val="0.83395377805670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3E-470F-A492-C47A7BE160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3E-470F-A492-C47A7BE160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3E-470F-A492-C47A7BE160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3E-470F-A492-C47A7BE160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Nije pokrenut</c:v>
                </c:pt>
                <c:pt idx="1">
                  <c:v>Prijedlog je podnesen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0.69599999999999995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6-44BD-9C97-F997C67752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5613142852717"/>
          <c:y val="8.0229673952807487E-2"/>
          <c:w val="0.4202259525107126"/>
          <c:h val="0.919770326047192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21-46DA-8469-D884F3AB6A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E21-46DA-8469-D884F3AB6A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3A-4BB1-8166-6C9AE5D95EF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3A-4BB1-8166-6C9AE5D95E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CBF4B87-284A-4854-B44F-E0EE6A1C4B6A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21-46DA-8469-D884F3AB6A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21-46DA-8469-D884F3AB6AF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obustavljen postupak</c:v>
                </c:pt>
                <c:pt idx="1">
                  <c:v>izrečena sankcija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0.13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1-46DA-8469-D884F3AB6A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B2-46BC-99D1-69B4C1D8C747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2B2-46BC-99D1-69B4C1D8C747}"/>
              </c:ext>
            </c:extLst>
          </c:dPt>
          <c:dPt>
            <c:idx val="2"/>
            <c:bubble3D val="0"/>
            <c:explosion val="3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2B2-46BC-99D1-69B4C1D8C747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B2-46BC-99D1-69B4C1D8C747}"/>
              </c:ext>
            </c:extLst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B2-46BC-99D1-69B4C1D8C74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mj.poj.nad.</c:v>
                </c:pt>
                <c:pt idx="1">
                  <c:v>mjere upoz.</c:v>
                </c:pt>
                <c:pt idx="2">
                  <c:v>zavodske mjere</c:v>
                </c:pt>
                <c:pt idx="3">
                  <c:v>pridržaj MZ</c:v>
                </c:pt>
                <c:pt idx="4">
                  <c:v>MZ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0.36799999999999999</c:v>
                </c:pt>
                <c:pt idx="1">
                  <c:v>0.33100000000000002</c:v>
                </c:pt>
                <c:pt idx="2">
                  <c:v>0.17499999999999999</c:v>
                </c:pt>
                <c:pt idx="3">
                  <c:v>9.6000000000000002E-2</c:v>
                </c:pt>
                <c:pt idx="4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2-46BC-99D1-69B4C1D8C7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13252834595352"/>
          <c:y val="1.0517593988573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209366591091576E-2"/>
          <c:y val="0.1583260845299638"/>
          <c:w val="0.56567716989291461"/>
          <c:h val="0.766180683111377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AA8-4599-B82E-63C7245BCE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AA8-4599-B82E-63C7245BCE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AA8-4599-B82E-63C7245BCE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AA8-4599-B82E-63C7245BCE3D}"/>
              </c:ext>
            </c:extLst>
          </c:dPt>
          <c:dLbls>
            <c:dLbl>
              <c:idx val="0"/>
              <c:layout>
                <c:manualLayout>
                  <c:x val="-0.16140076313495794"/>
                  <c:y val="-1.782227730765449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6711910317961"/>
                      <c:h val="0.14413311310046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A8-4599-B82E-63C7245BCE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1A6780-0C51-43ED-AE37-65C784583A21}" type="VALUE">
                      <a:rPr lang="en-US"/>
                      <a:pPr/>
                      <a:t>[VALUE]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A8-4599-B82E-63C7245BCE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maloljetnici</c:v>
                </c:pt>
                <c:pt idx="1">
                  <c:v>punoljetni poč.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2.75E-2</c:v>
                </c:pt>
                <c:pt idx="1">
                  <c:v>0.97250000000000003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A8-4599-B82E-63C7245BCE3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EE-4AC9-80C1-DE9256637F2F}"/>
              </c:ext>
            </c:extLst>
          </c:dPt>
          <c:dPt>
            <c:idx val="1"/>
            <c:bubble3D val="0"/>
            <c:explosion val="2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94-4B1C-ABFA-0AA94E9D3B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EE-4AC9-80C1-DE9256637F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EE-4AC9-80C1-DE9256637F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maloljetni poč.</c:v>
                </c:pt>
                <c:pt idx="1">
                  <c:v>punoljetni poč.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2.5499999999999998E-2</c:v>
                </c:pt>
                <c:pt idx="1">
                  <c:v>0.98499999999999999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4-4B1C-ABFA-0AA94E9D3B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A69C-577E-4F3C-9BED-6849FC1948B9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8BC76-01CF-40ED-BF8D-7F80B40A5F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5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5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7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5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2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81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9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3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24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5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9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7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1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DDAB0F-AC06-4C12-B59E-21CBB610D503}" type="datetimeFigureOut">
              <a:rPr lang="hr-HR" smtClean="0"/>
              <a:t>11.10.2019.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Općenito o MKP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pPr algn="r"/>
            <a:r>
              <a:rPr lang="hr-HR" sz="1800" smtClean="0"/>
              <a:t>21</a:t>
            </a:r>
            <a:r>
              <a:rPr lang="hr-HR" sz="1800" smtClean="0"/>
              <a:t>. </a:t>
            </a:r>
            <a:r>
              <a:rPr lang="hr-HR" sz="1800" dirty="0" smtClean="0"/>
              <a:t>listopada 2019. godine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4416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3</a:t>
            </a:r>
            <a:r>
              <a:rPr lang="hr-HR" dirty="0" smtClean="0"/>
              <a:t>. (Organizacijski) Modeli maloljetničkog sudovanja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1. Posebni i specijalizirani sudovi za maloljetnike (u nekim gradovima SAD-a)</a:t>
            </a:r>
          </a:p>
          <a:p>
            <a:r>
              <a:rPr lang="hr-HR" dirty="0" smtClean="0"/>
              <a:t>2. Sudovi za maloljetnike kao posebna odjeljenja specijalnih sudova (npr. obiteljskih sudova ili za obiteljske odnose; i kaznenu i građansku nadležnost-u Japanu)</a:t>
            </a:r>
          </a:p>
          <a:p>
            <a:r>
              <a:rPr lang="hr-HR" b="1" dirty="0" smtClean="0"/>
              <a:t>3. Sudovi </a:t>
            </a:r>
            <a:r>
              <a:rPr lang="hr-HR" dirty="0" smtClean="0"/>
              <a:t>za maloljetnike kao posebna odjeljenja (odjeli, vijeća) redovnih sudova (u Europi i SAD-u)</a:t>
            </a:r>
          </a:p>
          <a:p>
            <a:r>
              <a:rPr lang="hr-HR" dirty="0" smtClean="0"/>
              <a:t>4. Redovni kaznenih sudovi (sude i maloljetnicima; sve isto kao i punoljetnim osobama, ali blaže sankcije ili posebne sankcije)</a:t>
            </a:r>
          </a:p>
          <a:p>
            <a:r>
              <a:rPr lang="hr-HR" dirty="0" smtClean="0"/>
              <a:t>5. posebni tzv. Skandinavski model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013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 Međunarodni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dokumenti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51100"/>
            <a:ext cx="4718304" cy="783695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hr-HR" sz="2400" dirty="0">
                <a:solidFill>
                  <a:srgbClr val="83992A"/>
                </a:solidFill>
              </a:rPr>
              <a:t>Dokumenti koji se izravno odnose na djecu i </a:t>
            </a:r>
            <a:r>
              <a:rPr lang="hr-HR" sz="2400" dirty="0" smtClean="0">
                <a:solidFill>
                  <a:srgbClr val="83992A"/>
                </a:solidFill>
              </a:rPr>
              <a:t>maloljetnike</a:t>
            </a:r>
            <a:endParaRPr lang="hr-HR" sz="2400" dirty="0">
              <a:solidFill>
                <a:srgbClr val="83992A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83992A"/>
              </a:buClr>
            </a:pPr>
            <a:r>
              <a:rPr lang="hr-HR" sz="22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Ženevska deklaracija o pravima djeteta iz 1924. god.</a:t>
            </a:r>
          </a:p>
          <a:p>
            <a:pPr lvl="0">
              <a:buClr>
                <a:srgbClr val="83992A"/>
              </a:buClr>
            </a:pPr>
            <a:r>
              <a:rPr lang="hr-HR" sz="22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Deklaracija o pravima djeteta iz 1959. god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Standardna minimalna pravila UN za provođenje sudskih postupaka prema maloljetnicima tzv. </a:t>
            </a:r>
            <a:r>
              <a:rPr lang="hr-HR" sz="22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Pekinška pravila (1985.)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preporuke</a:t>
            </a:r>
            <a:r>
              <a:rPr lang="hr-HR" sz="20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Pekinških pravila sustav maloljetničkog pravosuđa treba naglasiti dobrobit  maloljetnika, razmjernost reakcije prema maloljetnicima s okolnostima kaznenog djela;  postupak treba pridonijeti interesima maloljetnika itd. 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51100"/>
            <a:ext cx="4718304" cy="783695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hr-HR" sz="2400" dirty="0">
                <a:solidFill>
                  <a:srgbClr val="83992A"/>
                </a:solidFill>
              </a:rPr>
              <a:t>Dokumenti koji se primjenjuju i na prava djece i </a:t>
            </a:r>
            <a:r>
              <a:rPr lang="hr-HR" sz="2400" dirty="0" smtClean="0">
                <a:solidFill>
                  <a:srgbClr val="83992A"/>
                </a:solidFill>
              </a:rPr>
              <a:t>maloljetnika</a:t>
            </a:r>
            <a:endParaRPr lang="hr-HR" sz="2400" dirty="0">
              <a:solidFill>
                <a:srgbClr val="83992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</a:pPr>
            <a:r>
              <a:rPr lang="hr-HR" sz="20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Opća deklaracija o ljudskim pravima iz 1948. god.</a:t>
            </a:r>
          </a:p>
          <a:p>
            <a:pPr lvl="0">
              <a:buClr>
                <a:srgbClr val="83992A"/>
              </a:buClr>
            </a:pPr>
            <a:r>
              <a:rPr lang="hr-HR" sz="2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Konvencija </a:t>
            </a:r>
            <a:r>
              <a:rPr lang="hr-HR" sz="20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zaštitu ljudskih prava i temeljnih sloboda iz 1950. god.</a:t>
            </a:r>
          </a:p>
          <a:p>
            <a:pPr lvl="0">
              <a:buClr>
                <a:srgbClr val="83992A"/>
              </a:buClr>
            </a:pPr>
            <a:r>
              <a:rPr lang="sr-Latn-CS" sz="2000" kern="0" dirty="0">
                <a:solidFill>
                  <a:srgbClr val="000000"/>
                </a:solidFill>
              </a:rPr>
              <a:t>Standardna minimalna pravila za tretman zatvorenika (1955.) –uspostavljanje principa odvajanja maloljetnika od odraslih u ustanovama zatvorenog tipa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45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 Međunarodni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dokumenti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87600"/>
            <a:ext cx="4718304" cy="847195"/>
          </a:xfrm>
        </p:spPr>
        <p:txBody>
          <a:bodyPr/>
          <a:lstStyle/>
          <a:p>
            <a:r>
              <a:rPr lang="hr-HR" sz="2400" dirty="0" smtClean="0"/>
              <a:t>Dokumenti koji se izravno odnose na djecu i maloljetnike</a:t>
            </a:r>
            <a:endParaRPr lang="hr-H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Clr>
                <a:srgbClr val="83992A"/>
              </a:buClr>
            </a:pPr>
            <a:r>
              <a:rPr lang="hr-HR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Konvencija o pravima djeteta (1989). </a:t>
            </a:r>
          </a:p>
          <a:p>
            <a:pPr lvl="0" algn="just">
              <a:buClr>
                <a:srgbClr val="83992A"/>
              </a:buClr>
            </a:pPr>
            <a:r>
              <a:rPr lang="sr-Latn-CS" sz="2000" kern="0" dirty="0">
                <a:solidFill>
                  <a:srgbClr val="000000"/>
                </a:solidFill>
              </a:rPr>
              <a:t>Smjernice UN za prevenciju maloljetničke delinkvencije-”</a:t>
            </a:r>
            <a:r>
              <a:rPr lang="sr-Latn-CS" sz="2000" b="1" kern="0" dirty="0">
                <a:solidFill>
                  <a:srgbClr val="000000"/>
                </a:solidFill>
              </a:rPr>
              <a:t>Rijadske smjernice</a:t>
            </a:r>
            <a:r>
              <a:rPr lang="sr-Latn-CS" sz="2000" kern="0" dirty="0">
                <a:solidFill>
                  <a:srgbClr val="000000"/>
                </a:solidFill>
              </a:rPr>
              <a:t>” (1990.)</a:t>
            </a:r>
          </a:p>
          <a:p>
            <a:pPr lvl="0" algn="just">
              <a:buClr>
                <a:srgbClr val="83992A"/>
              </a:buClr>
            </a:pPr>
            <a:r>
              <a:rPr lang="sr-Latn-CS" sz="2000" kern="0" dirty="0">
                <a:solidFill>
                  <a:srgbClr val="000000"/>
                </a:solidFill>
              </a:rPr>
              <a:t>Pravila UN za zaštitu maloljetnika lišenih slobode-”</a:t>
            </a:r>
            <a:r>
              <a:rPr lang="sr-Latn-CS" sz="2000" b="1" kern="0" dirty="0">
                <a:solidFill>
                  <a:srgbClr val="000000"/>
                </a:solidFill>
              </a:rPr>
              <a:t>Havanska ili JDL pravila</a:t>
            </a:r>
            <a:r>
              <a:rPr lang="sr-Latn-CS" sz="2000" kern="0" dirty="0">
                <a:solidFill>
                  <a:srgbClr val="000000"/>
                </a:solidFill>
              </a:rPr>
              <a:t>” (1990.) </a:t>
            </a:r>
            <a:r>
              <a:rPr lang="sr-Latn-CS" sz="2000" kern="0" dirty="0" smtClean="0">
                <a:solidFill>
                  <a:srgbClr val="000000"/>
                </a:solidFill>
              </a:rPr>
              <a:t>–VE</a:t>
            </a:r>
          </a:p>
          <a:p>
            <a:pPr lvl="0" algn="just">
              <a:buClr>
                <a:srgbClr val="83992A"/>
              </a:buClr>
            </a:pPr>
            <a:r>
              <a:rPr lang="sr-Latn-CS" kern="0" dirty="0">
                <a:solidFill>
                  <a:srgbClr val="000000"/>
                </a:solidFill>
              </a:rPr>
              <a:t>Provođenje maloljetničkog pravosuđa-”</a:t>
            </a:r>
            <a:r>
              <a:rPr lang="sr-Latn-CS" b="1" kern="0" dirty="0">
                <a:solidFill>
                  <a:srgbClr val="000000"/>
                </a:solidFill>
              </a:rPr>
              <a:t>Bečke smjernice” </a:t>
            </a:r>
            <a:r>
              <a:rPr lang="sr-Latn-CS" kern="0" dirty="0">
                <a:solidFill>
                  <a:srgbClr val="000000"/>
                </a:solidFill>
              </a:rPr>
              <a:t>(1997.)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387600"/>
            <a:ext cx="4718304" cy="847195"/>
          </a:xfrm>
        </p:spPr>
        <p:txBody>
          <a:bodyPr/>
          <a:lstStyle/>
          <a:p>
            <a:r>
              <a:rPr lang="hr-HR" sz="2400" dirty="0" smtClean="0"/>
              <a:t>Dokumenti koji se primjenjuju i na prava djece i maloljetnika</a:t>
            </a: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Međunarodni pakt o građanskim i političkim pravima : MPGPP (1966)</a:t>
            </a:r>
          </a:p>
          <a:p>
            <a:pPr lvl="0" algn="just">
              <a:buClr>
                <a:srgbClr val="83992A"/>
              </a:buClr>
            </a:pP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Europska 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zatvorska pravila (1987)-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</a:p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Standardna minimalna pravila UN za mjere alternativne </a:t>
            </a:r>
            <a:r>
              <a:rPr lang="sr-Latn-CS" sz="2200" kern="0">
                <a:solidFill>
                  <a:srgbClr val="000000"/>
                </a:solidFill>
              </a:rPr>
              <a:t>institucionalnom </a:t>
            </a:r>
            <a:r>
              <a:rPr lang="sr-Latn-CS" sz="2200" kern="0" smtClean="0">
                <a:solidFill>
                  <a:srgbClr val="000000"/>
                </a:solidFill>
              </a:rPr>
              <a:t>tretmanu-</a:t>
            </a:r>
            <a:r>
              <a:rPr lang="sr-Latn-CS" sz="2200" kern="0" dirty="0">
                <a:solidFill>
                  <a:srgbClr val="000000"/>
                </a:solidFill>
              </a:rPr>
              <a:t>”Tokijska pravila” (1990.)</a:t>
            </a:r>
          </a:p>
          <a:p>
            <a:pPr lvl="0" algn="just">
              <a:buClr>
                <a:srgbClr val="83992A"/>
              </a:buClr>
            </a:pPr>
            <a:endParaRPr lang="hr-HR" sz="18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87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 Međunarodni </a:t>
            </a:r>
            <a:r>
              <a:rPr lang="hr-H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dokumenti koji se </a:t>
            </a:r>
            <a:r>
              <a:rPr lang="hr-HR" sz="3600" dirty="0">
                <a:ln>
                  <a:noFill/>
                </a:ln>
                <a:solidFill>
                  <a:prstClr val="black"/>
                </a:solidFill>
              </a:rPr>
              <a:t>izravno odnose na djecu i maloljetnike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Preporuka Vijeća ministara Rec(2003)20 o novim načinima suočavanja s malolejtničkom delinkvencijom i ulogom maloljetničkog pravosuđa (VE)</a:t>
            </a:r>
          </a:p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Smjernice UN-a o pravosuđu u predmetima koji uključuju djecu kao žrtve i svjedoke kaznenih djela- Rezolucija Gospodarskog i socijalnog vijeća 2005/20</a:t>
            </a:r>
          </a:p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Preporuka Vijeća ministara Rec(2005)5 o pravima djece koja žive u ustanovama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3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 Međunarodni </a:t>
            </a:r>
            <a:r>
              <a:rPr lang="hr-HR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dokumenti koji se </a:t>
            </a:r>
            <a:r>
              <a:rPr lang="hr-HR" sz="3600" dirty="0">
                <a:ln>
                  <a:noFill/>
                </a:ln>
                <a:solidFill>
                  <a:prstClr val="black"/>
                </a:solidFill>
              </a:rPr>
              <a:t>izravno odnose na djecu i maloljetnike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Rezolucija 1530(2007) o djeci žrtvama kaznenih djela: suzbijanje svih </a:t>
            </a:r>
            <a:r>
              <a:rPr lang="sr-Latn-CS" sz="2200" kern="0" dirty="0" smtClean="0">
                <a:solidFill>
                  <a:srgbClr val="000000"/>
                </a:solidFill>
              </a:rPr>
              <a:t>oblika </a:t>
            </a:r>
            <a:r>
              <a:rPr lang="sr-Latn-CS" sz="2200" kern="0" dirty="0">
                <a:solidFill>
                  <a:srgbClr val="000000"/>
                </a:solidFill>
              </a:rPr>
              <a:t>nasilja, izrabljivanja i zlouporeba (VE)</a:t>
            </a:r>
          </a:p>
          <a:p>
            <a:pPr lvl="0" algn="just">
              <a:buClr>
                <a:srgbClr val="83992A"/>
              </a:buClr>
            </a:pPr>
            <a:r>
              <a:rPr lang="sr-Latn-CS" sz="2200" kern="0" dirty="0">
                <a:solidFill>
                  <a:srgbClr val="000000"/>
                </a:solidFill>
              </a:rPr>
              <a:t>Preporuka Vijeća ministara CM/Rec (2008)11 o Europskim pravilima za maloljetne prijestupnike osuđene na sankcije ili mjere (VE)</a:t>
            </a:r>
          </a:p>
          <a:p>
            <a:pPr lvl="0" algn="just">
              <a:buClr>
                <a:srgbClr val="83992A"/>
              </a:buClr>
            </a:pP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Direktiva (EU)2016/800 Europskog parlamenta i Vijeća (11.5.2016.) 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 </a:t>
            </a:r>
            <a:r>
              <a:rPr lang="hr-HR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postupovnim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jamstvima za djecu koja su osumnjičenici ili optuženici u kaznenim postupcima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86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76" y="2821021"/>
            <a:ext cx="9601196" cy="1556425"/>
          </a:xfrm>
        </p:spPr>
        <p:txBody>
          <a:bodyPr/>
          <a:lstStyle/>
          <a:p>
            <a:r>
              <a:rPr lang="hr-HR" dirty="0" smtClean="0"/>
              <a:t>5. Kriminološki aspekti – statistički podaci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210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 Podaci </a:t>
            </a:r>
            <a:r>
              <a:rPr lang="hr-HR" dirty="0"/>
              <a:t>o </a:t>
            </a:r>
            <a:r>
              <a:rPr lang="hr-HR" dirty="0" smtClean="0"/>
              <a:t>prijavama maloljetnih </a:t>
            </a:r>
            <a:r>
              <a:rPr lang="hr-HR" dirty="0"/>
              <a:t>počinitelja kd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656109"/>
              </p:ext>
            </p:extLst>
          </p:nvPr>
        </p:nvGraphicFramePr>
        <p:xfrm>
          <a:off x="1295400" y="2441643"/>
          <a:ext cx="9601200" cy="193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18573658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9649537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4236248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7352554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62873174"/>
                    </a:ext>
                  </a:extLst>
                </a:gridCol>
              </a:tblGrid>
              <a:tr h="63934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2018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64027"/>
                  </a:ext>
                </a:extLst>
              </a:tr>
              <a:tr h="648228">
                <a:tc>
                  <a:txBody>
                    <a:bodyPr/>
                    <a:lstStyle/>
                    <a:p>
                      <a:r>
                        <a:rPr lang="hr-HR" dirty="0" smtClean="0"/>
                        <a:t>Prijave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1952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1739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1532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1196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8438"/>
                  </a:ext>
                </a:extLst>
              </a:tr>
              <a:tr h="648228">
                <a:tc>
                  <a:txBody>
                    <a:bodyPr/>
                    <a:lstStyle/>
                    <a:p>
                      <a:r>
                        <a:rPr lang="hr-HR" dirty="0" smtClean="0"/>
                        <a:t>Prijave</a:t>
                      </a:r>
                      <a:r>
                        <a:rPr lang="hr-HR" baseline="0" dirty="0" smtClean="0"/>
                        <a:t> žene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181 (9%)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188 (10,8%)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178 (11,6)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243</a:t>
                      </a:r>
                      <a:r>
                        <a:rPr lang="hr-HR" baseline="0" dirty="0" smtClean="0"/>
                        <a:t> (15,4%)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145 (12,1%)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1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65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 Podaci o osudama maloljetnih počinitelja kd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9820"/>
              </p:ext>
            </p:extLst>
          </p:nvPr>
        </p:nvGraphicFramePr>
        <p:xfrm>
          <a:off x="1295401" y="2438399"/>
          <a:ext cx="9601195" cy="329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137">
                  <a:extLst>
                    <a:ext uri="{9D8B030D-6E8A-4147-A177-3AD203B41FA5}">
                      <a16:colId xmlns:a16="http://schemas.microsoft.com/office/drawing/2014/main" val="3748585601"/>
                    </a:ext>
                  </a:extLst>
                </a:gridCol>
              </a:tblGrid>
              <a:tr h="113738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2018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06">
                <a:tc>
                  <a:txBody>
                    <a:bodyPr/>
                    <a:lstStyle/>
                    <a:p>
                      <a:r>
                        <a:rPr lang="hr-HR" dirty="0" smtClean="0"/>
                        <a:t>Osude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564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365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333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906">
                <a:tc>
                  <a:txBody>
                    <a:bodyPr/>
                    <a:lstStyle/>
                    <a:p>
                      <a:r>
                        <a:rPr lang="hr-HR" dirty="0" smtClean="0"/>
                        <a:t>Osude žene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41(7%)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 (7,1%)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34 (9,3%)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39 (11,7)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34 (11,3%)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5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 Podaci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 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prijavama, optužbama i osudama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maloljetnih počinitelja </a:t>
            </a:r>
            <a:r>
              <a:rPr lang="hr-HR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kd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- 2014-2018</a:t>
            </a:r>
            <a:endParaRPr lang="hr-H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5005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76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 Podaci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 osudama maloljetnih počinitelja </a:t>
            </a:r>
            <a:r>
              <a:rPr lang="hr-HR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kd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- 2014-2018</a:t>
            </a:r>
            <a:endParaRPr lang="hr-H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26368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0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Pojmovi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Povijesni razvoj</a:t>
            </a:r>
          </a:p>
          <a:p>
            <a:pPr marL="914400" lvl="1" indent="-457200">
              <a:buFont typeface="+mj-lt"/>
              <a:buAutoNum type="alphaLcParenR"/>
            </a:pPr>
            <a:r>
              <a:rPr lang="hr-HR" dirty="0" smtClean="0"/>
              <a:t>Svijet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hr-HR" dirty="0" smtClean="0"/>
              <a:t>Hrvatska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Modeli sudovanja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Međunarodni pravni okvir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Kriminološki aspekti- statistički podaci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85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 Podaci </a:t>
            </a:r>
            <a:r>
              <a:rPr lang="pl-PL" dirty="0"/>
              <a:t>o postupcima prema maloljetnim počiniteljima kd za </a:t>
            </a:r>
            <a:r>
              <a:rPr lang="pl-PL" dirty="0" smtClean="0"/>
              <a:t>2017 </a:t>
            </a:r>
            <a:r>
              <a:rPr lang="pl-PL" dirty="0"/>
              <a:t>i </a:t>
            </a:r>
            <a:r>
              <a:rPr lang="pl-PL" dirty="0" smtClean="0"/>
              <a:t>2018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77193"/>
            <a:ext cx="4718304" cy="757602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pl-PL" dirty="0">
                <a:solidFill>
                  <a:srgbClr val="83992A"/>
                </a:solidFill>
              </a:rPr>
              <a:t>Prijavljena kd u 2017 (1575):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612" y="3243262"/>
            <a:ext cx="4671606" cy="297723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/>
                </a:solidFill>
              </a:rPr>
              <a:t>postupak nije pokrenut:</a:t>
            </a:r>
          </a:p>
          <a:p>
            <a:pPr lvl="1">
              <a:buClr>
                <a:srgbClr val="83992A"/>
              </a:buClr>
            </a:pPr>
            <a:r>
              <a:rPr lang="hr-HR" sz="1900" dirty="0">
                <a:solidFill>
                  <a:prstClr val="black"/>
                </a:solidFill>
              </a:rPr>
              <a:t> 71,5%: (1.126)</a:t>
            </a:r>
          </a:p>
          <a:p>
            <a:pPr lvl="1">
              <a:buClr>
                <a:srgbClr val="83992A"/>
              </a:buClr>
            </a:pPr>
            <a:r>
              <a:rPr lang="hr-HR" sz="1900" dirty="0">
                <a:solidFill>
                  <a:prstClr val="black"/>
                </a:solidFill>
              </a:rPr>
              <a:t>razlozi svrhovitosti – 886:</a:t>
            </a:r>
          </a:p>
          <a:p>
            <a:pPr lvl="2">
              <a:buClr>
                <a:srgbClr val="83992A"/>
              </a:buClr>
            </a:pPr>
            <a:r>
              <a:rPr lang="hr-HR" sz="1700" dirty="0">
                <a:solidFill>
                  <a:prstClr val="black"/>
                </a:solidFill>
              </a:rPr>
              <a:t>56,3 % od svih prijava </a:t>
            </a:r>
          </a:p>
          <a:p>
            <a:pPr lvl="2">
              <a:buClr>
                <a:srgbClr val="83992A"/>
              </a:buClr>
            </a:pPr>
            <a:r>
              <a:rPr lang="hr-HR" sz="1700" dirty="0">
                <a:solidFill>
                  <a:prstClr val="black"/>
                </a:solidFill>
              </a:rPr>
              <a:t>78,6</a:t>
            </a:r>
            <a:r>
              <a:rPr lang="hr-HR" sz="1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% nepokretanja 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pripremni postupak je obustavljen 1,9 % 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podnesen je prijedlog za izricanje sankcija- 26,6% (419)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7420" y="2450591"/>
            <a:ext cx="4718304" cy="576262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pl-PL" dirty="0">
                <a:solidFill>
                  <a:srgbClr val="83992A"/>
                </a:solidFill>
              </a:rPr>
              <a:t>Prijavljena kd u </a:t>
            </a:r>
            <a:r>
              <a:rPr lang="pl-PL" dirty="0" smtClean="0">
                <a:solidFill>
                  <a:srgbClr val="83992A"/>
                </a:solidFill>
              </a:rPr>
              <a:t>2018 </a:t>
            </a:r>
            <a:r>
              <a:rPr lang="pl-PL" dirty="0">
                <a:solidFill>
                  <a:srgbClr val="83992A"/>
                </a:solidFill>
              </a:rPr>
              <a:t>(</a:t>
            </a:r>
            <a:r>
              <a:rPr lang="pl-PL" dirty="0" smtClean="0">
                <a:solidFill>
                  <a:srgbClr val="83992A"/>
                </a:solidFill>
              </a:rPr>
              <a:t>1196):</a:t>
            </a:r>
            <a:endParaRPr lang="pl-PL" dirty="0">
              <a:solidFill>
                <a:srgbClr val="83992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5216" y="3026854"/>
            <a:ext cx="5230012" cy="213853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postupak nije </a:t>
            </a:r>
            <a:r>
              <a:rPr lang="hr-HR" dirty="0" smtClean="0">
                <a:solidFill>
                  <a:schemeClr val="tx1"/>
                </a:solidFill>
              </a:rPr>
              <a:t>pokrenut 69,6% </a:t>
            </a:r>
          </a:p>
          <a:p>
            <a:pPr lvl="1">
              <a:buClr>
                <a:srgbClr val="83992A"/>
              </a:buClr>
            </a:pPr>
            <a:r>
              <a:rPr lang="hr-HR" dirty="0" smtClean="0"/>
              <a:t>pripremni </a:t>
            </a:r>
            <a:r>
              <a:rPr lang="hr-HR" dirty="0"/>
              <a:t>postupak je </a:t>
            </a:r>
            <a:r>
              <a:rPr lang="hr-HR" dirty="0" smtClean="0"/>
              <a:t>obustavljen 2,1 % </a:t>
            </a:r>
            <a:endParaRPr lang="hr-HR" dirty="0"/>
          </a:p>
          <a:p>
            <a:r>
              <a:rPr lang="hr-HR" dirty="0"/>
              <a:t>podnesen je prijedlog za izricanje </a:t>
            </a:r>
            <a:r>
              <a:rPr lang="hr-HR" dirty="0" smtClean="0"/>
              <a:t>sankcija-28,3%</a:t>
            </a:r>
            <a:endParaRPr lang="hr-HR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07071724"/>
              </p:ext>
            </p:extLst>
          </p:nvPr>
        </p:nvGraphicFramePr>
        <p:xfrm>
          <a:off x="8531156" y="4465218"/>
          <a:ext cx="3034071" cy="168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12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 Podaci </a:t>
            </a:r>
            <a:r>
              <a:rPr lang="pl-PL" dirty="0"/>
              <a:t>o postupcima prema maloljetnim počiniteljima kd za </a:t>
            </a:r>
            <a:r>
              <a:rPr lang="pl-PL" dirty="0" smtClean="0"/>
              <a:t>2017 </a:t>
            </a:r>
            <a:r>
              <a:rPr lang="pl-PL" dirty="0"/>
              <a:t>i </a:t>
            </a:r>
            <a:r>
              <a:rPr lang="pl-PL" dirty="0" smtClean="0"/>
              <a:t>2018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hr-HR" dirty="0">
                <a:solidFill>
                  <a:srgbClr val="83992A"/>
                </a:solidFill>
              </a:rPr>
              <a:t>Optužbe u 2017 (380):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1280100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pl-PL" dirty="0">
                <a:solidFill>
                  <a:prstClr val="black"/>
                </a:solidFill>
              </a:rPr>
              <a:t>obustavljen postupak -12,4 % (47)</a:t>
            </a:r>
          </a:p>
          <a:p>
            <a:pPr lvl="0">
              <a:buClr>
                <a:srgbClr val="83992A"/>
              </a:buClr>
            </a:pP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izrečena </a:t>
            </a:r>
            <a:r>
              <a:rPr lang="pl-PL" dirty="0">
                <a:solidFill>
                  <a:prstClr val="black">
                    <a:lumMod val="85000"/>
                    <a:lumOff val="15000"/>
                  </a:prstClr>
                </a:solidFill>
              </a:rPr>
              <a:t>je sankcija – 87,6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%</a:t>
            </a:r>
            <a:endParaRPr lang="pl-PL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Optužbe u 2018 (347): 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obustavljen postupak -13 % </a:t>
            </a:r>
          </a:p>
          <a:p>
            <a:r>
              <a:rPr lang="pl-PL" dirty="0" smtClean="0"/>
              <a:t>izrečena je sankcija – 87%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468883"/>
              </p:ext>
            </p:extLst>
          </p:nvPr>
        </p:nvGraphicFramePr>
        <p:xfrm>
          <a:off x="6264613" y="4309353"/>
          <a:ext cx="3871610" cy="174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237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 Podaci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 sankcijama izrečenim maloljetnim počiniteljima 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kd za 2017 i 2018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hr-HR" dirty="0">
                <a:solidFill>
                  <a:srgbClr val="83992A"/>
                </a:solidFill>
              </a:rPr>
              <a:t>Osude u 2017 (333)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b="1" dirty="0">
                <a:solidFill>
                  <a:prstClr val="black"/>
                </a:solidFill>
              </a:rPr>
              <a:t>mjere pojačanog nadzora</a:t>
            </a:r>
            <a:r>
              <a:rPr lang="hr-HR" sz="2200" dirty="0">
                <a:solidFill>
                  <a:prstClr val="black"/>
                </a:solidFill>
              </a:rPr>
              <a:t> – 41,2% 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mjere upozorenja- 31,5%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zavodske mjere- 13,2%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pridržaj maloljetničkog zatvora – 10,8%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maloljetnički zatvor -3,3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%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Osude u 2018 (302)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b="1" dirty="0">
                <a:solidFill>
                  <a:schemeClr val="tx1"/>
                </a:solidFill>
              </a:rPr>
              <a:t>mjere pojačanog nadzora</a:t>
            </a:r>
            <a:r>
              <a:rPr lang="hr-HR" sz="2200" dirty="0">
                <a:solidFill>
                  <a:schemeClr val="tx1"/>
                </a:solidFill>
              </a:rPr>
              <a:t> – </a:t>
            </a:r>
            <a:r>
              <a:rPr lang="hr-HR" sz="2200" dirty="0" smtClean="0">
                <a:solidFill>
                  <a:schemeClr val="tx1"/>
                </a:solidFill>
              </a:rPr>
              <a:t>36,8% </a:t>
            </a:r>
            <a:endParaRPr lang="hr-HR" sz="2200" dirty="0">
              <a:solidFill>
                <a:schemeClr val="tx1"/>
              </a:solidFill>
            </a:endParaRP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 smtClean="0">
                <a:solidFill>
                  <a:schemeClr val="tx1"/>
                </a:solidFill>
              </a:rPr>
              <a:t>mjere </a:t>
            </a:r>
            <a:r>
              <a:rPr lang="hr-HR" sz="2200" dirty="0">
                <a:solidFill>
                  <a:schemeClr val="tx1"/>
                </a:solidFill>
              </a:rPr>
              <a:t>upozorenja- </a:t>
            </a:r>
            <a:r>
              <a:rPr lang="hr-HR" sz="2200" dirty="0" smtClean="0">
                <a:solidFill>
                  <a:schemeClr val="tx1"/>
                </a:solidFill>
              </a:rPr>
              <a:t>33,1%</a:t>
            </a:r>
            <a:endParaRPr lang="hr-HR" sz="2200" dirty="0">
              <a:solidFill>
                <a:schemeClr val="tx1"/>
              </a:solidFill>
            </a:endParaRP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 smtClean="0">
                <a:solidFill>
                  <a:schemeClr val="tx1"/>
                </a:solidFill>
              </a:rPr>
              <a:t>zavodske </a:t>
            </a:r>
            <a:r>
              <a:rPr lang="hr-HR" sz="2200" dirty="0">
                <a:solidFill>
                  <a:schemeClr val="tx1"/>
                </a:solidFill>
              </a:rPr>
              <a:t>mjere- </a:t>
            </a:r>
            <a:r>
              <a:rPr lang="hr-HR" sz="2200" dirty="0" smtClean="0">
                <a:solidFill>
                  <a:schemeClr val="tx1"/>
                </a:solidFill>
              </a:rPr>
              <a:t>17,5%</a:t>
            </a:r>
            <a:endParaRPr lang="hr-HR" sz="2200" dirty="0">
              <a:solidFill>
                <a:schemeClr val="tx1"/>
              </a:solidFill>
            </a:endParaRP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schemeClr val="tx1"/>
                </a:solidFill>
              </a:rPr>
              <a:t>pridržaj maloljetničkog zatvora – </a:t>
            </a:r>
            <a:r>
              <a:rPr lang="hr-HR" sz="2200" dirty="0" smtClean="0">
                <a:solidFill>
                  <a:schemeClr val="tx1"/>
                </a:solidFill>
              </a:rPr>
              <a:t>9,6%</a:t>
            </a:r>
            <a:endParaRPr lang="hr-HR" sz="2200" dirty="0">
              <a:solidFill>
                <a:schemeClr val="tx1"/>
              </a:solidFill>
            </a:endParaRP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maloljetnički zatvor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-3%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8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 Prikaz podataka o sankcijama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izrečenim maloljetnim počiniteljima 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kd za 2018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hr-HR" dirty="0">
                <a:solidFill>
                  <a:srgbClr val="83992A"/>
                </a:solidFill>
              </a:rPr>
              <a:t>Osude u 2018 (302)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b="1" dirty="0">
                <a:solidFill>
                  <a:prstClr val="black"/>
                </a:solidFill>
              </a:rPr>
              <a:t>mjere pojačanog nadzora</a:t>
            </a:r>
            <a:r>
              <a:rPr lang="hr-HR" sz="2200" dirty="0">
                <a:solidFill>
                  <a:prstClr val="black"/>
                </a:solidFill>
              </a:rPr>
              <a:t> – 36,8% 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mjere upozorenja- 33,1%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zavodske mjere- 17,5%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/>
                </a:solidFill>
              </a:rPr>
              <a:t>pridržaj maloljetničkog zatvora – 9,6%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maloljetnički zatvor -3%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2687017"/>
              </p:ext>
            </p:extLst>
          </p:nvPr>
        </p:nvGraphicFramePr>
        <p:xfrm>
          <a:off x="6180138" y="3243263"/>
          <a:ext cx="4718050" cy="263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35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 Podaci o kd koja najčešće čine maloljetnici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66579"/>
              </p:ext>
            </p:extLst>
          </p:nvPr>
        </p:nvGraphicFramePr>
        <p:xfrm>
          <a:off x="1225683" y="2224733"/>
          <a:ext cx="9533108" cy="366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690">
                  <a:extLst>
                    <a:ext uri="{9D8B030D-6E8A-4147-A177-3AD203B41FA5}">
                      <a16:colId xmlns:a16="http://schemas.microsoft.com/office/drawing/2014/main" val="3112539156"/>
                    </a:ext>
                  </a:extLst>
                </a:gridCol>
                <a:gridCol w="190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690">
                  <a:extLst>
                    <a:ext uri="{9D8B030D-6E8A-4147-A177-3AD203B41FA5}">
                      <a16:colId xmlns:a16="http://schemas.microsoft.com/office/drawing/2014/main" val="3348742139"/>
                    </a:ext>
                  </a:extLst>
                </a:gridCol>
              </a:tblGrid>
              <a:tr h="32208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r-HR" dirty="0" smtClean="0"/>
                        <a:t>Osude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77470"/>
                  </a:ext>
                </a:extLst>
              </a:tr>
              <a:tr h="322084">
                <a:tc>
                  <a:txBody>
                    <a:bodyPr/>
                    <a:lstStyle/>
                    <a:p>
                      <a:r>
                        <a:rPr lang="hr-HR" b="1" dirty="0" smtClean="0"/>
                        <a:t>Godina 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2016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2017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2018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55220"/>
                  </a:ext>
                </a:extLst>
              </a:tr>
              <a:tr h="322084">
                <a:tc>
                  <a:txBody>
                    <a:bodyPr/>
                    <a:lstStyle/>
                    <a:p>
                      <a:r>
                        <a:rPr lang="hr-HR" b="1" dirty="0" smtClean="0"/>
                        <a:t>Ukupno 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365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333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302</a:t>
                      </a:r>
                      <a:endParaRPr lang="hr-H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2">
                <a:tc>
                  <a:txBody>
                    <a:bodyPr/>
                    <a:lstStyle/>
                    <a:p>
                      <a:r>
                        <a:rPr lang="hr-HR" dirty="0" smtClean="0"/>
                        <a:t>Kd. protiv imovine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67%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57,4%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55,3 %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12">
                <a:tc>
                  <a:txBody>
                    <a:bodyPr/>
                    <a:lstStyle/>
                    <a:p>
                      <a:r>
                        <a:rPr lang="hr-HR" dirty="0" smtClean="0"/>
                        <a:t>Kd. protiv zdravlja</a:t>
                      </a:r>
                      <a:r>
                        <a:rPr lang="hr-HR" baseline="0" dirty="0" smtClean="0"/>
                        <a:t> ljudi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9,5 %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12,6%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9,9 %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17">
                <a:tc>
                  <a:txBody>
                    <a:bodyPr/>
                    <a:lstStyle/>
                    <a:p>
                      <a:r>
                        <a:rPr lang="hr-HR" dirty="0" smtClean="0"/>
                        <a:t>Kd. protiv života i tijela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9,3% 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7,8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8,6%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10">
                <a:tc>
                  <a:txBody>
                    <a:bodyPr/>
                    <a:lstStyle/>
                    <a:p>
                      <a:r>
                        <a:rPr lang="hr-HR" dirty="0" smtClean="0"/>
                        <a:t>Spolnog iskorištavanja i zlostavljanja djeteta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3,5 %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6,3%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?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39324"/>
                  </a:ext>
                </a:extLst>
              </a:tr>
              <a:tr h="612010">
                <a:tc>
                  <a:txBody>
                    <a:bodyPr/>
                    <a:lstStyle/>
                    <a:p>
                      <a:r>
                        <a:rPr lang="hr-HR" dirty="0" smtClean="0"/>
                        <a:t>Javnog reda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2,5 %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4,5%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3%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9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5.Udio </a:t>
            </a:r>
            <a:r>
              <a:rPr lang="hr-HR" dirty="0"/>
              <a:t>maloljetničkog kriminala u ukupnoj stopi kriminala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95469"/>
            <a:ext cx="4718304" cy="605307"/>
          </a:xfrm>
        </p:spPr>
        <p:txBody>
          <a:bodyPr/>
          <a:lstStyle/>
          <a:p>
            <a:r>
              <a:rPr lang="hr-HR" dirty="0" smtClean="0"/>
              <a:t>2017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704" y="3110246"/>
            <a:ext cx="4919000" cy="3250407"/>
          </a:xfrm>
        </p:spPr>
        <p:txBody>
          <a:bodyPr/>
          <a:lstStyle/>
          <a:p>
            <a:pPr lvl="0" algn="just">
              <a:buClr>
                <a:srgbClr val="83992A"/>
              </a:buClr>
            </a:pPr>
            <a:r>
              <a:rPr lang="hr-H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ukupan broj osuđenih punoljetnih počinitelja u </a:t>
            </a:r>
            <a:r>
              <a:rPr lang="hr-HR" sz="2000" dirty="0">
                <a:solidFill>
                  <a:prstClr val="black"/>
                </a:solidFill>
              </a:rPr>
              <a:t>2017 je 12091, a maloljetnih 333 (2,75% cca 3%)</a:t>
            </a:r>
          </a:p>
          <a:p>
            <a:pPr lvl="0">
              <a:buClr>
                <a:srgbClr val="83992A"/>
              </a:buClr>
            </a:pPr>
            <a:endParaRPr lang="hr-H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395469"/>
            <a:ext cx="4718304" cy="605307"/>
          </a:xfrm>
        </p:spPr>
        <p:txBody>
          <a:bodyPr/>
          <a:lstStyle/>
          <a:p>
            <a:r>
              <a:rPr lang="hr-HR" dirty="0" smtClean="0"/>
              <a:t>2018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011441"/>
            <a:ext cx="4899134" cy="2968939"/>
          </a:xfrm>
        </p:spPr>
        <p:txBody>
          <a:bodyPr/>
          <a:lstStyle/>
          <a:p>
            <a:pPr algn="just"/>
            <a:r>
              <a:rPr lang="hr-HR" sz="2000" dirty="0"/>
              <a:t>ukupan broj osuđenih punoljetnih počinitelja u </a:t>
            </a:r>
            <a:r>
              <a:rPr lang="hr-HR" sz="2000" dirty="0" smtClean="0">
                <a:solidFill>
                  <a:schemeClr val="tx1"/>
                </a:solidFill>
              </a:rPr>
              <a:t>2018 </a:t>
            </a:r>
            <a:r>
              <a:rPr lang="hr-HR" sz="2000" dirty="0">
                <a:solidFill>
                  <a:schemeClr val="tx1"/>
                </a:solidFill>
              </a:rPr>
              <a:t>je </a:t>
            </a:r>
            <a:r>
              <a:rPr lang="hr-HR" sz="2000" dirty="0" smtClean="0">
                <a:solidFill>
                  <a:schemeClr val="tx1"/>
                </a:solidFill>
              </a:rPr>
              <a:t>11866, </a:t>
            </a:r>
            <a:r>
              <a:rPr lang="hr-HR" sz="2000" dirty="0">
                <a:solidFill>
                  <a:schemeClr val="tx1"/>
                </a:solidFill>
              </a:rPr>
              <a:t>a maloljetnih </a:t>
            </a:r>
            <a:r>
              <a:rPr lang="hr-HR" sz="2000" dirty="0" smtClean="0">
                <a:solidFill>
                  <a:schemeClr val="tx1"/>
                </a:solidFill>
              </a:rPr>
              <a:t>302 (2,55%)</a:t>
            </a:r>
            <a:endParaRPr lang="hr-HR" sz="20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55788415"/>
              </p:ext>
            </p:extLst>
          </p:nvPr>
        </p:nvGraphicFramePr>
        <p:xfrm>
          <a:off x="1295400" y="4162507"/>
          <a:ext cx="4608013" cy="207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90990807"/>
              </p:ext>
            </p:extLst>
          </p:nvPr>
        </p:nvGraphicFramePr>
        <p:xfrm>
          <a:off x="6604000" y="4075888"/>
          <a:ext cx="4475804" cy="203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93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Karakteristike </a:t>
            </a:r>
            <a:r>
              <a:rPr lang="hr-HR" dirty="0"/>
              <a:t>maloljetničkog kriminala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46987"/>
            <a:ext cx="4718304" cy="566670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hr-HR" dirty="0">
                <a:solidFill>
                  <a:srgbClr val="83992A"/>
                </a:solidFill>
              </a:rPr>
              <a:t>2017 (333)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369" y="3013657"/>
            <a:ext cx="5202335" cy="3168202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hr-HR" sz="2000" dirty="0" smtClean="0"/>
              <a:t> </a:t>
            </a:r>
            <a:r>
              <a:rPr lang="hr-HR" dirty="0">
                <a:solidFill>
                  <a:prstClr val="black"/>
                </a:solidFill>
              </a:rPr>
              <a:t>kd. počinjeno:</a:t>
            </a:r>
          </a:p>
          <a:p>
            <a:pPr lvl="1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 samostalno u 195 slučaja (58,6%)</a:t>
            </a:r>
          </a:p>
          <a:p>
            <a:pPr lvl="1">
              <a:buClr>
                <a:srgbClr val="83992A"/>
              </a:buClr>
            </a:pPr>
            <a:r>
              <a:rPr lang="hr-HR" dirty="0" err="1">
                <a:solidFill>
                  <a:prstClr val="black"/>
                </a:solidFill>
              </a:rPr>
              <a:t>supočiniteljstvo</a:t>
            </a:r>
            <a:r>
              <a:rPr lang="hr-HR" dirty="0">
                <a:solidFill>
                  <a:prstClr val="black"/>
                </a:solidFill>
              </a:rPr>
              <a:t> u 138 slučajeva (41,4%)</a:t>
            </a: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najviše kd. čine maloljetnici od 16 i 17 godina- 67,9% (16 god.-87; 17 god.- </a:t>
            </a:r>
            <a:r>
              <a:rPr lang="hr-HR" dirty="0" smtClean="0">
                <a:solidFill>
                  <a:prstClr val="black"/>
                </a:solidFill>
              </a:rPr>
              <a:t>139=226)</a:t>
            </a:r>
            <a:endParaRPr lang="hr-HR" dirty="0">
              <a:solidFill>
                <a:prstClr val="black"/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recidivisti – 7,5 %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46987"/>
            <a:ext cx="4718304" cy="566670"/>
          </a:xfrm>
        </p:spPr>
        <p:txBody>
          <a:bodyPr/>
          <a:lstStyle/>
          <a:p>
            <a:r>
              <a:rPr lang="hr-HR" dirty="0" smtClean="0"/>
              <a:t>2018 (302)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013657"/>
            <a:ext cx="5178496" cy="316820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kd. počinjeno:</a:t>
            </a:r>
          </a:p>
          <a:p>
            <a:pPr lvl="1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 samostalno u </a:t>
            </a:r>
            <a:r>
              <a:rPr lang="hr-HR" dirty="0" smtClean="0">
                <a:solidFill>
                  <a:prstClr val="black"/>
                </a:solidFill>
              </a:rPr>
              <a:t>178 </a:t>
            </a:r>
            <a:r>
              <a:rPr lang="hr-HR" dirty="0">
                <a:solidFill>
                  <a:prstClr val="black"/>
                </a:solidFill>
              </a:rPr>
              <a:t>slučaja </a:t>
            </a:r>
            <a:r>
              <a:rPr lang="hr-HR" dirty="0" smtClean="0">
                <a:solidFill>
                  <a:prstClr val="black"/>
                </a:solidFill>
              </a:rPr>
              <a:t>(59 %)</a:t>
            </a:r>
            <a:endParaRPr lang="hr-HR" dirty="0">
              <a:solidFill>
                <a:prstClr val="black"/>
              </a:solidFill>
            </a:endParaRPr>
          </a:p>
          <a:p>
            <a:pPr lvl="1">
              <a:buClr>
                <a:srgbClr val="83992A"/>
              </a:buClr>
            </a:pPr>
            <a:r>
              <a:rPr lang="hr-HR" dirty="0" err="1">
                <a:solidFill>
                  <a:prstClr val="black"/>
                </a:solidFill>
              </a:rPr>
              <a:t>supočiniteljstvo</a:t>
            </a:r>
            <a:r>
              <a:rPr lang="hr-HR" dirty="0">
                <a:solidFill>
                  <a:prstClr val="black"/>
                </a:solidFill>
              </a:rPr>
              <a:t> u </a:t>
            </a:r>
            <a:r>
              <a:rPr lang="hr-HR" dirty="0" smtClean="0">
                <a:solidFill>
                  <a:prstClr val="black"/>
                </a:solidFill>
              </a:rPr>
              <a:t>124 </a:t>
            </a:r>
            <a:r>
              <a:rPr lang="hr-HR" dirty="0">
                <a:solidFill>
                  <a:prstClr val="black"/>
                </a:solidFill>
              </a:rPr>
              <a:t>slučajeva </a:t>
            </a:r>
            <a:r>
              <a:rPr lang="hr-HR" dirty="0" smtClean="0">
                <a:solidFill>
                  <a:prstClr val="black"/>
                </a:solidFill>
              </a:rPr>
              <a:t>(41 %)</a:t>
            </a:r>
            <a:endParaRPr lang="hr-HR" dirty="0">
              <a:solidFill>
                <a:prstClr val="black"/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najviše kd. čine maloljetnici od 16 i 17 godina- </a:t>
            </a:r>
            <a:r>
              <a:rPr lang="hr-HR" dirty="0" smtClean="0">
                <a:solidFill>
                  <a:prstClr val="black"/>
                </a:solidFill>
              </a:rPr>
              <a:t>65 % </a:t>
            </a:r>
            <a:r>
              <a:rPr lang="hr-HR" dirty="0">
                <a:solidFill>
                  <a:prstClr val="black"/>
                </a:solidFill>
              </a:rPr>
              <a:t>(16 god</a:t>
            </a:r>
            <a:r>
              <a:rPr lang="hr-HR" dirty="0" smtClean="0">
                <a:solidFill>
                  <a:prstClr val="black"/>
                </a:solidFill>
              </a:rPr>
              <a:t>.-95; </a:t>
            </a:r>
            <a:r>
              <a:rPr lang="hr-HR" dirty="0">
                <a:solidFill>
                  <a:prstClr val="black"/>
                </a:solidFill>
              </a:rPr>
              <a:t>17 god.- </a:t>
            </a:r>
            <a:r>
              <a:rPr lang="hr-HR" dirty="0" smtClean="0">
                <a:solidFill>
                  <a:prstClr val="black"/>
                </a:solidFill>
              </a:rPr>
              <a:t>100= 195)</a:t>
            </a:r>
            <a:endParaRPr lang="hr-HR" dirty="0">
              <a:solidFill>
                <a:prstClr val="black"/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/>
                </a:solidFill>
              </a:rPr>
              <a:t>recidivisti – </a:t>
            </a:r>
            <a:r>
              <a:rPr lang="hr-HR" dirty="0" smtClean="0">
                <a:solidFill>
                  <a:prstClr val="black"/>
                </a:solidFill>
              </a:rPr>
              <a:t>6% </a:t>
            </a:r>
            <a:endParaRPr lang="hr-HR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591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media1.picsearch.com/is?G315Wo9_Zq4Nj0xwamDeIPmjGZx8wIHuGax8_4xj0Kg&amp;height=2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5" y="1107583"/>
            <a:ext cx="9633396" cy="46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 Karakteristike </a:t>
            </a:r>
            <a:r>
              <a:rPr lang="hr-HR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maloljetničkog kriminala-obiteljske prilike </a:t>
            </a:r>
            <a:r>
              <a:rPr lang="hr-HR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(2017 i 2018)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hr-HR" dirty="0" smtClean="0">
                <a:solidFill>
                  <a:srgbClr val="83992A"/>
                </a:solidFill>
              </a:rPr>
              <a:t>2017- Osude </a:t>
            </a:r>
            <a:r>
              <a:rPr lang="hr-HR" dirty="0">
                <a:solidFill>
                  <a:srgbClr val="83992A"/>
                </a:solidFill>
              </a:rPr>
              <a:t>(</a:t>
            </a:r>
            <a:r>
              <a:rPr lang="hr-HR" dirty="0" smtClean="0">
                <a:solidFill>
                  <a:srgbClr val="83992A"/>
                </a:solidFill>
              </a:rPr>
              <a:t>333)</a:t>
            </a:r>
            <a:endParaRPr lang="hr-HR" dirty="0">
              <a:solidFill>
                <a:srgbClr val="83992A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roditelji žive zajedno -221 (66,4%)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roditelji žive odvjojeno-77 (23,1 %)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otac preminuo -17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majka preminula-4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oboje preminulo-1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nepoznati podaci-13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2018- Osude (302)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roditelji žive zajedno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-196 (65 %)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roditelji žive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odvjojeno-81 (27 %)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otac preminuo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9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majka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preminula- 8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oboje preminulo-1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nepoznati 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podaci-7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38" y="1442434"/>
            <a:ext cx="9308407" cy="43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9068"/>
          </a:xfrm>
        </p:spPr>
        <p:txBody>
          <a:bodyPr/>
          <a:lstStyle/>
          <a:p>
            <a:r>
              <a:rPr lang="hr-HR" dirty="0" smtClean="0"/>
              <a:t>1. Pojmovi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10050886" cy="4149143"/>
          </a:xfrm>
        </p:spPr>
        <p:txBody>
          <a:bodyPr>
            <a:normAutofit/>
          </a:bodyPr>
          <a:lstStyle/>
          <a:p>
            <a:pPr>
              <a:buClr>
                <a:srgbClr val="83992A"/>
              </a:buClr>
            </a:pPr>
            <a:r>
              <a:rPr lang="hr-HR" sz="2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dijete</a:t>
            </a:r>
          </a:p>
          <a:p>
            <a:pPr lvl="1">
              <a:buClr>
                <a:srgbClr val="83992A"/>
              </a:buClr>
            </a:pPr>
            <a:r>
              <a:rPr lang="hr-H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hr-HR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užem smislu osoba do 14 godina</a:t>
            </a:r>
          </a:p>
          <a:p>
            <a:pPr lvl="1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 širem smislu se smatra osoba do 18 godina</a:t>
            </a:r>
          </a:p>
          <a:p>
            <a:pPr lvl="1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 širem smislu prema KZ i osoba do 15 godina (žrtva, </a:t>
            </a:r>
            <a:r>
              <a:rPr lang="hr-HR" sz="2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oštećenik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kd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hr-HR" sz="2200" dirty="0"/>
          </a:p>
          <a:p>
            <a:pPr>
              <a:buClr>
                <a:srgbClr val="83992A"/>
              </a:buClr>
            </a:pPr>
            <a:r>
              <a:rPr lang="hr-HR" sz="2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maloljetnik</a:t>
            </a:r>
            <a:r>
              <a:rPr lang="hr-HR" sz="2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14-18 godina</a:t>
            </a:r>
            <a:r>
              <a:rPr lang="hr-HR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  <a:p>
            <a:pPr lvl="1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(mlađi) maloljetnik: 14-16 godina</a:t>
            </a:r>
          </a:p>
          <a:p>
            <a:pPr lvl="1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(stariji) maloljetnik 16-18 godina</a:t>
            </a:r>
          </a:p>
          <a:p>
            <a:pPr>
              <a:buClr>
                <a:srgbClr val="83992A"/>
              </a:buClr>
            </a:pPr>
            <a:r>
              <a:rPr lang="hr-HR" sz="2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mlađi punoljetnik: 18-21 </a:t>
            </a:r>
            <a:r>
              <a:rPr lang="hr-HR" sz="2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godinu</a:t>
            </a:r>
            <a:endParaRPr lang="hr-HR" sz="2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8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574" y="2373549"/>
            <a:ext cx="9804128" cy="1963905"/>
          </a:xfrm>
        </p:spPr>
        <p:txBody>
          <a:bodyPr>
            <a:normAutofit/>
          </a:bodyPr>
          <a:lstStyle/>
          <a:p>
            <a:r>
              <a:rPr lang="hr-HR" dirty="0" smtClean="0"/>
              <a:t>Hvala na pozornosti!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400" dirty="0" smtClean="0"/>
              <a:t>mdragicev@pravo.hr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0262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9854"/>
            <a:ext cx="9601196" cy="152614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Slike MUP-a</a:t>
            </a:r>
            <a:endParaRPr lang="hr-HR" dirty="0"/>
          </a:p>
        </p:txBody>
      </p:sp>
      <p:pic>
        <p:nvPicPr>
          <p:cNvPr id="7" name="Picture 2" descr="https://media1.picsearch.com/is?h-uDJiO_VYC_xvuTZwP2I2Gp3wxL4hriiRjxzlm1mhY&amp;height=3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8" y="866632"/>
            <a:ext cx="7466213" cy="47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6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5268"/>
          </a:xfrm>
        </p:spPr>
        <p:txBody>
          <a:bodyPr/>
          <a:lstStyle/>
          <a:p>
            <a:r>
              <a:rPr lang="hr-HR" dirty="0" smtClean="0"/>
              <a:t>2. a.) Povijesni razvoj-SAD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394064"/>
            <a:ext cx="10667999" cy="3917835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Chicago (SAD)- </a:t>
            </a:r>
          </a:p>
          <a:p>
            <a:pPr algn="just"/>
            <a:r>
              <a:rPr lang="hr-HR" dirty="0" smtClean="0"/>
              <a:t>posebni zakon 1899. god. (19. st.) </a:t>
            </a:r>
          </a:p>
          <a:p>
            <a:pPr algn="just"/>
            <a:r>
              <a:rPr lang="hr-HR" dirty="0" smtClean="0"/>
              <a:t>formiranje sudova za maloljetnike u državi Illinois- (nije bio poseban sud- redovan sud koji je u nadležnosti imao postupanje prema maloljetnicima koji su prekršili bilo koji zakon ili propis)- </a:t>
            </a:r>
          </a:p>
          <a:p>
            <a:pPr algn="just"/>
            <a:r>
              <a:rPr lang="hr-HR" dirty="0" smtClean="0"/>
              <a:t>postupno se širi cijelom SAD pa i izvan američkog kontinenta</a:t>
            </a:r>
          </a:p>
        </p:txBody>
      </p:sp>
    </p:spTree>
    <p:extLst>
      <p:ext uri="{BB962C8B-B14F-4D97-AF65-F5344CB8AC3E}">
        <p14:creationId xmlns:p14="http://schemas.microsoft.com/office/powerpoint/2010/main" val="239594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5268"/>
          </a:xfrm>
        </p:spPr>
        <p:txBody>
          <a:bodyPr/>
          <a:lstStyle/>
          <a:p>
            <a:r>
              <a:rPr lang="hr-HR" dirty="0" smtClean="0"/>
              <a:t>2. a.) Povijesni razvoj- Skandinavija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8" y="2394064"/>
            <a:ext cx="10998558" cy="4032494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 smtClean="0"/>
              <a:t>U skandinavskim zemljama tzv. ‘Skandinavski sustav’</a:t>
            </a:r>
          </a:p>
          <a:p>
            <a:pPr algn="just"/>
            <a:r>
              <a:rPr lang="hr-HR" dirty="0" smtClean="0"/>
              <a:t>nadležnost za postupanje prema mal. </a:t>
            </a:r>
            <a:r>
              <a:rPr lang="hr-HR" dirty="0" err="1"/>
              <a:t>p</a:t>
            </a:r>
            <a:r>
              <a:rPr lang="hr-HR" dirty="0" err="1" smtClean="0"/>
              <a:t>oč</a:t>
            </a:r>
            <a:r>
              <a:rPr lang="hr-HR" dirty="0" smtClean="0"/>
              <a:t>. kd. –na lokalna samoupravna tijela (pružanje zaštite i pomoći svim maloljetnicima kojima je to potrebno), najdosljednije je proveden u skandinavskim zemljama: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dirty="0" smtClean="0"/>
              <a:t> prvo u Norveškoj </a:t>
            </a:r>
            <a:r>
              <a:rPr lang="hr-HR" dirty="0"/>
              <a:t>Zakon o osnivanju </a:t>
            </a:r>
            <a:r>
              <a:rPr lang="hr-HR" b="1" dirty="0"/>
              <a:t>odbora dječje zaštite </a:t>
            </a:r>
            <a:r>
              <a:rPr lang="hr-HR" dirty="0"/>
              <a:t>1896.god. </a:t>
            </a:r>
            <a:r>
              <a:rPr lang="hr-HR" dirty="0" smtClean="0"/>
              <a:t>(</a:t>
            </a:r>
            <a:r>
              <a:rPr lang="hr-HR" dirty="0" err="1" smtClean="0"/>
              <a:t>Bernhard</a:t>
            </a:r>
            <a:r>
              <a:rPr lang="hr-HR" dirty="0" smtClean="0"/>
              <a:t> </a:t>
            </a:r>
            <a:r>
              <a:rPr lang="hr-HR" dirty="0" err="1" smtClean="0"/>
              <a:t>Getz</a:t>
            </a:r>
            <a:r>
              <a:rPr lang="hr-HR" dirty="0" smtClean="0"/>
              <a:t>- autor norveškog Kaznenog zakonika iz 1902. god.)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dirty="0" smtClean="0"/>
              <a:t> model proširen i na druge skandinavske zemlje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dirty="0" smtClean="0"/>
              <a:t>najbolje </a:t>
            </a:r>
            <a:r>
              <a:rPr lang="hr-HR" dirty="0"/>
              <a:t>razrađen u </a:t>
            </a:r>
            <a:r>
              <a:rPr lang="hr-HR" dirty="0" smtClean="0"/>
              <a:t>Švedskoj;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dirty="0" smtClean="0"/>
              <a:t>‘odobri dječje zaštite’ preventivna i sudska zaštita; pod određenim uvjetima nadležni i za postupanje prema mlađim punoljetnicima od 18-20 godina;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715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2568"/>
          </a:xfrm>
        </p:spPr>
        <p:txBody>
          <a:bodyPr/>
          <a:lstStyle/>
          <a:p>
            <a:r>
              <a:rPr lang="hr-HR" dirty="0" smtClean="0"/>
              <a:t>2. b.) Povijesni razvoj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2438399"/>
            <a:ext cx="10515599" cy="3873501"/>
          </a:xfrm>
        </p:spPr>
        <p:txBody>
          <a:bodyPr>
            <a:normAutofit/>
          </a:bodyPr>
          <a:lstStyle/>
          <a:p>
            <a:r>
              <a:rPr lang="hr-HR" dirty="0" smtClean="0"/>
              <a:t>- </a:t>
            </a:r>
            <a:r>
              <a:rPr lang="hr-HR" b="1" dirty="0"/>
              <a:t>Naredba bana Hrvatske, Slavonije i Dalmacije o kažnjavanju i zaštićivanju mladeži iz 1918. godine </a:t>
            </a:r>
            <a:r>
              <a:rPr lang="hr-HR" b="1" dirty="0" smtClean="0"/>
              <a:t>tzv. </a:t>
            </a:r>
            <a:r>
              <a:rPr lang="hr-HR" dirty="0" smtClean="0"/>
              <a:t>„preteča maloljetničkog kaznenog pravosuđa”</a:t>
            </a:r>
          </a:p>
          <a:p>
            <a:r>
              <a:rPr lang="hr-HR" dirty="0" smtClean="0"/>
              <a:t>ozakonjena 1922. godine bila na snazi </a:t>
            </a:r>
            <a:r>
              <a:rPr lang="hr-HR" dirty="0"/>
              <a:t>sve </a:t>
            </a:r>
            <a:r>
              <a:rPr lang="hr-HR" dirty="0" smtClean="0"/>
              <a:t>do 1929/30</a:t>
            </a:r>
          </a:p>
          <a:p>
            <a:r>
              <a:rPr lang="hr-HR" dirty="0" smtClean="0"/>
              <a:t> osnivanje posebnih sudova za mladež tzv</a:t>
            </a:r>
            <a:r>
              <a:rPr lang="hr-HR" dirty="0"/>
              <a:t>. „sudbeni stol/ovi za mladež” </a:t>
            </a:r>
            <a:endParaRPr lang="hr-HR" dirty="0" smtClean="0"/>
          </a:p>
          <a:p>
            <a:r>
              <a:rPr lang="hr-HR" dirty="0" smtClean="0"/>
              <a:t>nadležnost:</a:t>
            </a:r>
          </a:p>
          <a:p>
            <a:pPr lvl="1">
              <a:buClr>
                <a:srgbClr val="83992A"/>
              </a:buClr>
            </a:pPr>
            <a:r>
              <a:rPr lang="hr-HR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1.) maloljetnici od 14-18 godina i </a:t>
            </a:r>
          </a:p>
          <a:p>
            <a:pPr lvl="1">
              <a:buClr>
                <a:srgbClr val="83992A"/>
              </a:buClr>
            </a:pPr>
            <a:r>
              <a:rPr lang="hr-HR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2.) prema punoljetnim osobama koje su počinile kd na štetu djece i maloljetnika; za zločine, prijestupe i prekršaje- prvi put se spominje ova kategorija počinitelja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7788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2568"/>
          </a:xfrm>
        </p:spPr>
        <p:txBody>
          <a:bodyPr/>
          <a:lstStyle/>
          <a:p>
            <a:r>
              <a:rPr lang="hr-HR" dirty="0" smtClean="0"/>
              <a:t>2. b.) Povijesni razvoj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2438399"/>
            <a:ext cx="10515599" cy="3873501"/>
          </a:xfrm>
        </p:spPr>
        <p:txBody>
          <a:bodyPr>
            <a:normAutofit/>
          </a:bodyPr>
          <a:lstStyle/>
          <a:p>
            <a:r>
              <a:rPr lang="hr-HR" dirty="0" smtClean="0"/>
              <a:t>- 1930. godine – Krivičnog zakonika i Zakonika o sudskom krivičnom postupku Kraljevine Jugoslavije:</a:t>
            </a:r>
          </a:p>
          <a:p>
            <a:pPr lvl="1"/>
            <a:r>
              <a:rPr lang="hr-HR" dirty="0" smtClean="0"/>
              <a:t>  1.) mlađi maloljetnici 14-17 god.- „sud za mlađe maloljetnike-sud posebne vrste redovnog krivičnog suda-posebno odjeljenje u okružnim sudovima”; </a:t>
            </a:r>
          </a:p>
          <a:p>
            <a:pPr lvl="1"/>
            <a:r>
              <a:rPr lang="hr-HR" dirty="0" smtClean="0"/>
              <a:t>2.) stariji maloljetnici (18-21 god.) režim za punoljetne počinitelje; NEMA-mlađih punoljetnika</a:t>
            </a:r>
          </a:p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kasnije jugoslavenskog zakonodavstvo </a:t>
            </a:r>
            <a:r>
              <a:rPr lang="hr-HR" sz="22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Zakon o krivičnom postupku </a:t>
            </a: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iz 1948. god.- nazadno rješenje (samo nekoliko članaka o suđenju maloljetnicima-ništa o posebnom sastavu vijeća i sl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.)</a:t>
            </a:r>
            <a:endParaRPr lang="hr-H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2.b.) Povijesni razvoj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13000"/>
            <a:ext cx="10109199" cy="3797300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hr-HR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Zakonik </a:t>
            </a:r>
            <a:r>
              <a:rPr lang="hr-HR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o krivičnom postupku iz 1953.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god. – postupak reguliran posebnom glavom „Postupak prema maloljetnicima”- sudac koji stalno postupa kao predsjednik vijeća za maloljetnike (određuje ga v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rhovni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sud republike/pokrajine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);</a:t>
            </a:r>
          </a:p>
          <a:p>
            <a:pPr lvl="1">
              <a:buClr>
                <a:srgbClr val="83992A"/>
              </a:buClr>
            </a:pPr>
            <a:r>
              <a:rPr lang="hr-HR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znatno </a:t>
            </a:r>
            <a:r>
              <a:rPr lang="hr-H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unapređenje novelama Krivičnog zakonika i Zakonika o krivičnom postupku </a:t>
            </a:r>
            <a:r>
              <a:rPr lang="hr-HR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1959</a:t>
            </a:r>
            <a:r>
              <a:rPr lang="hr-H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(</a:t>
            </a:r>
            <a:r>
              <a:rPr lang="hr-HR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poseban </a:t>
            </a:r>
            <a:r>
              <a:rPr lang="hr-H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sustav sankcija –KZ; </a:t>
            </a:r>
            <a:r>
              <a:rPr lang="hr-HR" sz="24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postupovno</a:t>
            </a:r>
            <a:r>
              <a:rPr lang="hr-H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isto detaljnije uređeno)</a:t>
            </a: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1997. god. Zakon o sudovima za mladež</a:t>
            </a:r>
          </a:p>
          <a:p>
            <a:pPr lvl="0">
              <a:buClr>
                <a:srgbClr val="83992A"/>
              </a:buClr>
            </a:pP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2011. god. Zakon o sudovima za 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mladež</a:t>
            </a:r>
            <a:endParaRPr lang="hr-H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4115</TotalTime>
  <Words>1666</Words>
  <Application>Microsoft Office PowerPoint</Application>
  <PresentationFormat>Widescreen</PresentationFormat>
  <Paragraphs>239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Organic</vt:lpstr>
      <vt:lpstr>Općenito o MKP</vt:lpstr>
      <vt:lpstr>Struktura </vt:lpstr>
      <vt:lpstr>1. Pojmovi</vt:lpstr>
      <vt:lpstr>PowerPoint Presentation</vt:lpstr>
      <vt:lpstr>2. a.) Povijesni razvoj-SAD</vt:lpstr>
      <vt:lpstr>2. a.) Povijesni razvoj- Skandinavija</vt:lpstr>
      <vt:lpstr>2. b.) Povijesni razvoj u Hrvatskoj</vt:lpstr>
      <vt:lpstr>2. b.) Povijesni razvoj u Hrvatskoj</vt:lpstr>
      <vt:lpstr>2.b.) Povijesni razvoj u Hrvatskoj</vt:lpstr>
      <vt:lpstr>3. (Organizacijski) Modeli maloljetničkog sudovanja</vt:lpstr>
      <vt:lpstr>4. Međunarodni dokumenti </vt:lpstr>
      <vt:lpstr>4. Međunarodni dokumenti </vt:lpstr>
      <vt:lpstr>4. Međunarodni dokumenti koji se izravno odnose na djecu i maloljetnike</vt:lpstr>
      <vt:lpstr>4. Međunarodni dokumenti koji se izravno odnose na djecu i maloljetnike</vt:lpstr>
      <vt:lpstr>5. Kriminološki aspekti – statistički podaci</vt:lpstr>
      <vt:lpstr>5. Podaci o prijavama maloljetnih počinitelja kd</vt:lpstr>
      <vt:lpstr>5. Podaci o osudama maloljetnih počinitelja kd</vt:lpstr>
      <vt:lpstr>5. Podaci o prijavama, optužbama i osudama maloljetnih počinitelja kd- 2014-2018</vt:lpstr>
      <vt:lpstr>5. Podaci o osudama maloljetnih počinitelja kd- 2014-2018</vt:lpstr>
      <vt:lpstr>5. Podaci o postupcima prema maloljetnim počiniteljima kd za 2017 i 2018</vt:lpstr>
      <vt:lpstr>5. Podaci o postupcima prema maloljetnim počiniteljima kd za 2017 i 2018</vt:lpstr>
      <vt:lpstr>5. Podaci o sankcijama izrečenim maloljetnim počiniteljima kd za 2017 i 2018</vt:lpstr>
      <vt:lpstr>5. Prikaz podataka o sankcijama izrečenim maloljetnim počiniteljima kd za 2018</vt:lpstr>
      <vt:lpstr>5. Podaci o kd koja najčešće čine maloljetnici</vt:lpstr>
      <vt:lpstr>5.Udio maloljetničkog kriminala u ukupnoj stopi kriminala</vt:lpstr>
      <vt:lpstr>5. Karakteristike maloljetničkog kriminala</vt:lpstr>
      <vt:lpstr>PowerPoint Presentation</vt:lpstr>
      <vt:lpstr>5. Karakteristike maloljetničkog kriminala-obiteljske prilike (2017 i 2018)</vt:lpstr>
      <vt:lpstr>PowerPoint Presentation</vt:lpstr>
      <vt:lpstr>Hvala na pozornosti!  mdragicev@pravo.hr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Dragičević Prtenjača</dc:creator>
  <cp:lastModifiedBy>Marta Dragičević Prtenjača</cp:lastModifiedBy>
  <cp:revision>169</cp:revision>
  <cp:lastPrinted>2019-09-05T12:23:50Z</cp:lastPrinted>
  <dcterms:created xsi:type="dcterms:W3CDTF">2014-09-30T10:09:54Z</dcterms:created>
  <dcterms:modified xsi:type="dcterms:W3CDTF">2019-10-11T09:00:08Z</dcterms:modified>
</cp:coreProperties>
</file>