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412" r:id="rId3"/>
    <p:sldId id="399" r:id="rId4"/>
    <p:sldId id="358" r:id="rId5"/>
    <p:sldId id="400" r:id="rId6"/>
    <p:sldId id="402" r:id="rId7"/>
    <p:sldId id="418" r:id="rId8"/>
    <p:sldId id="405" r:id="rId9"/>
    <p:sldId id="421" r:id="rId10"/>
    <p:sldId id="408" r:id="rId11"/>
    <p:sldId id="409" r:id="rId12"/>
    <p:sldId id="427" r:id="rId13"/>
    <p:sldId id="423" r:id="rId14"/>
    <p:sldId id="424" r:id="rId15"/>
    <p:sldId id="425" r:id="rId16"/>
    <p:sldId id="426" r:id="rId17"/>
    <p:sldId id="378" r:id="rId18"/>
    <p:sldId id="398" r:id="rId19"/>
    <p:sldId id="381" r:id="rId20"/>
    <p:sldId id="382" r:id="rId21"/>
    <p:sldId id="380" r:id="rId22"/>
    <p:sldId id="379" r:id="rId23"/>
    <p:sldId id="383" r:id="rId24"/>
    <p:sldId id="413" r:id="rId25"/>
    <p:sldId id="414" r:id="rId26"/>
    <p:sldId id="397" r:id="rId27"/>
    <p:sldId id="419" r:id="rId28"/>
    <p:sldId id="422" r:id="rId29"/>
    <p:sldId id="278" r:id="rId30"/>
  </p:sldIdLst>
  <p:sldSz cx="9144000" cy="6858000" type="screen4x3"/>
  <p:notesSz cx="6797675" cy="9928225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68" autoAdjust="0"/>
    <p:restoredTop sz="90921" autoAdjust="0"/>
  </p:normalViewPr>
  <p:slideViewPr>
    <p:cSldViewPr>
      <p:cViewPr varScale="1">
        <p:scale>
          <a:sx n="90" d="100"/>
          <a:sy n="90" d="100"/>
        </p:scale>
        <p:origin x="177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01" cy="496654"/>
          </a:xfrm>
          <a:prstGeom prst="rect">
            <a:avLst/>
          </a:prstGeom>
        </p:spPr>
        <p:txBody>
          <a:bodyPr vert="horz" lIns="92682" tIns="46341" rIns="92682" bIns="46341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770" y="0"/>
            <a:ext cx="2946301" cy="496654"/>
          </a:xfrm>
          <a:prstGeom prst="rect">
            <a:avLst/>
          </a:prstGeom>
        </p:spPr>
        <p:txBody>
          <a:bodyPr vert="horz" lIns="92682" tIns="46341" rIns="92682" bIns="46341" rtlCol="0"/>
          <a:lstStyle>
            <a:lvl1pPr algn="r">
              <a:defRPr sz="1200"/>
            </a:lvl1pPr>
          </a:lstStyle>
          <a:p>
            <a:fld id="{1BBA6607-9E6D-43B5-AB0E-573C2EA76CA1}" type="datetimeFigureOut">
              <a:rPr lang="hr-HR" smtClean="0"/>
              <a:pPr/>
              <a:t>17.1.2022.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82" tIns="46341" rIns="92682" bIns="46341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410" y="4716594"/>
            <a:ext cx="5436856" cy="4466653"/>
          </a:xfrm>
          <a:prstGeom prst="rect">
            <a:avLst/>
          </a:prstGeom>
        </p:spPr>
        <p:txBody>
          <a:bodyPr vert="horz" lIns="92682" tIns="46341" rIns="92682" bIns="4634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9958"/>
            <a:ext cx="2946301" cy="496654"/>
          </a:xfrm>
          <a:prstGeom prst="rect">
            <a:avLst/>
          </a:prstGeom>
        </p:spPr>
        <p:txBody>
          <a:bodyPr vert="horz" lIns="92682" tIns="46341" rIns="92682" bIns="46341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770" y="9429958"/>
            <a:ext cx="2946301" cy="496654"/>
          </a:xfrm>
          <a:prstGeom prst="rect">
            <a:avLst/>
          </a:prstGeom>
        </p:spPr>
        <p:txBody>
          <a:bodyPr vert="horz" lIns="92682" tIns="46341" rIns="92682" bIns="46341" rtlCol="0" anchor="b"/>
          <a:lstStyle>
            <a:lvl1pPr algn="r">
              <a:defRPr sz="1200"/>
            </a:lvl1pPr>
          </a:lstStyle>
          <a:p>
            <a:fld id="{606D388E-F66C-4EA5-8602-A1531D0C357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815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B2D4E-72A5-45DA-A835-C6D3FB1F8A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62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35312-63A5-4598-AFF2-2D5DBACB48F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7093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205B9-5440-489D-91E2-C891B8BCC71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615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5A3F-D64E-4EF8-A2E2-306334C12AE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5598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AE9445-C8CA-4A66-94C2-7F6728CB87B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A2459-69C8-4CE8-817F-651E6F330F4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7373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B4C24-D498-41AB-95F4-2641E3E261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901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83104-9755-4D90-B57D-1A87B1EBA50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1951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90F49-DE93-407A-A14C-C6FBA44C38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4600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703E33-9A10-4764-99F2-5341FE30C43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6907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297CC-F37B-48B6-9CF9-758974A896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155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Click to edit Master text styles</a:t>
            </a:r>
          </a:p>
          <a:p>
            <a:pPr lvl="1"/>
            <a:r>
              <a:rPr lang="hr-HR"/>
              <a:t>Second level</a:t>
            </a:r>
          </a:p>
          <a:p>
            <a:pPr lvl="2"/>
            <a:r>
              <a:rPr lang="hr-HR"/>
              <a:t>Third level</a:t>
            </a:r>
          </a:p>
          <a:p>
            <a:pPr lvl="3"/>
            <a:r>
              <a:rPr lang="hr-HR"/>
              <a:t>Fourth level</a:t>
            </a:r>
          </a:p>
          <a:p>
            <a:pPr lvl="4"/>
            <a:r>
              <a:rPr lang="hr-HR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622717F-3298-4E49-A8EA-6ED6B73DC96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laden.andrlic@mvep.hr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9" y="1677194"/>
            <a:ext cx="9144001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1403350" y="115888"/>
            <a:ext cx="64801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0033CC"/>
                </a:solidFill>
              </a:rPr>
              <a:t>SVEUČILIŠTE U ZAGREBU</a:t>
            </a:r>
          </a:p>
          <a:p>
            <a:pPr algn="ctr"/>
            <a:r>
              <a:rPr lang="hr-HR" altLang="zh-CN" b="1" dirty="0">
                <a:solidFill>
                  <a:srgbClr val="0033CC"/>
                </a:solidFill>
              </a:rPr>
              <a:t>PRAVNI FAKULTET</a:t>
            </a:r>
          </a:p>
          <a:p>
            <a:pPr algn="ctr"/>
            <a:r>
              <a:rPr lang="hr-HR" b="1" i="1" dirty="0">
                <a:solidFill>
                  <a:srgbClr val="0033CC"/>
                </a:solidFill>
              </a:rPr>
              <a:t>Specijalistički studij javne uprave, II. godina</a:t>
            </a:r>
          </a:p>
        </p:txBody>
      </p:sp>
      <p:sp>
        <p:nvSpPr>
          <p:cNvPr id="2053" name="Rectangle 8"/>
          <p:cNvSpPr>
            <a:spLocks noChangeArrowheads="1"/>
          </p:cNvSpPr>
          <p:nvPr/>
        </p:nvSpPr>
        <p:spPr bwMode="auto">
          <a:xfrm>
            <a:off x="467544" y="1772816"/>
            <a:ext cx="828092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hr-HR" sz="3400" b="1" dirty="0">
              <a:solidFill>
                <a:srgbClr val="0033CC"/>
              </a:solidFill>
            </a:endParaRPr>
          </a:p>
          <a:p>
            <a:pPr algn="ctr"/>
            <a:r>
              <a:rPr lang="hr-HR" sz="3400" b="1" dirty="0">
                <a:solidFill>
                  <a:srgbClr val="0033CC"/>
                </a:solidFill>
              </a:rPr>
              <a:t>RAZVOJ MODERNE</a:t>
            </a:r>
          </a:p>
          <a:p>
            <a:pPr algn="ctr"/>
            <a:r>
              <a:rPr lang="hr-HR" sz="3400" b="1" dirty="0">
                <a:solidFill>
                  <a:srgbClr val="0033CC"/>
                </a:solidFill>
              </a:rPr>
              <a:t>HRVATSKE DIPLOMACIJE</a:t>
            </a:r>
            <a:endParaRPr lang="hr-HR" b="1" dirty="0">
              <a:solidFill>
                <a:srgbClr val="0033CC"/>
              </a:solidFill>
            </a:endParaRPr>
          </a:p>
          <a:p>
            <a:pPr algn="ctr"/>
            <a:endParaRPr lang="hr-HR" dirty="0">
              <a:solidFill>
                <a:srgbClr val="0033CC"/>
              </a:solidFill>
            </a:endParaRPr>
          </a:p>
          <a:p>
            <a:pPr algn="ctr"/>
            <a:endParaRPr lang="hr-HR" dirty="0">
              <a:solidFill>
                <a:srgbClr val="0033CC"/>
              </a:solidFill>
            </a:endParaRPr>
          </a:p>
          <a:p>
            <a:pPr algn="ctr"/>
            <a:r>
              <a:rPr lang="hr-HR" i="1" dirty="0">
                <a:solidFill>
                  <a:srgbClr val="0033CC"/>
                </a:solidFill>
              </a:rPr>
              <a:t>dr. sc. Mladen Andrlić, veleposlanik</a:t>
            </a:r>
          </a:p>
          <a:p>
            <a:pPr algn="ctr"/>
            <a:r>
              <a:rPr lang="hr-HR" i="1" dirty="0">
                <a:solidFill>
                  <a:srgbClr val="0033CC"/>
                </a:solidFill>
              </a:rPr>
              <a:t>Ministarstvo vanjskih i europskih poslova Republike Hrvatske</a:t>
            </a:r>
          </a:p>
          <a:p>
            <a:pPr algn="ctr"/>
            <a:r>
              <a:rPr lang="hr-HR" i="1" dirty="0" err="1">
                <a:solidFill>
                  <a:srgbClr val="0033CC"/>
                </a:solidFill>
                <a:hlinkClick r:id="rId3"/>
              </a:rPr>
              <a:t>mladen.andrlic</a:t>
            </a:r>
            <a:r>
              <a:rPr lang="hr-HR" i="1" dirty="0">
                <a:solidFill>
                  <a:srgbClr val="0033CC"/>
                </a:solidFill>
                <a:hlinkClick r:id="rId3"/>
              </a:rPr>
              <a:t>@</a:t>
            </a:r>
            <a:r>
              <a:rPr lang="hr-HR" i="1" dirty="0" err="1">
                <a:solidFill>
                  <a:srgbClr val="0033CC"/>
                </a:solidFill>
                <a:hlinkClick r:id="rId3"/>
              </a:rPr>
              <a:t>mvep.hr</a:t>
            </a:r>
            <a:endParaRPr lang="hr-HR" i="1" dirty="0">
              <a:solidFill>
                <a:srgbClr val="0033CC"/>
              </a:solidFill>
            </a:endParaRPr>
          </a:p>
          <a:p>
            <a:pPr algn="ctr"/>
            <a:endParaRPr lang="hr-HR" i="1" dirty="0">
              <a:solidFill>
                <a:srgbClr val="0033CC"/>
              </a:solidFill>
            </a:endParaRPr>
          </a:p>
          <a:p>
            <a:pPr algn="ctr"/>
            <a:endParaRPr lang="hr-HR" dirty="0">
              <a:solidFill>
                <a:srgbClr val="0033CC"/>
              </a:solidFill>
            </a:endParaRPr>
          </a:p>
          <a:p>
            <a:pPr algn="ctr"/>
            <a:r>
              <a:rPr lang="hr-HR" dirty="0">
                <a:solidFill>
                  <a:srgbClr val="0033CC"/>
                </a:solidFill>
              </a:rPr>
              <a:t>Zagreb, 14. siječnja 2022.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4463" y="836712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107504" y="282714"/>
            <a:ext cx="8892034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u="sng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Diplomacija manjih država danas</a:t>
            </a:r>
            <a:endParaRPr lang="hr-HR" sz="2400" b="1" u="sng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Ekonomika obujma:</a:t>
            </a:r>
            <a:r>
              <a:rPr lang="hr-HR" altLang="sr-Latn-RS" sz="2400" b="1" dirty="0">
                <a:solidFill>
                  <a:srgbClr val="0033CC"/>
                </a:solidFill>
              </a:rPr>
              <a:t> ograničeni ljudski, materijalni i financijski  resursi; strukturna neravnoteža i monokulture; rijetke konkurencijske i komparativne prednosti.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 err="1">
                <a:solidFill>
                  <a:srgbClr val="FF0000"/>
                </a:solidFill>
              </a:rPr>
              <a:t>Prioritetiziranje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:</a:t>
            </a:r>
            <a:r>
              <a:rPr lang="hr-HR" altLang="sr-Latn-RS" sz="2400" b="1" dirty="0">
                <a:solidFill>
                  <a:srgbClr val="0033CC"/>
                </a:solidFill>
              </a:rPr>
              <a:t> brojni i različiti usporedni procesi i aktivnosti; diplomatski i konzularni poslovi; kreativnost i vještine provedbe nacionalnih prioriteta.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Multilateralna diplomacija:</a:t>
            </a:r>
            <a:r>
              <a:rPr lang="hr-HR" altLang="sr-Latn-RS" sz="2400" b="1" dirty="0">
                <a:solidFill>
                  <a:srgbClr val="0033CC"/>
                </a:solidFill>
              </a:rPr>
              <a:t> kanal u kojem se međunarodno pravo i načela djelotvorno zastupaju i slijede.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sz="2400" b="1" u="sng" dirty="0" err="1">
                <a:solidFill>
                  <a:srgbClr val="FF0000"/>
                </a:solidFill>
                <a:latin typeface="Arial" charset="0"/>
              </a:rPr>
              <a:t>Optimaliziranje</a:t>
            </a:r>
            <a:r>
              <a:rPr lang="hr-HR" sz="2400" b="1" u="sng" dirty="0">
                <a:solidFill>
                  <a:srgbClr val="FF0000"/>
                </a:solidFill>
                <a:latin typeface="Arial" charset="0"/>
              </a:rPr>
              <a:t> međunarodnog članstva:</a:t>
            </a:r>
            <a:r>
              <a:rPr lang="hr-HR" sz="2400" b="1" dirty="0">
                <a:solidFill>
                  <a:srgbClr val="0033CC"/>
                </a:solidFill>
                <a:latin typeface="Arial" charset="0"/>
              </a:rPr>
              <a:t> aktivno sudjelovanje u inicijativama i politikama vodećih (EU, NATO, UN) pronalaženjem vlastitog prostora (</a:t>
            </a:r>
            <a:r>
              <a:rPr lang="hr-HR" sz="2400" b="1" i="1" dirty="0">
                <a:solidFill>
                  <a:srgbClr val="0033CC"/>
                </a:solidFill>
                <a:latin typeface="Arial" charset="0"/>
              </a:rPr>
              <a:t>‘niše’</a:t>
            </a:r>
            <a:r>
              <a:rPr lang="hr-HR" sz="2400" b="1" dirty="0">
                <a:solidFill>
                  <a:srgbClr val="0033CC"/>
                </a:solidFill>
                <a:latin typeface="Arial" charset="0"/>
              </a:rPr>
              <a:t>).</a:t>
            </a:r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403350" y="188913"/>
            <a:ext cx="6048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487930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1" y="115888"/>
            <a:ext cx="8064574" cy="7390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Rectangle 6"/>
          <p:cNvSpPr>
            <a:spLocks noChangeArrowheads="1"/>
          </p:cNvSpPr>
          <p:nvPr/>
        </p:nvSpPr>
        <p:spPr bwMode="auto">
          <a:xfrm>
            <a:off x="1619250" y="115888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836712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 Bilateralna djelotvornost i savez sa sličnima:</a:t>
            </a:r>
            <a:r>
              <a:rPr lang="hr-HR" altLang="sr-Latn-RS" sz="2400" b="1" dirty="0">
                <a:solidFill>
                  <a:srgbClr val="0033CC"/>
                </a:solidFill>
              </a:rPr>
              <a:t> dobri odnosi sa susjedima bilateralno i međunarodno; regionalna suradnja kao osobit dodatni instrument; </a:t>
            </a:r>
            <a:r>
              <a:rPr lang="hr-HR" sz="2400" b="1" dirty="0" err="1">
                <a:solidFill>
                  <a:srgbClr val="0033CC"/>
                </a:solidFill>
              </a:rPr>
              <a:t>multilateralizam</a:t>
            </a:r>
            <a:r>
              <a:rPr lang="hr-HR" sz="2400" b="1" dirty="0">
                <a:solidFill>
                  <a:srgbClr val="0033CC"/>
                </a:solidFill>
              </a:rPr>
              <a:t>.</a:t>
            </a:r>
          </a:p>
          <a:p>
            <a:pPr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</a:t>
            </a:r>
            <a:r>
              <a:rPr lang="hr-HR" sz="2400" b="1" u="sng" dirty="0">
                <a:solidFill>
                  <a:srgbClr val="FF0000"/>
                </a:solidFill>
              </a:rPr>
              <a:t>Jačanje sjedišta MVP:</a:t>
            </a:r>
            <a:r>
              <a:rPr lang="hr-HR" sz="2400" b="1" dirty="0">
                <a:solidFill>
                  <a:srgbClr val="0033CC"/>
                </a:solidFill>
              </a:rPr>
              <a:t> analiza i planiranja strategije i politike, upravljanja i koordinacije djelovanja.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Diplomatsko obrazovanje, metode i literatura:</a:t>
            </a:r>
            <a:r>
              <a:rPr lang="hr-HR" altLang="sr-Latn-RS" sz="2400" b="1" dirty="0">
                <a:solidFill>
                  <a:srgbClr val="0033CC"/>
                </a:solidFill>
              </a:rPr>
              <a:t> iskusni praktičari NUŽNO vode interno (</a:t>
            </a:r>
            <a:r>
              <a:rPr lang="hr-HR" altLang="sr-Latn-RS" sz="2400" b="1" i="1" dirty="0">
                <a:solidFill>
                  <a:srgbClr val="0033CC"/>
                </a:solidFill>
              </a:rPr>
              <a:t>in-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house</a:t>
            </a:r>
            <a:r>
              <a:rPr lang="hr-HR" altLang="sr-Latn-RS" sz="2400" b="1" dirty="0">
                <a:solidFill>
                  <a:srgbClr val="0033CC"/>
                </a:solidFill>
              </a:rPr>
              <a:t>) obučavanje kroz seminare, interaktivne radionice i simulacije; timski razvoj,</a:t>
            </a:r>
          </a:p>
          <a:p>
            <a:pPr>
              <a:buClr>
                <a:srgbClr val="FF0000"/>
              </a:buClr>
            </a:pPr>
            <a:r>
              <a:rPr lang="hr-HR" sz="2400" b="1" dirty="0">
                <a:solidFill>
                  <a:srgbClr val="0033CC"/>
                </a:solidFill>
              </a:rPr>
              <a:t>upute, priručnici, pojmovnici.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sz="2400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sz="2400" b="1" u="sng" dirty="0">
                <a:solidFill>
                  <a:srgbClr val="FF0000"/>
                </a:solidFill>
                <a:latin typeface="Arial" charset="0"/>
              </a:rPr>
              <a:t>Razvoj diplomatskih </a:t>
            </a:r>
            <a:r>
              <a:rPr lang="hr-HR" sz="2400" b="1" u="sng" dirty="0" err="1">
                <a:solidFill>
                  <a:srgbClr val="FF0000"/>
                </a:solidFill>
                <a:latin typeface="Arial" charset="0"/>
              </a:rPr>
              <a:t>generalista</a:t>
            </a:r>
            <a:r>
              <a:rPr lang="hr-HR" sz="2400" b="1" dirty="0">
                <a:solidFill>
                  <a:srgbClr val="0033CC"/>
                </a:solidFill>
                <a:latin typeface="Arial" charset="0"/>
              </a:rPr>
              <a:t>, uz ulogu i bez odbacivanja specijalista prema mogućnostima</a:t>
            </a:r>
            <a:r>
              <a:rPr lang="hr-HR" sz="2400" b="1" dirty="0">
                <a:solidFill>
                  <a:srgbClr val="0033CC"/>
                </a:solidFill>
              </a:rPr>
              <a:t>.</a:t>
            </a:r>
            <a:endParaRPr lang="hr-HR" sz="2400" b="1" dirty="0">
              <a:solidFill>
                <a:srgbClr val="0033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559925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" y="1119154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66530" y="1206904"/>
            <a:ext cx="816221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Srednja i istočna Europa nakon Berlinskog zida:</a:t>
            </a:r>
            <a:endParaRPr lang="hr-HR" sz="2400" b="1" i="1" dirty="0">
              <a:solidFill>
                <a:srgbClr val="FF0000"/>
              </a:solidFill>
            </a:endParaRPr>
          </a:p>
          <a:p>
            <a:pPr lvl="1">
              <a:buClr>
                <a:srgbClr val="FF0000"/>
              </a:buClr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dirty="0">
                <a:solidFill>
                  <a:srgbClr val="0033CC"/>
                </a:solidFill>
              </a:rPr>
              <a:t>procesi demokratske tranzicije.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RH: procesi četverostruke usporedne tranzicije</a:t>
            </a:r>
          </a:p>
          <a:p>
            <a:pPr lvl="1">
              <a:buClr>
                <a:srgbClr val="FF0000"/>
              </a:buClr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komunizam </a:t>
            </a:r>
            <a:r>
              <a:rPr lang="hr-HR" sz="2400" b="1" dirty="0">
                <a:solidFill>
                  <a:srgbClr val="FF0000"/>
                </a:solidFill>
              </a:rPr>
              <a:t>→</a:t>
            </a:r>
            <a:r>
              <a:rPr lang="hr-HR" sz="2400" b="1" dirty="0">
                <a:solidFill>
                  <a:srgbClr val="0033CC"/>
                </a:solidFill>
              </a:rPr>
              <a:t> demokracija,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samoupravni sustav </a:t>
            </a:r>
            <a:r>
              <a:rPr lang="hr-HR" sz="2400" b="1" dirty="0">
                <a:solidFill>
                  <a:srgbClr val="FF0000"/>
                </a:solidFill>
              </a:rPr>
              <a:t>→ </a:t>
            </a:r>
            <a:r>
              <a:rPr lang="hr-HR" sz="2400" b="1" dirty="0">
                <a:solidFill>
                  <a:srgbClr val="0033CC"/>
                </a:solidFill>
              </a:rPr>
              <a:t>tržišno gospodarstvo,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dio federacije </a:t>
            </a:r>
            <a:r>
              <a:rPr lang="hr-HR" sz="2400" b="1" dirty="0">
                <a:solidFill>
                  <a:srgbClr val="FF0000"/>
                </a:solidFill>
              </a:rPr>
              <a:t>→ </a:t>
            </a:r>
            <a:r>
              <a:rPr lang="hr-HR" sz="2400" b="1" dirty="0">
                <a:solidFill>
                  <a:srgbClr val="0033CC"/>
                </a:solidFill>
              </a:rPr>
              <a:t>neovisna država,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agresija </a:t>
            </a:r>
            <a:r>
              <a:rPr lang="hr-HR" sz="2400" b="1" dirty="0">
                <a:solidFill>
                  <a:srgbClr val="FF0000"/>
                </a:solidFill>
              </a:rPr>
              <a:t>→</a:t>
            </a:r>
            <a:r>
              <a:rPr lang="hr-HR" sz="2400" b="1" dirty="0">
                <a:solidFill>
                  <a:srgbClr val="0033CC"/>
                </a:solidFill>
              </a:rPr>
              <a:t> rat </a:t>
            </a:r>
            <a:r>
              <a:rPr lang="hr-HR" sz="2400" b="1" dirty="0">
                <a:solidFill>
                  <a:srgbClr val="FF0000"/>
                </a:solidFill>
              </a:rPr>
              <a:t>→</a:t>
            </a:r>
            <a:r>
              <a:rPr lang="hr-HR" sz="2400" b="1" dirty="0">
                <a:solidFill>
                  <a:srgbClr val="0033CC"/>
                </a:solidFill>
              </a:rPr>
              <a:t> mir </a:t>
            </a:r>
            <a:r>
              <a:rPr lang="hr-HR" sz="2400" b="1" dirty="0">
                <a:solidFill>
                  <a:srgbClr val="FF0000"/>
                </a:solidFill>
              </a:rPr>
              <a:t>→</a:t>
            </a:r>
            <a:r>
              <a:rPr lang="hr-HR" sz="2400" b="1" dirty="0">
                <a:solidFill>
                  <a:srgbClr val="0033CC"/>
                </a:solidFill>
              </a:rPr>
              <a:t> poslijeratni razvoj.</a:t>
            </a:r>
          </a:p>
        </p:txBody>
      </p:sp>
      <p:sp>
        <p:nvSpPr>
          <p:cNvPr id="6" name="Rectangle 5"/>
          <p:cNvSpPr/>
          <p:nvPr/>
        </p:nvSpPr>
        <p:spPr>
          <a:xfrm>
            <a:off x="899592" y="611776"/>
            <a:ext cx="70960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RH i izazovi četiri usporedne tranzicije</a:t>
            </a:r>
            <a:endParaRPr lang="sv-S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589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80"/>
            <a:ext cx="9144000" cy="590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79512" y="1772816"/>
            <a:ext cx="878497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Glavne faze u razvoju diplomacije u RH: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(a) uspostava neovisne države i </a:t>
            </a:r>
            <a:r>
              <a:rPr lang="en-US" altLang="zh-CN" sz="2400" b="1" dirty="0">
                <a:solidFill>
                  <a:srgbClr val="0033CC"/>
                </a:solidFill>
                <a:ea typeface="宋体" charset="-122"/>
              </a:rPr>
              <a:t>diploma</a:t>
            </a:r>
            <a:r>
              <a:rPr lang="hr-HR" altLang="zh-CN" sz="2400" b="1" dirty="0" err="1">
                <a:solidFill>
                  <a:srgbClr val="0033CC"/>
                </a:solidFill>
                <a:ea typeface="宋体" charset="-122"/>
              </a:rPr>
              <a:t>cije</a:t>
            </a: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, 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(b) počeci organizirane diplomacije,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(c) organizirani razvoj ekspertne diplomacije.</a:t>
            </a:r>
            <a:endParaRPr lang="en-US" altLang="zh-CN" sz="2400" b="1" dirty="0">
              <a:solidFill>
                <a:srgbClr val="0033CC"/>
              </a:solidFill>
              <a:ea typeface="宋体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9776" y="633536"/>
            <a:ext cx="82809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Razvoj diplomacije u Republici Hrvatskoj</a:t>
            </a:r>
          </a:p>
        </p:txBody>
      </p:sp>
    </p:spTree>
    <p:extLst>
      <p:ext uri="{BB962C8B-B14F-4D97-AF65-F5344CB8AC3E}">
        <p14:creationId xmlns:p14="http://schemas.microsoft.com/office/powerpoint/2010/main" val="409252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55" y="498806"/>
            <a:ext cx="9144000" cy="5901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323527" y="404664"/>
            <a:ext cx="8712397" cy="658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(A) Uspostava neovisne države i diplomacije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izgradnja državnog aparata svih oblika i razina, pa tako i službe vanjskih poslova,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nedostatak karijernih/profesionalnih </a:t>
            </a:r>
            <a:r>
              <a:rPr lang="en-US" altLang="zh-CN" sz="2400" b="1" dirty="0">
                <a:solidFill>
                  <a:srgbClr val="0033CC"/>
                </a:solidFill>
                <a:ea typeface="宋体" charset="-122"/>
              </a:rPr>
              <a:t>diplomat</a:t>
            </a: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a</a:t>
            </a:r>
            <a:r>
              <a:rPr lang="en-US" altLang="zh-CN" sz="2400" b="1" dirty="0">
                <a:solidFill>
                  <a:srgbClr val="0033CC"/>
                </a:solidFill>
                <a:ea typeface="宋体" charset="-122"/>
              </a:rPr>
              <a:t> </a:t>
            </a: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i diplomatskog iskustva,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tradicija međunarodne suradnje i kontakti, snažna znanstveno-istraživačka zajednica, novinarstvo i akademske kompetencije,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bez ikakve ustanove za diplomatsko usavršavanje u SRH/SFRJ,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  <a:ea typeface="宋体" charset="-122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ea typeface="宋体" charset="-122"/>
              </a:rPr>
              <a:t>individualno usavršavanje </a:t>
            </a: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u vodećim ustanovama, od Beča do Washingtona.</a:t>
            </a:r>
            <a:endParaRPr lang="en-US" altLang="zh-CN" sz="2400" b="1" dirty="0">
              <a:solidFill>
                <a:srgbClr val="0033CC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928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7744"/>
            <a:ext cx="9071992" cy="653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7991" y="790735"/>
            <a:ext cx="900099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(B) Počeci organizirane diplomacije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ubrzano ovladavanje diplomatskim i drugim izvršnim vještinama kako bi odgovorili na sadržajno i tehnološki sve složenije izazove – ‘</a:t>
            </a:r>
            <a:r>
              <a:rPr lang="hr-HR" altLang="zh-CN" sz="2400" b="1" i="1" dirty="0" err="1">
                <a:solidFill>
                  <a:srgbClr val="0033CC"/>
                </a:solidFill>
              </a:rPr>
              <a:t>multitasking</a:t>
            </a:r>
            <a:r>
              <a:rPr lang="hr-HR" altLang="zh-CN" sz="2400" b="1" dirty="0">
                <a:solidFill>
                  <a:srgbClr val="0033CC"/>
                </a:solidFill>
              </a:rPr>
              <a:t>’,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jačanje kapaciteta i organiziranosti u sjedištu (MVP), informatizacija, promjene ciljeva i oblika djelovanja,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osposobljenost za koordiniranje, djelovanje i sinergiju s drugim državnim tijelima i s nevladinim sektorom,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jačanje bilateralnih i multilateralnih veza, umrežavanje i članstvo u međunarodnim organizacijama i tijelima, savezništvo sa sličnima</a:t>
            </a: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.</a:t>
            </a:r>
            <a:endParaRPr lang="en-US" altLang="zh-CN" sz="2400" b="1" dirty="0">
              <a:solidFill>
                <a:srgbClr val="0033CC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9565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196752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-36512" y="466758"/>
            <a:ext cx="9180512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(C) Organizirani razvoj ekspertne diplomacije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Diplomatska škola MVP RH (1994.)</a:t>
            </a:r>
            <a:r>
              <a:rPr lang="hr-HR" sz="2400" b="1" dirty="0">
                <a:solidFill>
                  <a:srgbClr val="0033CC"/>
                </a:solidFill>
              </a:rPr>
              <a:t> </a:t>
            </a:r>
            <a:r>
              <a:rPr lang="hr-HR" sz="2400" b="1" dirty="0">
                <a:solidFill>
                  <a:srgbClr val="FF0000"/>
                </a:solidFill>
              </a:rPr>
              <a:t>→</a:t>
            </a:r>
            <a:r>
              <a:rPr lang="hr-HR" sz="2400" b="1" dirty="0">
                <a:solidFill>
                  <a:srgbClr val="0033CC"/>
                </a:solidFill>
              </a:rPr>
              <a:t> </a:t>
            </a:r>
            <a:r>
              <a:rPr lang="hr-HR" altLang="zh-CN" sz="2400" b="1" dirty="0">
                <a:solidFill>
                  <a:srgbClr val="0033CC"/>
                </a:solidFill>
              </a:rPr>
              <a:t>Diplomatska akademija MVP RH (1995.-), uz stalni razvoj programa,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stalne prilagodbe i inovacije oblika i metoda diplomatskog obrazovanja i djelovanja,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krojeni (</a:t>
            </a:r>
            <a:r>
              <a:rPr lang="hr-HR" altLang="zh-CN" sz="2400" b="1" i="1" dirty="0">
                <a:solidFill>
                  <a:srgbClr val="0033CC"/>
                </a:solidFill>
              </a:rPr>
              <a:t>‘</a:t>
            </a:r>
            <a:r>
              <a:rPr lang="en-US" altLang="zh-CN" sz="2400" b="1" i="1" dirty="0">
                <a:solidFill>
                  <a:srgbClr val="0033CC"/>
                </a:solidFill>
                <a:ea typeface="宋体" charset="-122"/>
              </a:rPr>
              <a:t>tailor-made</a:t>
            </a:r>
            <a:r>
              <a:rPr lang="hr-HR" altLang="zh-CN" sz="2400" b="1" i="1" dirty="0">
                <a:solidFill>
                  <a:srgbClr val="0033CC"/>
                </a:solidFill>
              </a:rPr>
              <a:t>’</a:t>
            </a:r>
            <a:r>
              <a:rPr lang="hr-HR" altLang="zh-CN" sz="2400" b="1" dirty="0">
                <a:solidFill>
                  <a:srgbClr val="0033CC"/>
                </a:solidFill>
              </a:rPr>
              <a:t>)</a:t>
            </a:r>
            <a:r>
              <a:rPr lang="en-US" altLang="zh-CN" sz="2400" b="1" dirty="0">
                <a:solidFill>
                  <a:srgbClr val="0033CC"/>
                </a:solidFill>
                <a:ea typeface="宋体" charset="-122"/>
              </a:rPr>
              <a:t> </a:t>
            </a:r>
            <a:r>
              <a:rPr lang="hr-HR" altLang="zh-CN" sz="2400" b="1" dirty="0">
                <a:solidFill>
                  <a:srgbClr val="0033CC"/>
                </a:solidFill>
                <a:ea typeface="宋体" charset="-122"/>
              </a:rPr>
              <a:t>naputci za djelovanje p</a:t>
            </a:r>
            <a:r>
              <a:rPr lang="hr-HR" altLang="zh-CN" sz="2400" b="1" dirty="0">
                <a:solidFill>
                  <a:srgbClr val="0033CC"/>
                </a:solidFill>
              </a:rPr>
              <a:t>rilagođeni potrebama VP i diplomatskom potencijalu,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međunarodna i nacionalna suradnja u postojećim i novim oblicima - </a:t>
            </a:r>
            <a:r>
              <a:rPr lang="hr-HR" altLang="zh-CN" sz="2400" b="1" i="1" dirty="0">
                <a:solidFill>
                  <a:srgbClr val="0033CC"/>
                </a:solidFill>
              </a:rPr>
              <a:t>‘</a:t>
            </a:r>
            <a:r>
              <a:rPr lang="en-US" altLang="zh-CN" sz="2400" b="1" i="1" dirty="0">
                <a:solidFill>
                  <a:srgbClr val="0033CC"/>
                </a:solidFill>
                <a:ea typeface="宋体" charset="-122"/>
              </a:rPr>
              <a:t>Don’t fix it if it </a:t>
            </a:r>
            <a:r>
              <a:rPr lang="hr-HR" altLang="zh-CN" sz="2400" b="1" i="1" dirty="0" err="1">
                <a:solidFill>
                  <a:srgbClr val="0033CC"/>
                </a:solidFill>
              </a:rPr>
              <a:t>ai</a:t>
            </a:r>
            <a:r>
              <a:rPr lang="en-US" altLang="zh-CN" sz="2400" b="1" i="1" dirty="0" err="1">
                <a:solidFill>
                  <a:srgbClr val="0033CC"/>
                </a:solidFill>
                <a:ea typeface="宋体" charset="-122"/>
              </a:rPr>
              <a:t>n’t</a:t>
            </a:r>
            <a:r>
              <a:rPr lang="en-US" altLang="zh-CN" sz="2400" b="1" i="1" dirty="0">
                <a:solidFill>
                  <a:srgbClr val="0033CC"/>
                </a:solidFill>
                <a:ea typeface="宋体" charset="-122"/>
              </a:rPr>
              <a:t> broken</a:t>
            </a:r>
            <a:r>
              <a:rPr lang="hr-HR" altLang="zh-CN" sz="2400" b="1" i="1" dirty="0">
                <a:solidFill>
                  <a:srgbClr val="0033CC"/>
                </a:solidFill>
              </a:rPr>
              <a:t>’</a:t>
            </a:r>
            <a:r>
              <a:rPr lang="hr-HR" altLang="zh-CN" sz="2400" b="1" dirty="0">
                <a:solidFill>
                  <a:srgbClr val="0033CC"/>
                </a:solidFill>
                <a:ea typeface="宋体" charset="-122"/>
              </a:rPr>
              <a:t>, </a:t>
            </a: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diplomatsko specijaliziranje i jačanje nacionalnih kao regionalnih ‘centara izvrsnosti’,</a:t>
            </a:r>
          </a:p>
          <a:p>
            <a:pPr lvl="1">
              <a:buClr>
                <a:srgbClr val="FF0000"/>
              </a:buClr>
            </a:pPr>
            <a:endParaRPr lang="hr-HR" altLang="zh-CN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</a:rPr>
              <a:t>razvoj privatnih obrazovnih ustanova.</a:t>
            </a:r>
            <a:endParaRPr lang="en-US" altLang="zh-CN" sz="2400" b="1" dirty="0">
              <a:solidFill>
                <a:srgbClr val="0033CC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335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040" y="764704"/>
            <a:ext cx="935404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78829" y="1752685"/>
            <a:ext cx="838160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 algn="just">
              <a:buClr>
                <a:srgbClr val="FF0000"/>
              </a:buClr>
            </a:pPr>
            <a:r>
              <a:rPr lang="hr-HR" sz="2400" b="1" i="1" u="sng" dirty="0">
                <a:solidFill>
                  <a:srgbClr val="FF0000"/>
                </a:solidFill>
              </a:rPr>
              <a:t>Tri (3) su temeljna razdoblja:</a:t>
            </a:r>
          </a:p>
          <a:p>
            <a:pPr lvl="1" algn="just">
              <a:buClr>
                <a:srgbClr val="FF0000"/>
              </a:buClr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0033CC"/>
                </a:solidFill>
              </a:rPr>
              <a:t>1. Domoljubno-mobilizacijsko:</a:t>
            </a:r>
            <a:r>
              <a:rPr lang="hr-HR" sz="2400" b="1" dirty="0">
                <a:solidFill>
                  <a:srgbClr val="0033CC"/>
                </a:solidFill>
              </a:rPr>
              <a:t> od osamostaljenja do međunarodnog priznanja RH i primitka u UN,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i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0033CC"/>
                </a:solidFill>
              </a:rPr>
              <a:t>2. Pravno-organizacijsko:</a:t>
            </a:r>
            <a:r>
              <a:rPr lang="hr-HR" sz="2400" b="1" dirty="0">
                <a:solidFill>
                  <a:srgbClr val="0033CC"/>
                </a:solidFill>
              </a:rPr>
              <a:t> od primitka u UN do uspostave pune teritorijalne cjelovitosti i kontrole,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i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0033CC"/>
                </a:solidFill>
              </a:rPr>
              <a:t>3. Globalizacijsko-ekspertno:</a:t>
            </a:r>
            <a:r>
              <a:rPr lang="hr-HR" sz="2400" b="1" dirty="0">
                <a:solidFill>
                  <a:srgbClr val="0033CC"/>
                </a:solidFill>
              </a:rPr>
              <a:t> od uspostave pune  teritorijalne cjelovitosti, a traje i danas.</a:t>
            </a:r>
          </a:p>
        </p:txBody>
      </p:sp>
      <p:sp>
        <p:nvSpPr>
          <p:cNvPr id="6" name="Rectangle 5"/>
          <p:cNvSpPr/>
          <p:nvPr/>
        </p:nvSpPr>
        <p:spPr>
          <a:xfrm>
            <a:off x="885816" y="641899"/>
            <a:ext cx="77400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Razdoblja u razvoju moderne hrvatske diplomacije</a:t>
            </a:r>
            <a:endParaRPr lang="sv-S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599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0040" y="620688"/>
            <a:ext cx="935404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" y="764705"/>
            <a:ext cx="8976376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1. Domoljubno-mobilizacijsko razdoblje</a:t>
            </a:r>
            <a:r>
              <a:rPr lang="hr-HR" sz="2400" b="1" u="sng" dirty="0">
                <a:solidFill>
                  <a:srgbClr val="FF0000"/>
                </a:solidFill>
              </a:rPr>
              <a:t>:</a:t>
            </a:r>
            <a:r>
              <a:rPr lang="hr-HR" sz="2400" b="1" dirty="0">
                <a:solidFill>
                  <a:srgbClr val="0033CC"/>
                </a:solidFill>
              </a:rPr>
              <a:t>  </a:t>
            </a:r>
          </a:p>
          <a:p>
            <a:pPr lvl="1" algn="just">
              <a:buClr>
                <a:srgbClr val="FF0000"/>
              </a:buClr>
            </a:pPr>
            <a:r>
              <a:rPr lang="hr-HR" sz="2400" b="1" dirty="0">
                <a:solidFill>
                  <a:srgbClr val="0033CC"/>
                </a:solidFill>
              </a:rPr>
              <a:t>	od osamostaljenja (25.6.1991. i 8.10.1991.) do </a:t>
            </a:r>
            <a:r>
              <a:rPr lang="hr-HR" sz="2400" b="1" dirty="0" err="1">
                <a:solidFill>
                  <a:srgbClr val="0033CC"/>
                </a:solidFill>
              </a:rPr>
              <a:t>međ</a:t>
            </a:r>
            <a:r>
              <a:rPr lang="hr-HR" sz="2400" b="1" dirty="0">
                <a:solidFill>
                  <a:srgbClr val="0033CC"/>
                </a:solidFill>
              </a:rPr>
              <a:t>.</a:t>
            </a:r>
          </a:p>
          <a:p>
            <a:pPr lvl="1" algn="just">
              <a:buClr>
                <a:srgbClr val="FF0000"/>
              </a:buClr>
            </a:pPr>
            <a:r>
              <a:rPr lang="hr-HR" sz="2400" b="1" dirty="0">
                <a:solidFill>
                  <a:srgbClr val="0033CC"/>
                </a:solidFill>
              </a:rPr>
              <a:t>	priznanja (15.1.1992.) i primitka u UN (22.5.1992.).</a:t>
            </a:r>
          </a:p>
          <a:p>
            <a:pPr lvl="1">
              <a:buClr>
                <a:srgbClr val="FF0000"/>
              </a:buClr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Uvjeti:</a:t>
            </a:r>
            <a:r>
              <a:rPr lang="hr-HR" sz="2400" b="1" dirty="0">
                <a:solidFill>
                  <a:srgbClr val="0033CC"/>
                </a:solidFill>
              </a:rPr>
              <a:t> agresija, rat, obrana; nedostatak kadrova i državnog aparata; Ustav i normativni akti u nastanku.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Ciljevi:</a:t>
            </a:r>
            <a:r>
              <a:rPr lang="hr-HR" sz="2400" b="1" dirty="0">
                <a:solidFill>
                  <a:srgbClr val="0033CC"/>
                </a:solidFill>
              </a:rPr>
              <a:t> zaustavljanje agresije. međunarodno priznanje, suverenost.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Ustrojstvo:</a:t>
            </a:r>
            <a:r>
              <a:rPr lang="hr-HR" sz="2400" b="1" dirty="0">
                <a:solidFill>
                  <a:srgbClr val="0033CC"/>
                </a:solidFill>
              </a:rPr>
              <a:t> vođena grupa, domoljublje, motiviranost, poduzetnost.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Metode:</a:t>
            </a:r>
            <a:r>
              <a:rPr lang="hr-HR" sz="2400" b="1" dirty="0">
                <a:solidFill>
                  <a:srgbClr val="0033CC"/>
                </a:solidFill>
              </a:rPr>
              <a:t> političko-promidžbene, </a:t>
            </a:r>
            <a:r>
              <a:rPr lang="hr-HR" sz="2400" b="1" i="1" dirty="0">
                <a:solidFill>
                  <a:srgbClr val="0033CC"/>
                </a:solidFill>
              </a:rPr>
              <a:t>ad </a:t>
            </a:r>
            <a:r>
              <a:rPr lang="hr-HR" sz="2400" b="1" i="1" dirty="0" err="1">
                <a:solidFill>
                  <a:srgbClr val="0033CC"/>
                </a:solidFill>
              </a:rPr>
              <a:t>hoc</a:t>
            </a:r>
            <a:r>
              <a:rPr lang="hr-HR" sz="2400" b="1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67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7" y="692696"/>
            <a:ext cx="7649411" cy="59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548681"/>
            <a:ext cx="914400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2. Pravno-organizacijsko razdoblje:</a:t>
            </a: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b="1" dirty="0">
                <a:solidFill>
                  <a:srgbClr val="0033CC"/>
                </a:solidFill>
              </a:rPr>
              <a:t>od primitka u UN (22.5.1992.) do uspostave pune teritorijalne cjelovitosti i nadzora u Hrvatskom Podunavlju (15.1.1998.).</a:t>
            </a:r>
          </a:p>
          <a:p>
            <a:pPr lvl="1" algn="just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Uvjeti:</a:t>
            </a:r>
            <a:r>
              <a:rPr lang="hr-HR" sz="2400" b="1" dirty="0">
                <a:solidFill>
                  <a:srgbClr val="0033CC"/>
                </a:solidFill>
              </a:rPr>
              <a:t> od privremene okupacije do punog nadzora; pregovori, vojno-redarstvene operacije ‘Bljesak’ i ‘Oluja’, mirna reintegracija Hrvatskog Podunavlja; razvoj državnog aparata i normativnih akata; ustroj službe vanjskih poslova, razvoj MVP i mreže DM/KU.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Ciljevi:</a:t>
            </a:r>
            <a:r>
              <a:rPr lang="hr-HR" sz="2400" b="1" dirty="0">
                <a:solidFill>
                  <a:srgbClr val="0033CC"/>
                </a:solidFill>
              </a:rPr>
              <a:t> teritorijalna cjelovitost, suverenitet, mir i razvoj.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Ustrojstvo:</a:t>
            </a:r>
            <a:r>
              <a:rPr lang="hr-HR" sz="2400" b="1" dirty="0">
                <a:solidFill>
                  <a:srgbClr val="0033CC"/>
                </a:solidFill>
              </a:rPr>
              <a:t> hijerarhijski organizacijski ustroj; definirana pravila i nadležnosti; činovnička disciplina.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Metode:</a:t>
            </a:r>
            <a:r>
              <a:rPr lang="hr-HR" sz="2400" b="1" dirty="0">
                <a:solidFill>
                  <a:srgbClr val="0033CC"/>
                </a:solidFill>
              </a:rPr>
              <a:t> političko-pravne.</a:t>
            </a:r>
            <a:endParaRPr lang="hr-HR" sz="2400" b="1" u="sng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17" y="980728"/>
            <a:ext cx="8616576" cy="4622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474050" y="1690063"/>
            <a:ext cx="6197529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hr-HR" sz="3200" u="sng" dirty="0">
                <a:solidFill>
                  <a:srgbClr val="FF0000"/>
                </a:solidFill>
              </a:rPr>
              <a:t>Sedmi susret, 14. siječnja 2022.</a:t>
            </a:r>
          </a:p>
          <a:p>
            <a:pPr algn="ctr"/>
            <a:endParaRPr lang="hr-HR" sz="3200" dirty="0">
              <a:solidFill>
                <a:srgbClr val="FF0000"/>
              </a:solidFill>
            </a:endParaRPr>
          </a:p>
          <a:p>
            <a:pPr algn="ctr"/>
            <a:endParaRPr lang="hr-HR" sz="3200" dirty="0">
              <a:solidFill>
                <a:srgbClr val="FF0000"/>
              </a:solidFill>
            </a:endParaRPr>
          </a:p>
          <a:p>
            <a:pPr algn="ctr"/>
            <a:r>
              <a:rPr lang="pl-PL" sz="4400" b="1" i="1" u="sng" dirty="0">
                <a:solidFill>
                  <a:srgbClr val="FF0000"/>
                </a:solidFill>
              </a:rPr>
              <a:t>Razvoj moderne</a:t>
            </a:r>
          </a:p>
          <a:p>
            <a:pPr algn="ctr"/>
            <a:r>
              <a:rPr lang="pl-PL" sz="4400" b="1" i="1" u="sng" dirty="0">
                <a:solidFill>
                  <a:srgbClr val="FF0000"/>
                </a:solidFill>
              </a:rPr>
              <a:t>hrvatske diplomacije</a:t>
            </a:r>
          </a:p>
          <a:p>
            <a:pPr algn="ctr"/>
            <a:endParaRPr lang="pl-PL" sz="36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99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998" y="692696"/>
            <a:ext cx="9144000" cy="594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79165" y="847577"/>
            <a:ext cx="892854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3. Globalizacijsko-</a:t>
            </a:r>
            <a:r>
              <a:rPr lang="hr-HR" sz="2400" b="1" i="1" u="sng" dirty="0" err="1">
                <a:solidFill>
                  <a:srgbClr val="FF0000"/>
                </a:solidFill>
              </a:rPr>
              <a:t>ekspertsko</a:t>
            </a:r>
            <a:r>
              <a:rPr lang="hr-HR" sz="2400" b="1" i="1" u="sng" dirty="0">
                <a:solidFill>
                  <a:srgbClr val="FF0000"/>
                </a:solidFill>
              </a:rPr>
              <a:t> razdoblje:</a:t>
            </a:r>
            <a:r>
              <a:rPr lang="hr-HR" sz="2400" b="1" dirty="0">
                <a:solidFill>
                  <a:srgbClr val="FF0000"/>
                </a:solidFill>
              </a:rPr>
              <a:t> </a:t>
            </a:r>
            <a:r>
              <a:rPr lang="hr-HR" sz="2400" b="1" dirty="0">
                <a:solidFill>
                  <a:srgbClr val="0033CC"/>
                </a:solidFill>
              </a:rPr>
              <a:t>kontinuirano od uspostave teritorijalne cjelovitosti (15.1.1998. - ).</a:t>
            </a:r>
          </a:p>
          <a:p>
            <a:pPr lvl="1" algn="just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Uvjeti:</a:t>
            </a:r>
            <a:r>
              <a:rPr lang="hr-HR" sz="2400" b="1" dirty="0">
                <a:solidFill>
                  <a:srgbClr val="0033CC"/>
                </a:solidFill>
              </a:rPr>
              <a:t> sustavni ustroj službe vanjskih poslova, raste uloga MVP, uz razvoj mreže DM/KU.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Ciljevi:</a:t>
            </a:r>
            <a:r>
              <a:rPr lang="hr-HR" sz="2400" b="1" dirty="0">
                <a:solidFill>
                  <a:srgbClr val="0033CC"/>
                </a:solidFill>
              </a:rPr>
              <a:t> uključivanje u međunarodne odnose aktivnim djelovanjem u međunarodnim tijelima i kroz procese euroatlantske integracije – EU, NATO, OESS, VE.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Ustrojstvo:</a:t>
            </a:r>
            <a:r>
              <a:rPr lang="hr-HR" sz="2400" b="1" dirty="0">
                <a:solidFill>
                  <a:srgbClr val="0033CC"/>
                </a:solidFill>
              </a:rPr>
              <a:t> MVP, uz vlastita specijalistička znanja, širi se timska mreža u RH i inozemstvu.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u="sng" dirty="0">
                <a:solidFill>
                  <a:srgbClr val="0033CC"/>
                </a:solidFill>
              </a:rPr>
              <a:t>Metode:</a:t>
            </a:r>
            <a:r>
              <a:rPr lang="hr-HR" sz="2400" b="1" dirty="0">
                <a:solidFill>
                  <a:srgbClr val="0033CC"/>
                </a:solidFill>
              </a:rPr>
              <a:t> široka lepeza ekspertnog djelovanja</a:t>
            </a:r>
            <a:r>
              <a:rPr lang="hr-HR" sz="2400" dirty="0">
                <a:solidFill>
                  <a:srgbClr val="0033CC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198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2" y="908720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0" y="1196752"/>
            <a:ext cx="904490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u="sng" dirty="0">
                <a:solidFill>
                  <a:srgbClr val="FF0000"/>
                </a:solidFill>
              </a:rPr>
              <a:t>Prioriteti su razvidni kroz razvoj službe vanjskih poslova RH, ciljeve i rezultate, pa i promjenu naziva: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Ministarstvo za odnose s inozemstvom, 25.VII.1990.,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1991: Ministarstvo inozemnih poslova,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1992: Ministarstvo vanjskih poslova,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2000: Ministarstvo europskih integracija,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2005: Ministarstvo vanjskih poslova i europskih integracija,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2011.-: Ministarstvo vanjskih i europskih poslova.</a:t>
            </a:r>
          </a:p>
        </p:txBody>
      </p:sp>
      <p:sp>
        <p:nvSpPr>
          <p:cNvPr id="6" name="Rectangle 5"/>
          <p:cNvSpPr/>
          <p:nvPr/>
        </p:nvSpPr>
        <p:spPr>
          <a:xfrm>
            <a:off x="682997" y="537573"/>
            <a:ext cx="79208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Prioriteti vanjske politike i diplomacije RH</a:t>
            </a:r>
            <a:endParaRPr lang="sv-S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6453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836712"/>
            <a:ext cx="9188232" cy="5051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67543" y="954101"/>
            <a:ext cx="8402355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</a:t>
            </a:r>
            <a:r>
              <a:rPr lang="hr-HR" sz="2400" b="1" i="1" u="sng" dirty="0">
                <a:solidFill>
                  <a:srgbClr val="FF0000"/>
                </a:solidFill>
              </a:rPr>
              <a:t>Stalni prioriteti vanjske politike i diplomacije RH</a:t>
            </a:r>
          </a:p>
          <a:p>
            <a:pPr lvl="1">
              <a:buClr>
                <a:srgbClr val="FF0000"/>
              </a:buClr>
            </a:pPr>
            <a:endParaRPr lang="hr-HR" sz="28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800" b="1" dirty="0">
                <a:solidFill>
                  <a:srgbClr val="0033CC"/>
                </a:solidFill>
              </a:rPr>
              <a:t>gospodarski i drugi posebni nacionalni interesi,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28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800" b="1" dirty="0">
                <a:solidFill>
                  <a:srgbClr val="0033CC"/>
                </a:solidFill>
              </a:rPr>
              <a:t>dobrosusjedski odnosi i regionalna suradnja,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28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800" b="1" dirty="0">
                <a:solidFill>
                  <a:srgbClr val="0033CC"/>
                </a:solidFill>
              </a:rPr>
              <a:t>hrvatsko iseljeništvo,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28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800" b="1" dirty="0">
                <a:solidFill>
                  <a:srgbClr val="0033CC"/>
                </a:solidFill>
              </a:rPr>
              <a:t>interesi, prava i obaveze članstva u EU i NATO-u.</a:t>
            </a:r>
          </a:p>
        </p:txBody>
      </p:sp>
    </p:spTree>
    <p:extLst>
      <p:ext uri="{BB962C8B-B14F-4D97-AF65-F5344CB8AC3E}">
        <p14:creationId xmlns:p14="http://schemas.microsoft.com/office/powerpoint/2010/main" val="1368303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485220"/>
            <a:ext cx="10723273" cy="58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07950" y="1059858"/>
            <a:ext cx="8856538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Prioriteti nakon uspostave RH, 1991. - :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nacionalna suverenost, multilateralna diplomacija, međunarodno priznanje.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međunarodne organizacije, napose članstvo u UN-u,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teritorijalni integritet, oslobađanje privremeno okupiranih područja, pregovori, mirna reintegracija.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mir i stabilnost, bilateralna diplomacija, susjedne države.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regionalni dijalog/suradnja, gospodarska diplomacija.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europske i transatlantske integracije: od RZ Alpe Jadran i Podunavskih regija do SEI i SEFTA, kao i kroz </a:t>
            </a:r>
            <a:r>
              <a:rPr lang="hr-HR" sz="2400" b="1" dirty="0" err="1">
                <a:solidFill>
                  <a:srgbClr val="0033CC"/>
                </a:solidFill>
              </a:rPr>
              <a:t>makroregije</a:t>
            </a:r>
            <a:r>
              <a:rPr lang="hr-HR" sz="2400" b="1" dirty="0">
                <a:solidFill>
                  <a:srgbClr val="0033CC"/>
                </a:solidFill>
              </a:rPr>
              <a:t> EU.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dirty="0">
                <a:solidFill>
                  <a:srgbClr val="0033CC"/>
                </a:solidFill>
              </a:rPr>
              <a:t>pregovori i pristup NATO (1.4.2009.) i EU (1.7.2013.).</a:t>
            </a:r>
            <a:endParaRPr lang="hr-HR" sz="2400" b="1" u="sng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2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603" y="764704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3012" y="485220"/>
            <a:ext cx="9361040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Prioriteti vanjske politike i diplomacije RH, 2013. - </a:t>
            </a:r>
            <a:r>
              <a:rPr lang="hr-HR" sz="2400" b="1" i="1" dirty="0">
                <a:solidFill>
                  <a:srgbClr val="FF0000"/>
                </a:solidFill>
              </a:rPr>
              <a:t>: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i="1" dirty="0">
                <a:solidFill>
                  <a:srgbClr val="0033CC"/>
                </a:solidFill>
              </a:rPr>
              <a:t>pozicioniranje spram susjednih država i unutar EU i NATO-a,</a:t>
            </a:r>
          </a:p>
          <a:p>
            <a:pPr lvl="1">
              <a:buClr>
                <a:srgbClr val="FF0000"/>
              </a:buClr>
              <a:defRPr/>
            </a:pPr>
            <a:endParaRPr lang="hr-HR" sz="2400" b="1" i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i="1" dirty="0">
                <a:solidFill>
                  <a:srgbClr val="0033CC"/>
                </a:solidFill>
              </a:rPr>
              <a:t>odnosi s vodećim globalnim silama i igračima – EU, NATO, WTO, kao i SAD, Kina, Rusija, Turska …,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endParaRPr lang="hr-HR" sz="2400" b="1" i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i="1" dirty="0">
                <a:solidFill>
                  <a:srgbClr val="0033CC"/>
                </a:solidFill>
              </a:rPr>
              <a:t>bilateralna gospodarska i ostala diplomacija.</a:t>
            </a:r>
          </a:p>
          <a:p>
            <a:pPr lvl="1">
              <a:buClr>
                <a:srgbClr val="FF0000"/>
              </a:buClr>
              <a:defRPr/>
            </a:pPr>
            <a:endParaRPr lang="hr-HR" sz="2400" b="1" i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Pozicioniranje RH u užem i širem okružju</a:t>
            </a:r>
            <a:r>
              <a:rPr lang="hr-HR" sz="2400" b="1" i="1" dirty="0">
                <a:solidFill>
                  <a:srgbClr val="FF0000"/>
                </a:solidFill>
              </a:rPr>
              <a:t>:</a:t>
            </a: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i="1" dirty="0">
              <a:solidFill>
                <a:srgbClr val="FF0000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hr-HR" sz="2400" b="1" u="sng" dirty="0">
                <a:solidFill>
                  <a:srgbClr val="FF0000"/>
                </a:solidFill>
              </a:rPr>
              <a:t>JIE i južni Mediteran</a:t>
            </a:r>
            <a:r>
              <a:rPr lang="hr-HR" sz="2400" b="1" dirty="0">
                <a:solidFill>
                  <a:srgbClr val="0033CC"/>
                </a:solidFill>
              </a:rPr>
              <a:t> - </a:t>
            </a:r>
            <a:r>
              <a:rPr lang="hr-HR" sz="2400" b="1" i="1" dirty="0">
                <a:solidFill>
                  <a:srgbClr val="0033CC"/>
                </a:solidFill>
              </a:rPr>
              <a:t>bilateralni dobrosusjedski odnosi </a:t>
            </a:r>
            <a:r>
              <a:rPr lang="hr-HR" sz="2400" b="1" i="1" u="sng" dirty="0">
                <a:solidFill>
                  <a:srgbClr val="FF0000"/>
                </a:solidFill>
              </a:rPr>
              <a:t>‘Istok-Zapad’ </a:t>
            </a:r>
            <a:r>
              <a:rPr lang="hr-HR" sz="2400" b="1" dirty="0">
                <a:solidFill>
                  <a:srgbClr val="0033CC"/>
                </a:solidFill>
              </a:rPr>
              <a:t>- BiH, Italija, Slovenija, </a:t>
            </a:r>
            <a:r>
              <a:rPr lang="hr-HR" sz="2400" b="1" i="1" dirty="0">
                <a:solidFill>
                  <a:srgbClr val="0033CC"/>
                </a:solidFill>
              </a:rPr>
              <a:t>Austrija</a:t>
            </a:r>
            <a:r>
              <a:rPr lang="hr-HR" sz="2400" b="1" dirty="0">
                <a:solidFill>
                  <a:srgbClr val="0033CC"/>
                </a:solidFill>
              </a:rPr>
              <a:t>, Mađarska, Srbija, </a:t>
            </a:r>
            <a:r>
              <a:rPr lang="hr-HR" sz="2400" b="1" i="1" dirty="0">
                <a:solidFill>
                  <a:srgbClr val="0033CC"/>
                </a:solidFill>
              </a:rPr>
              <a:t>Rumunjska</a:t>
            </a:r>
            <a:r>
              <a:rPr lang="hr-HR" sz="2400" b="1" dirty="0">
                <a:solidFill>
                  <a:srgbClr val="0033CC"/>
                </a:solidFill>
              </a:rPr>
              <a:t>, </a:t>
            </a:r>
            <a:r>
              <a:rPr lang="hr-HR" sz="2400" b="1" i="1" dirty="0">
                <a:solidFill>
                  <a:srgbClr val="0033CC"/>
                </a:solidFill>
              </a:rPr>
              <a:t>Bugarska</a:t>
            </a:r>
            <a:r>
              <a:rPr lang="hr-HR" sz="2400" b="1" dirty="0">
                <a:solidFill>
                  <a:srgbClr val="0033CC"/>
                </a:solidFill>
              </a:rPr>
              <a:t>, </a:t>
            </a:r>
            <a:r>
              <a:rPr lang="hr-HR" sz="2400" b="1" i="1" dirty="0">
                <a:solidFill>
                  <a:srgbClr val="0033CC"/>
                </a:solidFill>
              </a:rPr>
              <a:t>Makedonija</a:t>
            </a:r>
            <a:r>
              <a:rPr lang="hr-HR" sz="2400" b="1" dirty="0">
                <a:solidFill>
                  <a:srgbClr val="0033CC"/>
                </a:solidFill>
              </a:rPr>
              <a:t>, </a:t>
            </a:r>
            <a:r>
              <a:rPr lang="hr-HR" sz="2400" b="1" i="1" dirty="0">
                <a:solidFill>
                  <a:srgbClr val="0033CC"/>
                </a:solidFill>
              </a:rPr>
              <a:t>Albanija</a:t>
            </a:r>
            <a:r>
              <a:rPr lang="hr-HR" sz="2400" b="1" dirty="0">
                <a:solidFill>
                  <a:srgbClr val="0033CC"/>
                </a:solidFill>
              </a:rPr>
              <a:t>, </a:t>
            </a:r>
            <a:r>
              <a:rPr lang="hr-HR" sz="2400" b="1" i="1" dirty="0">
                <a:solidFill>
                  <a:srgbClr val="0033CC"/>
                </a:solidFill>
              </a:rPr>
              <a:t>Kosovo</a:t>
            </a:r>
            <a:r>
              <a:rPr lang="hr-HR" sz="2400" b="1" dirty="0">
                <a:solidFill>
                  <a:srgbClr val="0033CC"/>
                </a:solidFill>
              </a:rPr>
              <a:t>, Crna Gora, i na </a:t>
            </a:r>
            <a:r>
              <a:rPr lang="hr-HR" sz="2400" b="1" dirty="0" err="1">
                <a:solidFill>
                  <a:srgbClr val="0033CC"/>
                </a:solidFill>
              </a:rPr>
              <a:t>u</a:t>
            </a:r>
            <a:r>
              <a:rPr lang="hr-HR" sz="2400" b="1" i="1" dirty="0" err="1">
                <a:solidFill>
                  <a:srgbClr val="0033CC"/>
                </a:solidFill>
              </a:rPr>
              <a:t>spravnici</a:t>
            </a:r>
            <a:r>
              <a:rPr lang="hr-HR" sz="2400" b="1" i="1" dirty="0">
                <a:solidFill>
                  <a:srgbClr val="0033CC"/>
                </a:solidFill>
              </a:rPr>
              <a:t> </a:t>
            </a:r>
            <a:r>
              <a:rPr lang="hr-HR" sz="2400" b="1" i="1" u="sng" dirty="0">
                <a:solidFill>
                  <a:srgbClr val="FF0000"/>
                </a:solidFill>
              </a:rPr>
              <a:t>‘Sjever-Jug’</a:t>
            </a:r>
            <a:r>
              <a:rPr lang="hr-HR" sz="2400" b="1" dirty="0">
                <a:solidFill>
                  <a:srgbClr val="0033CC"/>
                </a:solidFill>
              </a:rPr>
              <a:t> - Jadran-Baltik-Crno more (</a:t>
            </a:r>
            <a:r>
              <a:rPr lang="hr-HR" sz="2400" b="1" i="1" dirty="0">
                <a:solidFill>
                  <a:srgbClr val="0033CC"/>
                </a:solidFill>
              </a:rPr>
              <a:t>ABC </a:t>
            </a:r>
            <a:r>
              <a:rPr lang="hr-HR" sz="2400" b="1" i="1" dirty="0" err="1">
                <a:solidFill>
                  <a:srgbClr val="0033CC"/>
                </a:solidFill>
              </a:rPr>
              <a:t>Cooperation</a:t>
            </a:r>
            <a:r>
              <a:rPr lang="hr-HR" sz="2400" b="1" dirty="0">
                <a:solidFill>
                  <a:srgbClr val="0033CC"/>
                </a:solidFill>
              </a:rPr>
              <a:t>, </a:t>
            </a:r>
            <a:r>
              <a:rPr lang="hr-HR" sz="2400" b="1" i="1" dirty="0" err="1">
                <a:solidFill>
                  <a:srgbClr val="0033CC"/>
                </a:solidFill>
              </a:rPr>
              <a:t>The</a:t>
            </a:r>
            <a:r>
              <a:rPr lang="hr-HR" sz="2400" b="1" i="1" dirty="0">
                <a:solidFill>
                  <a:srgbClr val="0033CC"/>
                </a:solidFill>
              </a:rPr>
              <a:t> </a:t>
            </a:r>
            <a:r>
              <a:rPr lang="hr-HR" sz="2400" b="1" i="1" dirty="0" err="1">
                <a:solidFill>
                  <a:srgbClr val="0033CC"/>
                </a:solidFill>
              </a:rPr>
              <a:t>Three</a:t>
            </a:r>
            <a:r>
              <a:rPr lang="hr-HR" sz="2400" b="1" i="1" dirty="0">
                <a:solidFill>
                  <a:srgbClr val="0033CC"/>
                </a:solidFill>
              </a:rPr>
              <a:t> </a:t>
            </a:r>
            <a:r>
              <a:rPr lang="hr-HR" sz="2400" b="1" i="1" dirty="0" err="1">
                <a:solidFill>
                  <a:srgbClr val="0033CC"/>
                </a:solidFill>
              </a:rPr>
              <a:t>Seas</a:t>
            </a:r>
            <a:r>
              <a:rPr lang="hr-HR" sz="2400" b="1" i="1" dirty="0">
                <a:solidFill>
                  <a:srgbClr val="0033CC"/>
                </a:solidFill>
              </a:rPr>
              <a:t> </a:t>
            </a:r>
            <a:r>
              <a:rPr lang="hr-HR" sz="2400" b="1" i="1" dirty="0" err="1">
                <a:solidFill>
                  <a:srgbClr val="0033CC"/>
                </a:solidFill>
              </a:rPr>
              <a:t>Initiative</a:t>
            </a:r>
            <a:r>
              <a:rPr lang="hr-HR" sz="2400" b="1" i="1" dirty="0">
                <a:solidFill>
                  <a:srgbClr val="0033CC"/>
                </a:solidFill>
              </a:rPr>
              <a:t>), od Poljske do Bugarske i šire.</a:t>
            </a:r>
            <a:endParaRPr lang="hr-HR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256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07704" y="116632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76371" y="733346"/>
            <a:ext cx="8967629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Javna diplomacija Republike Hrvatske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endParaRPr lang="hr-HR" sz="2400" b="1" i="1" u="sng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Referendum, samostalnost i međunarodno priznanje,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Agresija, internacionalizacija, obrana, pobjeda, mir. reintegracija,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Nestalno članstvo u Vijeću sigurnosti UN-a,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Komunikacijske strategije oko članstva u NATO-u i EU,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Suradnja RH u užem i širem okružju,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hr-HR" sz="2400" b="1" dirty="0">
                <a:solidFill>
                  <a:srgbClr val="0033CC"/>
                </a:solidFill>
              </a:rPr>
              <a:t> HRPRES 2020.</a:t>
            </a: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227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3" y="919480"/>
            <a:ext cx="9144000" cy="52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54393" y="764705"/>
            <a:ext cx="888210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Članstvo RH u europskim organizacijama/tijelima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RZ Alpe Jadran,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RZ podunavskih regija,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Srednjoeuropska inicijativa (</a:t>
            </a:r>
            <a:r>
              <a:rPr lang="hr-HR" sz="2400" b="1" i="1" dirty="0">
                <a:solidFill>
                  <a:srgbClr val="0033CC"/>
                </a:solidFill>
              </a:rPr>
              <a:t>CEI</a:t>
            </a:r>
            <a:r>
              <a:rPr lang="hr-HR" sz="2400" b="1" dirty="0">
                <a:solidFill>
                  <a:srgbClr val="0033CC"/>
                </a:solidFill>
              </a:rPr>
              <a:t>),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OESS (</a:t>
            </a:r>
            <a:r>
              <a:rPr lang="hr-HR" sz="2400" b="1" i="1" dirty="0">
                <a:solidFill>
                  <a:srgbClr val="0033CC"/>
                </a:solidFill>
              </a:rPr>
              <a:t>OSCE</a:t>
            </a:r>
            <a:r>
              <a:rPr lang="hr-HR" sz="2400" b="1" dirty="0">
                <a:solidFill>
                  <a:srgbClr val="0033CC"/>
                </a:solidFill>
              </a:rPr>
              <a:t>), negda KESS (CSCE),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Vijeće Europe,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Vijeće za regionalnu suradnju (</a:t>
            </a:r>
            <a:r>
              <a:rPr lang="hr-HR" sz="2400" b="1" i="1" dirty="0">
                <a:solidFill>
                  <a:srgbClr val="0033CC"/>
                </a:solidFill>
              </a:rPr>
              <a:t>RCC</a:t>
            </a:r>
            <a:r>
              <a:rPr lang="hr-HR" sz="2400" b="1" dirty="0">
                <a:solidFill>
                  <a:srgbClr val="0033CC"/>
                </a:solidFill>
              </a:rPr>
              <a:t>),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Proces suradnje u JIE (</a:t>
            </a:r>
            <a:r>
              <a:rPr lang="hr-HR" sz="2400" b="1" i="1" dirty="0">
                <a:solidFill>
                  <a:srgbClr val="0033CC"/>
                </a:solidFill>
              </a:rPr>
              <a:t>SEECP</a:t>
            </a:r>
            <a:r>
              <a:rPr lang="hr-HR" sz="2400" b="1" dirty="0">
                <a:solidFill>
                  <a:srgbClr val="0033CC"/>
                </a:solidFill>
              </a:rPr>
              <a:t>),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Jadransko-jonska inicijativa (</a:t>
            </a:r>
            <a:r>
              <a:rPr lang="hr-HR" sz="2400" b="1" i="1" dirty="0">
                <a:solidFill>
                  <a:srgbClr val="0033CC"/>
                </a:solidFill>
              </a:rPr>
              <a:t>AII</a:t>
            </a:r>
            <a:r>
              <a:rPr lang="hr-HR" sz="2400" b="1" dirty="0">
                <a:solidFill>
                  <a:srgbClr val="0033CC"/>
                </a:solidFill>
              </a:rPr>
              <a:t>),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dirty="0">
                <a:solidFill>
                  <a:srgbClr val="0033CC"/>
                </a:solidFill>
              </a:rPr>
              <a:t>(</a:t>
            </a:r>
            <a:r>
              <a:rPr lang="hr-HR" sz="2400" b="1" i="1" dirty="0" err="1">
                <a:solidFill>
                  <a:srgbClr val="0033CC"/>
                </a:solidFill>
              </a:rPr>
              <a:t>Višegradska</a:t>
            </a:r>
            <a:r>
              <a:rPr lang="hr-HR" sz="2400" b="1" i="1" dirty="0">
                <a:solidFill>
                  <a:srgbClr val="0033CC"/>
                </a:solidFill>
              </a:rPr>
              <a:t> skupina – V4+)</a:t>
            </a: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endParaRPr lang="hr-HR" sz="2400" b="1" dirty="0">
              <a:solidFill>
                <a:srgbClr val="0033CC"/>
              </a:solidFill>
            </a:endParaRPr>
          </a:p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dirty="0">
                <a:solidFill>
                  <a:srgbClr val="0033CC"/>
                </a:solidFill>
              </a:rPr>
              <a:t>Unija za Mediteran (</a:t>
            </a:r>
            <a:r>
              <a:rPr lang="hr-HR" sz="2400" b="1" dirty="0" err="1">
                <a:solidFill>
                  <a:srgbClr val="0033CC"/>
                </a:solidFill>
              </a:rPr>
              <a:t>UzM</a:t>
            </a:r>
            <a:r>
              <a:rPr lang="hr-HR" sz="2400" b="1" dirty="0">
                <a:solidFill>
                  <a:srgbClr val="0033CC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68977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93" y="919480"/>
            <a:ext cx="9144000" cy="52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251520" y="1052735"/>
            <a:ext cx="8797022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Međunarodna predsjedanja RH, 2018.-2020.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Vijeće Europe, 2018.,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Srednjoeuropska inicijativa (CEI), 2018.,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Sastanak na vrhu ’16 + Kina’, 2019.,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dirty="0">
                <a:solidFill>
                  <a:srgbClr val="0033CC"/>
                </a:solidFill>
              </a:rPr>
              <a:t>Europska unija (EU), 2020.</a:t>
            </a:r>
          </a:p>
        </p:txBody>
      </p:sp>
    </p:spTree>
    <p:extLst>
      <p:ext uri="{BB962C8B-B14F-4D97-AF65-F5344CB8AC3E}">
        <p14:creationId xmlns:p14="http://schemas.microsoft.com/office/powerpoint/2010/main" val="2007205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417" y="980728"/>
            <a:ext cx="9144000" cy="5240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107504" y="887085"/>
            <a:ext cx="888210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800100" lvl="1" indent="-342900" algn="just">
              <a:buClr>
                <a:srgbClr val="FF0000"/>
              </a:buClr>
              <a:buFont typeface="Wingdings" pitchFamily="2" charset="2"/>
              <a:buChar char="Ø"/>
            </a:pPr>
            <a:r>
              <a:rPr lang="hr-HR" sz="2400" b="1" i="1" u="sng" dirty="0">
                <a:solidFill>
                  <a:srgbClr val="FF0000"/>
                </a:solidFill>
              </a:rPr>
              <a:t>Prioriteti predsjedanja RH Europskom unijom (2020.)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dirty="0">
                <a:solidFill>
                  <a:srgbClr val="0033CC"/>
                </a:solidFill>
              </a:rPr>
              <a:t>EU koja raste</a:t>
            </a:r>
            <a:r>
              <a:rPr lang="hr-HR" sz="2400" b="1" dirty="0">
                <a:solidFill>
                  <a:srgbClr val="0033CC"/>
                </a:solidFill>
              </a:rPr>
              <a:t> uravnoteženo, održivo i </a:t>
            </a:r>
            <a:r>
              <a:rPr lang="hr-HR" sz="2400" b="1" dirty="0" err="1">
                <a:solidFill>
                  <a:srgbClr val="0033CC"/>
                </a:solidFill>
              </a:rPr>
              <a:t>inkluzivno</a:t>
            </a:r>
            <a:r>
              <a:rPr lang="hr-HR" sz="2400" b="1" dirty="0">
                <a:solidFill>
                  <a:srgbClr val="0033CC"/>
                </a:solidFill>
              </a:rPr>
              <a:t>,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dirty="0">
                <a:solidFill>
                  <a:srgbClr val="0033CC"/>
                </a:solidFill>
              </a:rPr>
              <a:t>EU koja povezuje</a:t>
            </a:r>
            <a:r>
              <a:rPr lang="hr-HR" sz="2400" b="1" dirty="0">
                <a:solidFill>
                  <a:srgbClr val="0033CC"/>
                </a:solidFill>
              </a:rPr>
              <a:t> prometom, energetikom i digitalno,</a:t>
            </a: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dirty="0">
                <a:solidFill>
                  <a:srgbClr val="0033CC"/>
                </a:solidFill>
              </a:rPr>
              <a:t>EU koja štiti</a:t>
            </a:r>
            <a:r>
              <a:rPr lang="hr-HR" sz="2400" b="1" dirty="0">
                <a:solidFill>
                  <a:srgbClr val="0033CC"/>
                </a:solidFill>
              </a:rPr>
              <a:t> svoje građane jačajući unutarnju i vanjsku sigurnost,</a:t>
            </a:r>
          </a:p>
          <a:p>
            <a:pPr lvl="2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1257300" lvl="2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sz="2400" b="1" i="1" dirty="0">
                <a:solidFill>
                  <a:srgbClr val="0033CC"/>
                </a:solidFill>
              </a:rPr>
              <a:t>EU koja je otvorena</a:t>
            </a:r>
            <a:r>
              <a:rPr lang="hr-HR" sz="2400" b="1" dirty="0">
                <a:solidFill>
                  <a:srgbClr val="0033CC"/>
                </a:solidFill>
              </a:rPr>
              <a:t> svojem susjedstvu i globalno.</a:t>
            </a:r>
          </a:p>
        </p:txBody>
      </p:sp>
    </p:spTree>
    <p:extLst>
      <p:ext uri="{BB962C8B-B14F-4D97-AF65-F5344CB8AC3E}">
        <p14:creationId xmlns:p14="http://schemas.microsoft.com/office/powerpoint/2010/main" val="326792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30388"/>
            <a:ext cx="9144000" cy="502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403350" y="115888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6521" y="2996952"/>
            <a:ext cx="76738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ZAHVALJUJEM NA POZORNOSTI!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056784" cy="1143000"/>
          </a:xfrm>
        </p:spPr>
        <p:txBody>
          <a:bodyPr/>
          <a:lstStyle/>
          <a:p>
            <a:r>
              <a:rPr lang="hr-HR" altLang="zh-CN" sz="2000" b="1" dirty="0">
                <a:solidFill>
                  <a:srgbClr val="C0C0C0"/>
                </a:solidFill>
              </a:rPr>
              <a:t>‘Međunarodni odnosi, vanjska politika i diplomacija’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79893"/>
            <a:ext cx="8424936" cy="452596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b="1" dirty="0">
                <a:solidFill>
                  <a:srgbClr val="FF0000"/>
                </a:solidFill>
              </a:rPr>
              <a:t>MEĐUNARODNI ODNOSI</a:t>
            </a:r>
            <a:r>
              <a:rPr lang="hr-HR" altLang="sr-Latn-RS" b="1" dirty="0">
                <a:solidFill>
                  <a:srgbClr val="0033CC"/>
                </a:solidFill>
              </a:rPr>
              <a:t> su prostor</a:t>
            </a: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djelovanja - </a:t>
            </a:r>
            <a:r>
              <a:rPr lang="hr-HR" altLang="sr-Latn-RS" b="1" dirty="0">
                <a:solidFill>
                  <a:srgbClr val="FF0000"/>
                </a:solidFill>
              </a:rPr>
              <a:t>‘gdje’ </a:t>
            </a:r>
            <a:r>
              <a:rPr lang="hr-HR" altLang="sr-Latn-RS" b="1" dirty="0">
                <a:solidFill>
                  <a:srgbClr val="0033CC"/>
                </a:solidFill>
              </a:rPr>
              <a:t>(‘</a:t>
            </a:r>
            <a:r>
              <a:rPr lang="hr-HR" altLang="sr-Latn-RS" b="1" i="1" dirty="0" err="1">
                <a:solidFill>
                  <a:srgbClr val="0033CC"/>
                </a:solidFill>
              </a:rPr>
              <a:t>where</a:t>
            </a:r>
            <a:r>
              <a:rPr lang="hr-HR" altLang="sr-Latn-RS" b="1" i="1" dirty="0">
                <a:solidFill>
                  <a:srgbClr val="0033CC"/>
                </a:solidFill>
              </a:rPr>
              <a:t>’</a:t>
            </a:r>
            <a:r>
              <a:rPr lang="hr-HR" altLang="sr-Latn-RS" b="1" dirty="0">
                <a:solidFill>
                  <a:srgbClr val="0033CC"/>
                </a:solidFill>
              </a:rPr>
              <a:t>).</a:t>
            </a:r>
          </a:p>
          <a:p>
            <a:pPr>
              <a:buClr>
                <a:srgbClr val="FF0000"/>
              </a:buClr>
              <a:defRPr/>
            </a:pPr>
            <a:endParaRPr lang="hr-HR" altLang="sr-Latn-RS" b="1" dirty="0">
              <a:solidFill>
                <a:srgbClr val="0033CC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 </a:t>
            </a:r>
            <a:r>
              <a:rPr lang="hr-HR" altLang="sr-Latn-RS" b="1" dirty="0">
                <a:solidFill>
                  <a:srgbClr val="FF0000"/>
                </a:solidFill>
              </a:rPr>
              <a:t>VANJSKA POLITIKA</a:t>
            </a:r>
            <a:r>
              <a:rPr lang="hr-HR" altLang="sr-Latn-RS" b="1" dirty="0">
                <a:solidFill>
                  <a:srgbClr val="0033CC"/>
                </a:solidFill>
              </a:rPr>
              <a:t> određuje cilj</a:t>
            </a: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djelovanja u prostoru- </a:t>
            </a:r>
            <a:r>
              <a:rPr lang="hr-HR" altLang="sr-Latn-RS" b="1" dirty="0">
                <a:solidFill>
                  <a:srgbClr val="FF0000"/>
                </a:solidFill>
              </a:rPr>
              <a:t>‘š</a:t>
            </a:r>
            <a:r>
              <a:rPr lang="en-US" altLang="sr-Latn-RS" b="1" dirty="0">
                <a:solidFill>
                  <a:srgbClr val="FF0000"/>
                </a:solidFill>
              </a:rPr>
              <a:t>to</a:t>
            </a:r>
            <a:r>
              <a:rPr lang="hr-HR" altLang="sr-Latn-RS" b="1" dirty="0">
                <a:solidFill>
                  <a:srgbClr val="FF0000"/>
                </a:solidFill>
              </a:rPr>
              <a:t>’</a:t>
            </a:r>
            <a:r>
              <a:rPr lang="hr-HR" altLang="sr-Latn-RS" b="1" dirty="0">
                <a:solidFill>
                  <a:srgbClr val="0033CC"/>
                </a:solidFill>
              </a:rPr>
              <a:t> (‘</a:t>
            </a:r>
            <a:r>
              <a:rPr lang="en-US" altLang="sr-Latn-RS" b="1" i="1" dirty="0">
                <a:solidFill>
                  <a:srgbClr val="0033CC"/>
                </a:solidFill>
              </a:rPr>
              <a:t>what</a:t>
            </a:r>
            <a:r>
              <a:rPr lang="hr-HR" altLang="sr-Latn-RS" b="1" i="1" dirty="0">
                <a:solidFill>
                  <a:srgbClr val="0033CC"/>
                </a:solidFill>
              </a:rPr>
              <a:t>’</a:t>
            </a:r>
            <a:r>
              <a:rPr lang="hr-HR" altLang="sr-Latn-RS" b="1" dirty="0">
                <a:solidFill>
                  <a:srgbClr val="0033CC"/>
                </a:solidFill>
              </a:rPr>
              <a:t>). </a:t>
            </a:r>
          </a:p>
          <a:p>
            <a:pPr marL="0" indent="0" algn="just">
              <a:buNone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 </a:t>
            </a:r>
            <a:r>
              <a:rPr lang="hr-HR" altLang="sr-Latn-RS" b="1" dirty="0">
                <a:solidFill>
                  <a:srgbClr val="FF0000"/>
                </a:solidFill>
              </a:rPr>
              <a:t>DIPLOMACIJA</a:t>
            </a:r>
            <a:r>
              <a:rPr lang="hr-HR" altLang="sr-Latn-RS" b="1" dirty="0">
                <a:solidFill>
                  <a:srgbClr val="0033CC"/>
                </a:solidFill>
              </a:rPr>
              <a:t> </a:t>
            </a:r>
            <a:r>
              <a:rPr lang="en-US" altLang="sr-Latn-RS" b="1" dirty="0">
                <a:solidFill>
                  <a:srgbClr val="0033CC"/>
                </a:solidFill>
              </a:rPr>
              <a:t>je</a:t>
            </a:r>
            <a:r>
              <a:rPr lang="hr-HR" altLang="sr-Latn-RS" b="1" dirty="0">
                <a:solidFill>
                  <a:srgbClr val="0033CC"/>
                </a:solidFill>
              </a:rPr>
              <a:t> način djelovanja u</a:t>
            </a:r>
          </a:p>
          <a:p>
            <a:pPr marL="0" indent="0">
              <a:buClr>
                <a:srgbClr val="FF0000"/>
              </a:buClr>
              <a:buNone/>
              <a:defRPr/>
            </a:pPr>
            <a:r>
              <a:rPr lang="hr-HR" altLang="sr-Latn-RS" b="1" dirty="0">
                <a:solidFill>
                  <a:srgbClr val="0033CC"/>
                </a:solidFill>
              </a:rPr>
              <a:t>prostoru -  </a:t>
            </a:r>
            <a:r>
              <a:rPr lang="hr-HR" altLang="sr-Latn-RS" b="1" dirty="0">
                <a:solidFill>
                  <a:srgbClr val="FF0000"/>
                </a:solidFill>
              </a:rPr>
              <a:t>‘</a:t>
            </a:r>
            <a:r>
              <a:rPr lang="en-US" altLang="sr-Latn-RS" b="1" dirty="0" err="1">
                <a:solidFill>
                  <a:srgbClr val="FF0000"/>
                </a:solidFill>
              </a:rPr>
              <a:t>kako</a:t>
            </a:r>
            <a:r>
              <a:rPr lang="hr-HR" altLang="sr-Latn-RS" b="1" dirty="0">
                <a:solidFill>
                  <a:srgbClr val="FF0000"/>
                </a:solidFill>
              </a:rPr>
              <a:t>’</a:t>
            </a:r>
            <a:r>
              <a:rPr lang="hr-HR" altLang="sr-Latn-RS" b="1" dirty="0">
                <a:solidFill>
                  <a:srgbClr val="0033CC"/>
                </a:solidFill>
              </a:rPr>
              <a:t> (‘</a:t>
            </a:r>
            <a:r>
              <a:rPr lang="en-US" altLang="sr-Latn-RS" b="1" i="1" dirty="0">
                <a:solidFill>
                  <a:srgbClr val="0033CC"/>
                </a:solidFill>
              </a:rPr>
              <a:t>how</a:t>
            </a:r>
            <a:r>
              <a:rPr lang="hr-HR" altLang="sr-Latn-RS" b="1" i="1" dirty="0">
                <a:solidFill>
                  <a:srgbClr val="0033CC"/>
                </a:solidFill>
              </a:rPr>
              <a:t>’</a:t>
            </a:r>
            <a:r>
              <a:rPr lang="hr-HR" altLang="sr-Latn-RS" b="1" dirty="0">
                <a:solidFill>
                  <a:srgbClr val="0033CC"/>
                </a:solidFill>
              </a:rPr>
              <a:t>), odnosno </a:t>
            </a:r>
            <a:r>
              <a:rPr lang="hr-HR" altLang="sr-Latn-RS" b="1" u="sng" dirty="0">
                <a:solidFill>
                  <a:srgbClr val="0033CC"/>
                </a:solidFill>
              </a:rPr>
              <a:t>alat, sredstvo i/ili mehanizam VP u MO</a:t>
            </a:r>
            <a:r>
              <a:rPr lang="hr-HR" altLang="sr-Latn-RS" b="1" dirty="0">
                <a:solidFill>
                  <a:srgbClr val="0033CC"/>
                </a:solidFill>
              </a:rPr>
              <a:t>..</a:t>
            </a:r>
            <a:endParaRPr lang="hr-HR" altLang="sr-Latn-RS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963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0"/>
            <a:ext cx="5326055" cy="7101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95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ray-world-map-h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" y="1830387"/>
            <a:ext cx="9144000" cy="502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907704" y="116632"/>
            <a:ext cx="64801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hr-HR" altLang="zh-CN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b="1" i="1" dirty="0">
              <a:solidFill>
                <a:srgbClr val="C0C0C0"/>
              </a:solidFill>
            </a:endParaRPr>
          </a:p>
        </p:txBody>
      </p:sp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35496" y="1196752"/>
            <a:ext cx="886507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lvl="1">
              <a:buClr>
                <a:srgbClr val="FF0000"/>
              </a:buClr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Suvremeni razvoj: procesi i impulsi</a:t>
            </a:r>
          </a:p>
          <a:p>
            <a:pPr marL="914400" lvl="1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Moderna diplomacija i manje države</a:t>
            </a:r>
          </a:p>
          <a:p>
            <a:pPr marL="914400" lvl="1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RH i izazovi četiri usporedne tranzicije</a:t>
            </a:r>
          </a:p>
          <a:p>
            <a:pPr marL="914400" lvl="1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Razvoj diplomacije u Republici Hrvatskoj</a:t>
            </a:r>
          </a:p>
          <a:p>
            <a:pPr marL="914400" lvl="1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Razdoblja u razvoju moderne hrvatske diplomacije</a:t>
            </a:r>
          </a:p>
          <a:p>
            <a:pPr marL="914400" lvl="1" indent="-457200">
              <a:buClr>
                <a:srgbClr val="FF0000"/>
              </a:buClr>
              <a:buAutoNum type="arabicPeriod"/>
            </a:pPr>
            <a:endParaRPr lang="hr-HR" sz="2400" b="1" dirty="0">
              <a:solidFill>
                <a:srgbClr val="0033CC"/>
              </a:solidFill>
            </a:endParaRPr>
          </a:p>
          <a:p>
            <a:pPr marL="914400" lvl="1" indent="-457200">
              <a:buClr>
                <a:srgbClr val="FF0000"/>
              </a:buClr>
              <a:buAutoNum type="arabicPeriod"/>
            </a:pPr>
            <a:r>
              <a:rPr lang="hr-HR" sz="2400" b="1" dirty="0">
                <a:solidFill>
                  <a:srgbClr val="0033CC"/>
                </a:solidFill>
              </a:rPr>
              <a:t>Prioriteti vanjske politike i diplomacije RH</a:t>
            </a:r>
          </a:p>
        </p:txBody>
      </p:sp>
      <p:sp>
        <p:nvSpPr>
          <p:cNvPr id="2" name="Rectangle 1"/>
          <p:cNvSpPr/>
          <p:nvPr/>
        </p:nvSpPr>
        <p:spPr>
          <a:xfrm>
            <a:off x="3131841" y="1019848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hr-H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SADRŽAJ:</a:t>
            </a:r>
          </a:p>
        </p:txBody>
      </p:sp>
    </p:spTree>
    <p:extLst>
      <p:ext uri="{BB962C8B-B14F-4D97-AF65-F5344CB8AC3E}">
        <p14:creationId xmlns:p14="http://schemas.microsoft.com/office/powerpoint/2010/main" val="3107519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54091"/>
            <a:ext cx="8963025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23528" y="1279121"/>
            <a:ext cx="8712968" cy="4955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FF0000"/>
              </a:buClr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Suvremeni razvoj: procesi i impulsi</a:t>
            </a:r>
            <a:endParaRPr lang="sv-SE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 u="sng" dirty="0">
                <a:solidFill>
                  <a:srgbClr val="FF0000"/>
                </a:solidFill>
              </a:rPr>
              <a:t>Demokracija 21. stoljeća:</a:t>
            </a:r>
            <a:r>
              <a:rPr lang="hr-HR" altLang="sr-Latn-RS" sz="2400" b="1" dirty="0">
                <a:solidFill>
                  <a:srgbClr val="0033CC"/>
                </a:solidFill>
              </a:rPr>
              <a:t> od krize spram novih pristupa i vrijednosti; kreativnost, inovativnost, specijalizacija, individualnost; </a:t>
            </a:r>
            <a:r>
              <a:rPr lang="hr-HR" altLang="sr-Latn-RS" sz="2400" b="1" i="1" dirty="0">
                <a:solidFill>
                  <a:srgbClr val="0033CC"/>
                </a:solidFill>
              </a:rPr>
              <a:t>‘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main-stream</a:t>
            </a:r>
            <a:r>
              <a:rPr lang="hr-HR" altLang="sr-Latn-RS" sz="2400" b="1" i="1" dirty="0">
                <a:solidFill>
                  <a:srgbClr val="0033CC"/>
                </a:solidFill>
              </a:rPr>
              <a:t>’</a:t>
            </a:r>
            <a:r>
              <a:rPr lang="hr-HR" altLang="sr-Latn-RS" sz="2400" b="1" dirty="0">
                <a:solidFill>
                  <a:srgbClr val="0033CC"/>
                </a:solidFill>
              </a:rPr>
              <a:t>, liberalizam, populizam.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i="1" u="sng" dirty="0">
                <a:solidFill>
                  <a:srgbClr val="FF0000"/>
                </a:solidFill>
              </a:rPr>
              <a:t>Globalizacija:</a:t>
            </a: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pax</a:t>
            </a:r>
            <a:r>
              <a:rPr lang="hr-HR" altLang="sr-Latn-RS" sz="2400" b="1" i="1" dirty="0">
                <a:solidFill>
                  <a:srgbClr val="0033CC"/>
                </a:solidFill>
              </a:rPr>
              <a:t> Americana; </a:t>
            </a:r>
            <a:r>
              <a:rPr lang="hr-HR" altLang="sr-Latn-RS" sz="2400" b="1" dirty="0">
                <a:solidFill>
                  <a:srgbClr val="0033CC"/>
                </a:solidFill>
              </a:rPr>
              <a:t>Berlinski zid i promjene u središnjoj, istočnoj i JIE; </a:t>
            </a:r>
            <a:r>
              <a:rPr lang="hr-HR" altLang="sr-Latn-RS" sz="2400" b="1" i="1" dirty="0">
                <a:solidFill>
                  <a:srgbClr val="0033CC"/>
                </a:solidFill>
              </a:rPr>
              <a:t>EC/EU, </a:t>
            </a:r>
            <a:r>
              <a:rPr lang="hr-HR" altLang="sr-Latn-RS" sz="2400" b="1" dirty="0">
                <a:solidFill>
                  <a:srgbClr val="0033CC"/>
                </a:solidFill>
              </a:rPr>
              <a:t>transatlantske i europske integracije; nove sile i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multipolarnost</a:t>
            </a:r>
            <a:r>
              <a:rPr lang="hr-HR" altLang="sr-Latn-RS" sz="2400" b="1" dirty="0">
                <a:solidFill>
                  <a:srgbClr val="0033CC"/>
                </a:solidFill>
              </a:rPr>
              <a:t>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 u="sng" dirty="0">
                <a:solidFill>
                  <a:srgbClr val="FF0000"/>
                </a:solidFill>
              </a:rPr>
              <a:t>Poslijeratni razvoj:</a:t>
            </a:r>
            <a:r>
              <a:rPr lang="hr-HR" altLang="sr-Latn-RS" sz="2400" b="1" dirty="0">
                <a:solidFill>
                  <a:srgbClr val="0033CC"/>
                </a:solidFill>
              </a:rPr>
              <a:t> UN i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Bretton</a:t>
            </a:r>
            <a:r>
              <a:rPr lang="hr-HR" altLang="sr-Latn-RS" sz="2400" b="1" dirty="0">
                <a:solidFill>
                  <a:srgbClr val="0033CC"/>
                </a:solidFill>
              </a:rPr>
              <a:t> Woods, Marshallov plan; (ne)razvijenost, (ne)ravnoteža; odnosi Istok-Zapad, Sjever-Jug; nesvrstanost;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multilateralizam</a:t>
            </a:r>
            <a:r>
              <a:rPr lang="hr-HR" altLang="sr-Latn-RS" sz="24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116013" y="188913"/>
            <a:ext cx="6767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0926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854091"/>
            <a:ext cx="8963025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395536" y="1129635"/>
            <a:ext cx="8568953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 u="sng" dirty="0">
                <a:solidFill>
                  <a:srgbClr val="FF0000"/>
                </a:solidFill>
              </a:rPr>
              <a:t>Koncepcijski pomak:</a:t>
            </a: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postwestfalisjki</a:t>
            </a:r>
            <a:r>
              <a:rPr lang="hr-HR" altLang="sr-Latn-RS" sz="2400" b="1" dirty="0">
                <a:solidFill>
                  <a:srgbClr val="0033CC"/>
                </a:solidFill>
              </a:rPr>
              <a:t> sustav kao temelj, ali nove i različite nacionalne, pojedinačne i ostale vrijednosti i  interesi; </a:t>
            </a:r>
            <a:r>
              <a:rPr lang="hr-HR" altLang="sr-Latn-RS" sz="2400" b="1" dirty="0">
                <a:solidFill>
                  <a:srgbClr val="FF0000"/>
                </a:solidFill>
              </a:rPr>
              <a:t>I</a:t>
            </a:r>
            <a:r>
              <a:rPr lang="hr-HR" altLang="sr-Latn-RS" sz="2400" b="1" dirty="0">
                <a:solidFill>
                  <a:srgbClr val="0033CC"/>
                </a:solidFill>
              </a:rPr>
              <a:t>nternacionalizacija, </a:t>
            </a:r>
            <a:r>
              <a:rPr lang="hr-HR" altLang="sr-Latn-RS" sz="2400" b="1" dirty="0">
                <a:solidFill>
                  <a:srgbClr val="FF0000"/>
                </a:solidFill>
              </a:rPr>
              <a:t>I</a:t>
            </a:r>
            <a:r>
              <a:rPr lang="hr-HR" altLang="sr-Latn-RS" sz="2400" b="1" dirty="0">
                <a:solidFill>
                  <a:srgbClr val="0033CC"/>
                </a:solidFill>
              </a:rPr>
              <a:t>nformatizacija, </a:t>
            </a:r>
            <a:r>
              <a:rPr lang="hr-HR" altLang="sr-Latn-RS" sz="2400" b="1" dirty="0">
                <a:solidFill>
                  <a:srgbClr val="FF0000"/>
                </a:solidFill>
              </a:rPr>
              <a:t>I</a:t>
            </a:r>
            <a:r>
              <a:rPr lang="hr-HR" altLang="sr-Latn-RS" sz="2400" b="1" dirty="0">
                <a:solidFill>
                  <a:srgbClr val="0033CC"/>
                </a:solidFill>
              </a:rPr>
              <a:t>ndividualizacija, </a:t>
            </a:r>
            <a:r>
              <a:rPr lang="hr-HR" altLang="sr-Latn-RS" sz="2400" b="1" dirty="0">
                <a:solidFill>
                  <a:srgbClr val="FF0000"/>
                </a:solidFill>
              </a:rPr>
              <a:t>I</a:t>
            </a:r>
            <a:r>
              <a:rPr lang="hr-HR" altLang="sr-Latn-RS" sz="2400" b="1" dirty="0">
                <a:solidFill>
                  <a:srgbClr val="0033CC"/>
                </a:solidFill>
              </a:rPr>
              <a:t>ntegracija (</a:t>
            </a:r>
            <a:r>
              <a:rPr lang="hr-HR" altLang="sr-Latn-RS" sz="2400" b="1" i="1" dirty="0">
                <a:solidFill>
                  <a:srgbClr val="0033CC"/>
                </a:solidFill>
              </a:rPr>
              <a:t>‘4-Is – ‘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four</a:t>
            </a:r>
            <a:r>
              <a:rPr lang="hr-HR" altLang="sr-Latn-RS" sz="2400" b="1" i="1" dirty="0">
                <a:solidFill>
                  <a:srgbClr val="0033CC"/>
                </a:solidFill>
              </a:rPr>
              <a:t> </a:t>
            </a:r>
            <a:r>
              <a:rPr lang="hr-HR" altLang="sr-Latn-RS" sz="2400" b="1" i="1" dirty="0" err="1">
                <a:solidFill>
                  <a:srgbClr val="0033CC"/>
                </a:solidFill>
              </a:rPr>
              <a:t>eyes</a:t>
            </a:r>
            <a:r>
              <a:rPr lang="hr-HR" altLang="sr-Latn-RS" sz="2400" b="1" i="1" dirty="0">
                <a:solidFill>
                  <a:srgbClr val="0033CC"/>
                </a:solidFill>
              </a:rPr>
              <a:t>’</a:t>
            </a:r>
            <a:r>
              <a:rPr lang="hr-HR" altLang="sr-Latn-RS" sz="2400" b="1" dirty="0">
                <a:solidFill>
                  <a:srgbClr val="0033CC"/>
                </a:solidFill>
              </a:rPr>
              <a:t>).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 u="sng" dirty="0">
                <a:solidFill>
                  <a:srgbClr val="FF0000"/>
                </a:solidFill>
              </a:rPr>
              <a:t>Nove realnosti:</a:t>
            </a:r>
            <a:r>
              <a:rPr lang="hr-HR" altLang="sr-Latn-RS" sz="2400" b="1" dirty="0">
                <a:solidFill>
                  <a:srgbClr val="0033CC"/>
                </a:solidFill>
              </a:rPr>
              <a:t> kvalitativno i kvantitativno - 200+ država; globalni igrači brzog rasta (Kina, Rusija, ASEAN, G+,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BRICKs</a:t>
            </a:r>
            <a:r>
              <a:rPr lang="hr-HR" altLang="sr-Latn-RS" sz="2400" b="1" dirty="0">
                <a:solidFill>
                  <a:srgbClr val="0033CC"/>
                </a:solidFill>
              </a:rPr>
              <a:t>, Turska); javni, poslovni i civilni sektor;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TNCs</a:t>
            </a:r>
            <a:r>
              <a:rPr lang="hr-HR" altLang="sr-Latn-RS" sz="2400" b="1" dirty="0">
                <a:solidFill>
                  <a:srgbClr val="0033CC"/>
                </a:solidFill>
              </a:rPr>
              <a:t>, </a:t>
            </a:r>
            <a:r>
              <a:rPr lang="hr-HR" altLang="sr-Latn-RS" sz="2400" b="1" dirty="0" err="1">
                <a:solidFill>
                  <a:srgbClr val="0033CC"/>
                </a:solidFill>
              </a:rPr>
              <a:t>NGOs</a:t>
            </a:r>
            <a:r>
              <a:rPr lang="hr-HR" altLang="sr-Latn-RS" sz="2400" b="1" dirty="0">
                <a:solidFill>
                  <a:srgbClr val="0033CC"/>
                </a:solidFill>
              </a:rPr>
              <a:t>, mediji i druge globalne mreže.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i="1" u="sng" dirty="0">
                <a:solidFill>
                  <a:srgbClr val="FF0000"/>
                </a:solidFill>
              </a:rPr>
              <a:t>Javna diplomacija:</a:t>
            </a: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i="1" dirty="0">
                <a:solidFill>
                  <a:srgbClr val="0033CC"/>
                </a:solidFill>
              </a:rPr>
              <a:t>‘država-država’, ‘država-društvo’ i ‘društvo-društvo’; </a:t>
            </a:r>
            <a:r>
              <a:rPr lang="hr-HR" altLang="sr-Latn-RS" sz="2400" b="1" dirty="0">
                <a:solidFill>
                  <a:srgbClr val="0033CC"/>
                </a:solidFill>
              </a:rPr>
              <a:t>strane (i domaće) javnosti; politički, gospodarski, društveni, kulturalni, sigurnosni kontekst. 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1116013" y="188913"/>
            <a:ext cx="67675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814592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616" y="620688"/>
            <a:ext cx="9104900" cy="495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79512" y="800079"/>
            <a:ext cx="8807772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hr-H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Moderna diplomacija i manje države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u="sng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Preduvjeti za rad modernog diplomata</a:t>
            </a:r>
            <a:r>
              <a:rPr lang="hr-HR" altLang="sr-Latn-RS" sz="2400" b="1" dirty="0">
                <a:solidFill>
                  <a:srgbClr val="FF0000"/>
                </a:solidFill>
              </a:rPr>
              <a:t> 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Temeljno diplomatsko obrazovanje,</a:t>
            </a:r>
          </a:p>
          <a:p>
            <a:pPr marL="457200" lvl="1" indent="0">
              <a:buClr>
                <a:srgbClr val="FF0000"/>
              </a:buClr>
              <a:buNone/>
            </a:pP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Strani jezici,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zh-CN" sz="2400" b="1" dirty="0">
                <a:solidFill>
                  <a:srgbClr val="0033CC"/>
                </a:solidFill>
                <a:cs typeface="Arial" charset="0"/>
              </a:rPr>
              <a:t> 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sr-Latn-RS" sz="2400" b="1" dirty="0">
                <a:solidFill>
                  <a:srgbClr val="0033CC"/>
                </a:solidFill>
                <a:cs typeface="Arial" charset="0"/>
              </a:rPr>
              <a:t>Komunikacijske vještine,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sr-Latn-RS" sz="2400" b="1" dirty="0">
              <a:solidFill>
                <a:srgbClr val="0033CC"/>
              </a:solidFill>
              <a:cs typeface="Arial" charset="0"/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sr-Latn-RS" sz="2400" b="1" dirty="0">
                <a:solidFill>
                  <a:srgbClr val="0033CC"/>
                </a:solidFill>
              </a:rPr>
              <a:t>Fleksibilnost, inovativnost, timski rad,</a:t>
            </a: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marL="800100" lvl="1" indent="-342900">
              <a:buClr>
                <a:srgbClr val="FF0000"/>
              </a:buClr>
              <a:buFont typeface="Arial" pitchFamily="34" charset="0"/>
              <a:buChar char="•"/>
            </a:pPr>
            <a:r>
              <a:rPr lang="hr-HR" altLang="sr-Latn-RS" sz="2400" b="1" dirty="0">
                <a:solidFill>
                  <a:srgbClr val="0033CC"/>
                </a:solidFill>
              </a:rPr>
              <a:t>Kvaliteta, kvantiteta, dinamika/brzina.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619250" y="115888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29096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ray-world-map-h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7616" y="620688"/>
            <a:ext cx="9104900" cy="4955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179512" y="461523"/>
            <a:ext cx="8807772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Obilježja modernog diplomata</a:t>
            </a:r>
            <a:r>
              <a:rPr lang="hr-HR" altLang="sr-Latn-RS" sz="2400" b="1" dirty="0">
                <a:solidFill>
                  <a:srgbClr val="FF0000"/>
                </a:solidFill>
              </a:rPr>
              <a:t> </a:t>
            </a:r>
            <a:endParaRPr lang="hr-HR" altLang="zh-CN" sz="2400" b="1" dirty="0">
              <a:solidFill>
                <a:srgbClr val="0033CC"/>
              </a:solidFill>
              <a:cs typeface="Arial" charset="0"/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hr-HR" altLang="sr-Latn-RS" sz="2400" b="1" u="sng" dirty="0">
              <a:solidFill>
                <a:srgbClr val="FF0000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u="sng" dirty="0">
                <a:solidFill>
                  <a:srgbClr val="FF0000"/>
                </a:solidFill>
              </a:rPr>
              <a:t>Iskustvo i stručnost:</a:t>
            </a:r>
            <a:r>
              <a:rPr lang="hr-HR" altLang="sr-Latn-RS" sz="2400" b="1" dirty="0">
                <a:solidFill>
                  <a:srgbClr val="0033CC"/>
                </a:solidFill>
              </a:rPr>
              <a:t> mix visokih, srednjih i početnih rangova za političke, gospodarske, kulturalne, konzularne, sigurnosne i druge diplomatske poslove,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Profesionalizam:</a:t>
            </a:r>
            <a:r>
              <a:rPr lang="hr-HR" altLang="sr-Latn-RS" sz="2400" b="1" dirty="0">
                <a:solidFill>
                  <a:srgbClr val="0033CC"/>
                </a:solidFill>
              </a:rPr>
              <a:t> interpretiranje tradicionalnih pravila i postupaka Bečkih konvencija u uvijek novim uvjetima,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Dinamičnost:</a:t>
            </a:r>
            <a:r>
              <a:rPr lang="hr-HR" altLang="sr-Latn-RS" sz="2400" b="1" dirty="0">
                <a:solidFill>
                  <a:srgbClr val="0033CC"/>
                </a:solidFill>
              </a:rPr>
              <a:t> diplomacija ‘na licu mjesta’ - odgovara i izvješćuje</a:t>
            </a:r>
            <a:r>
              <a:rPr lang="hr-HR" altLang="sr-Latn-RS" sz="2400" b="1" i="1" dirty="0">
                <a:solidFill>
                  <a:srgbClr val="0033CC"/>
                </a:solidFill>
              </a:rPr>
              <a:t>,</a:t>
            </a:r>
            <a:r>
              <a:rPr lang="hr-HR" altLang="sr-Latn-RS" sz="2400" b="1" dirty="0">
                <a:solidFill>
                  <a:srgbClr val="0033CC"/>
                </a:solidFill>
              </a:rPr>
              <a:t> prati i komunicira izravno s medijima,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Umrežavanje:</a:t>
            </a:r>
            <a:r>
              <a:rPr lang="hr-HR" altLang="sr-Latn-RS" sz="2400" b="1" dirty="0">
                <a:solidFill>
                  <a:srgbClr val="0033CC"/>
                </a:solidFill>
              </a:rPr>
              <a:t> službeni, društveni i osobni kontakti, komuniciranje i razmjena mišljenja, javna diplomacija,</a:t>
            </a: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None/>
            </a:pPr>
            <a:endParaRPr lang="hr-HR" altLang="sr-Latn-RS" sz="2400" b="1" dirty="0">
              <a:solidFill>
                <a:srgbClr val="0033CC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hr-HR" altLang="sr-Latn-RS" sz="2400" b="1" dirty="0">
                <a:solidFill>
                  <a:srgbClr val="0033CC"/>
                </a:solidFill>
              </a:rPr>
              <a:t> </a:t>
            </a:r>
            <a:r>
              <a:rPr lang="hr-HR" altLang="sr-Latn-RS" sz="2400" b="1" u="sng" dirty="0">
                <a:solidFill>
                  <a:srgbClr val="FF0000"/>
                </a:solidFill>
              </a:rPr>
              <a:t>Domoljublje:</a:t>
            </a:r>
            <a:r>
              <a:rPr lang="hr-HR" altLang="sr-Latn-RS" sz="2400" b="1" dirty="0">
                <a:solidFill>
                  <a:srgbClr val="0033CC"/>
                </a:solidFill>
              </a:rPr>
              <a:t> promoviranje nacionalnih prednosti, prioriteta i osobitih uvjeta.</a:t>
            </a: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619250" y="115888"/>
            <a:ext cx="59769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None/>
            </a:pPr>
            <a:r>
              <a:rPr lang="hr-HR" altLang="zh-CN" sz="1800" b="1" i="1" dirty="0">
                <a:solidFill>
                  <a:srgbClr val="C0C0C0"/>
                </a:solidFill>
              </a:rPr>
              <a:t>‘Međunarodni odnosi vanjska politika i diplomacija’</a:t>
            </a:r>
            <a:endParaRPr lang="hr-HR" sz="1800" b="1" i="1" dirty="0">
              <a:solidFill>
                <a:srgbClr val="C0C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9908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templ">
  <a:themeElements>
    <a:clrScheme name="temp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</Template>
  <TotalTime>2810</TotalTime>
  <Words>2065</Words>
  <Application>Microsoft Office PowerPoint</Application>
  <PresentationFormat>On-screen Show (4:3)</PresentationFormat>
  <Paragraphs>303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宋体</vt:lpstr>
      <vt:lpstr>Arial</vt:lpstr>
      <vt:lpstr>Calibri</vt:lpstr>
      <vt:lpstr>Wingdings</vt:lpstr>
      <vt:lpstr>templ</vt:lpstr>
      <vt:lpstr>PowerPoint Presentation</vt:lpstr>
      <vt:lpstr>PowerPoint Presentation</vt:lpstr>
      <vt:lpstr>‘Međunarodni odnosi, vanjska politika i diplomacija’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mvpei</dc:creator>
  <cp:lastModifiedBy>Admin</cp:lastModifiedBy>
  <cp:revision>814</cp:revision>
  <cp:lastPrinted>2021-03-08T16:43:04Z</cp:lastPrinted>
  <dcterms:created xsi:type="dcterms:W3CDTF">2013-02-05T09:04:53Z</dcterms:created>
  <dcterms:modified xsi:type="dcterms:W3CDTF">2022-01-17T07:12:40Z</dcterms:modified>
</cp:coreProperties>
</file>