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2"/>
  </p:notesMasterIdLst>
  <p:handoutMasterIdLst>
    <p:handoutMasterId r:id="rId43"/>
  </p:handoutMasterIdLst>
  <p:sldIdLst>
    <p:sldId id="256" r:id="rId2"/>
    <p:sldId id="306" r:id="rId3"/>
    <p:sldId id="259" r:id="rId4"/>
    <p:sldId id="257" r:id="rId5"/>
    <p:sldId id="354" r:id="rId6"/>
    <p:sldId id="260" r:id="rId7"/>
    <p:sldId id="307" r:id="rId8"/>
    <p:sldId id="310" r:id="rId9"/>
    <p:sldId id="325" r:id="rId10"/>
    <p:sldId id="326" r:id="rId11"/>
    <p:sldId id="327" r:id="rId12"/>
    <p:sldId id="328" r:id="rId13"/>
    <p:sldId id="329" r:id="rId14"/>
    <p:sldId id="330" r:id="rId15"/>
    <p:sldId id="331" r:id="rId16"/>
    <p:sldId id="332" r:id="rId17"/>
    <p:sldId id="312" r:id="rId18"/>
    <p:sldId id="313" r:id="rId19"/>
    <p:sldId id="355" r:id="rId20"/>
    <p:sldId id="335" r:id="rId21"/>
    <p:sldId id="336" r:id="rId22"/>
    <p:sldId id="337" r:id="rId23"/>
    <p:sldId id="338" r:id="rId24"/>
    <p:sldId id="339" r:id="rId25"/>
    <p:sldId id="340" r:id="rId26"/>
    <p:sldId id="341" r:id="rId27"/>
    <p:sldId id="342" r:id="rId28"/>
    <p:sldId id="356" r:id="rId29"/>
    <p:sldId id="343" r:id="rId30"/>
    <p:sldId id="344" r:id="rId31"/>
    <p:sldId id="345" r:id="rId32"/>
    <p:sldId id="346" r:id="rId33"/>
    <p:sldId id="347" r:id="rId34"/>
    <p:sldId id="348" r:id="rId35"/>
    <p:sldId id="349" r:id="rId36"/>
    <p:sldId id="350" r:id="rId37"/>
    <p:sldId id="351" r:id="rId38"/>
    <p:sldId id="352" r:id="rId39"/>
    <p:sldId id="357" r:id="rId40"/>
    <p:sldId id="353" r:id="rId41"/>
  </p:sldIdLst>
  <p:sldSz cx="9144000" cy="6858000" type="screen4x3"/>
  <p:notesSz cx="6797675" cy="9928225"/>
  <p:defaultTextStyle>
    <a:defPPr>
      <a:defRPr lang="hr-H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000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03" autoAdjust="0"/>
    <p:restoredTop sz="91087" autoAdjust="0"/>
  </p:normalViewPr>
  <p:slideViewPr>
    <p:cSldViewPr>
      <p:cViewPr varScale="1">
        <p:scale>
          <a:sx n="82" d="100"/>
          <a:sy n="82" d="100"/>
        </p:scale>
        <p:origin x="150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9181E46-DF4E-4DC2-A52E-700904103B1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890" tIns="45946" rIns="91890" bIns="45946" rtlCol="0"/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29D652-74F3-46BD-B22C-0CBAC1B046E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4813" cy="496888"/>
          </a:xfrm>
          <a:prstGeom prst="rect">
            <a:avLst/>
          </a:prstGeom>
        </p:spPr>
        <p:txBody>
          <a:bodyPr vert="horz" lIns="91890" tIns="45946" rIns="91890" bIns="45946" rtlCol="0"/>
          <a:lstStyle>
            <a:lvl1pPr algn="r">
              <a:defRPr sz="1200"/>
            </a:lvl1pPr>
          </a:lstStyle>
          <a:p>
            <a:pPr>
              <a:defRPr/>
            </a:pPr>
            <a:fld id="{A27C6E3F-EC12-4353-8A4E-5C1DD5594122}" type="datetimeFigureOut">
              <a:rPr lang="hr-HR"/>
              <a:pPr>
                <a:defRPr/>
              </a:pPr>
              <a:t>27.10.2021.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8DA108-4A7A-4690-AF54-1992B621787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4813" cy="496887"/>
          </a:xfrm>
          <a:prstGeom prst="rect">
            <a:avLst/>
          </a:prstGeom>
        </p:spPr>
        <p:txBody>
          <a:bodyPr vert="horz" lIns="91890" tIns="45946" rIns="91890" bIns="4594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316477-72C2-4403-A0C7-31323A8612A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1275" y="9431338"/>
            <a:ext cx="2944813" cy="496887"/>
          </a:xfrm>
          <a:prstGeom prst="rect">
            <a:avLst/>
          </a:prstGeom>
        </p:spPr>
        <p:txBody>
          <a:bodyPr vert="horz" lIns="91890" tIns="45946" rIns="91890" bIns="45946" rtlCol="0" anchor="b"/>
          <a:lstStyle>
            <a:lvl1pPr algn="r">
              <a:defRPr sz="1200"/>
            </a:lvl1pPr>
          </a:lstStyle>
          <a:p>
            <a:pPr>
              <a:defRPr/>
            </a:pPr>
            <a:fld id="{1733C1AF-AC79-4BCD-BB1E-289BE3E999E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09560A8-348E-4029-92DE-78882C2FEC9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2674" tIns="46337" rIns="92674" bIns="46337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96FD43-0781-4FC9-897F-765B6190B97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2674" tIns="46337" rIns="92674" bIns="46337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4D7C302F-F72E-4F3E-AF4D-D3B17F1E6FEE}" type="datetimeFigureOut">
              <a:rPr lang="hr-HR"/>
              <a:pPr>
                <a:defRPr/>
              </a:pPr>
              <a:t>27.10.2021.</a:t>
            </a:fld>
            <a:endParaRPr lang="hr-HR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C98F1D8-988A-40E2-AB59-AD3B7703510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74" tIns="46337" rIns="92674" bIns="46337" rtlCol="0" anchor="ctr"/>
          <a:lstStyle/>
          <a:p>
            <a:pPr lvl="0"/>
            <a:endParaRPr lang="hr-HR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4756A4C-B18D-4746-B91E-18AEDD3695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1038" y="4716463"/>
            <a:ext cx="5435600" cy="4467225"/>
          </a:xfrm>
          <a:prstGeom prst="rect">
            <a:avLst/>
          </a:prstGeom>
        </p:spPr>
        <p:txBody>
          <a:bodyPr vert="horz" lIns="92674" tIns="46337" rIns="92674" bIns="46337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hr-HR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A189C5-068C-48FE-ACCE-FA7FFC1DE0C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2674" tIns="46337" rIns="92674" bIns="46337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B9B721-2EFB-4399-B9E0-8AD2449C18F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2674" tIns="46337" rIns="92674" bIns="4633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698B0CF-9D54-485A-967F-BC07BD3C46C0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90695DD8-6791-4BAF-86B8-E2AA69FD3A5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03E49F47-2D20-4E83-B931-2D306F39202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RS" altLang="sr-Latn-RS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B0E83562-E747-4A5E-B51D-A858830E34F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2475" indent="-287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7288" indent="-2301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20838" indent="-2301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4388" indent="-2301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1588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8788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5988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3188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47C16EF-CC2D-4FB1-BF94-C4B060A88CC7}" type="slidenum">
              <a:rPr lang="hr-HR" altLang="sr-Latn-RS" smtClean="0"/>
              <a:pPr/>
              <a:t>1</a:t>
            </a:fld>
            <a:endParaRPr lang="hr-HR" altLang="sr-Latn-R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>
            <a:extLst>
              <a:ext uri="{FF2B5EF4-FFF2-40B4-BE49-F238E27FC236}">
                <a16:creationId xmlns:a16="http://schemas.microsoft.com/office/drawing/2014/main" id="{4DE8C12E-499D-4BA2-A9AE-8CDE294D50A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>
            <a:extLst>
              <a:ext uri="{FF2B5EF4-FFF2-40B4-BE49-F238E27FC236}">
                <a16:creationId xmlns:a16="http://schemas.microsoft.com/office/drawing/2014/main" id="{F6144FD1-D1AF-46CE-B792-AAF5904E9E9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RS" altLang="sr-Latn-RS"/>
          </a:p>
        </p:txBody>
      </p:sp>
      <p:sp>
        <p:nvSpPr>
          <p:cNvPr id="28676" name="Slide Number Placeholder 3">
            <a:extLst>
              <a:ext uri="{FF2B5EF4-FFF2-40B4-BE49-F238E27FC236}">
                <a16:creationId xmlns:a16="http://schemas.microsoft.com/office/drawing/2014/main" id="{015B8FEC-3160-421D-B838-B660F342424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9775" indent="-282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9825" indent="-2254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54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4225" indent="-2254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14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86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58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30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28A516F-D452-40AB-990A-465364510773}" type="slidenum">
              <a:rPr lang="hr-HR" altLang="sr-Latn-RS" smtClean="0"/>
              <a:pPr/>
              <a:t>15</a:t>
            </a:fld>
            <a:endParaRPr lang="hr-HR" altLang="sr-Latn-R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C2391CBA-F450-478E-997D-E201C1884B0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427947AA-350B-4D55-9D1C-BF42A56C2C6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RS" altLang="sr-Latn-RS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8FFD4CEF-2A8E-4DBF-9A56-42EA0C6DF22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9775" indent="-282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9825" indent="-2254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54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4225" indent="-2254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14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86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58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30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BBEBD43-74B4-4302-8CB4-DFBDAC179483}" type="slidenum">
              <a:rPr lang="hr-HR" altLang="sr-Latn-RS" smtClean="0"/>
              <a:pPr/>
              <a:t>16</a:t>
            </a:fld>
            <a:endParaRPr lang="hr-HR" altLang="sr-Latn-R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>
            <a:extLst>
              <a:ext uri="{FF2B5EF4-FFF2-40B4-BE49-F238E27FC236}">
                <a16:creationId xmlns:a16="http://schemas.microsoft.com/office/drawing/2014/main" id="{F5E42E6B-2681-4B5C-88FA-CACF7407943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>
            <a:extLst>
              <a:ext uri="{FF2B5EF4-FFF2-40B4-BE49-F238E27FC236}">
                <a16:creationId xmlns:a16="http://schemas.microsoft.com/office/drawing/2014/main" id="{7697D539-DCBD-4AAF-8F54-3883C5BAD92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RS" altLang="sr-Latn-RS"/>
          </a:p>
        </p:txBody>
      </p:sp>
      <p:sp>
        <p:nvSpPr>
          <p:cNvPr id="32772" name="Slide Number Placeholder 3">
            <a:extLst>
              <a:ext uri="{FF2B5EF4-FFF2-40B4-BE49-F238E27FC236}">
                <a16:creationId xmlns:a16="http://schemas.microsoft.com/office/drawing/2014/main" id="{4D55A450-9854-4D60-A5FC-DDC6F90791B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9775" indent="-282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9825" indent="-2254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54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4225" indent="-2254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14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86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58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30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45DCB63-D8B7-44BD-AF5D-23F90E99FDCD}" type="slidenum">
              <a:rPr lang="hr-HR" altLang="sr-Latn-RS" smtClean="0"/>
              <a:pPr/>
              <a:t>17</a:t>
            </a:fld>
            <a:endParaRPr lang="hr-HR" altLang="sr-Latn-R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>
            <a:extLst>
              <a:ext uri="{FF2B5EF4-FFF2-40B4-BE49-F238E27FC236}">
                <a16:creationId xmlns:a16="http://schemas.microsoft.com/office/drawing/2014/main" id="{30409DB1-EE39-4885-B017-5D54CD0D004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>
            <a:extLst>
              <a:ext uri="{FF2B5EF4-FFF2-40B4-BE49-F238E27FC236}">
                <a16:creationId xmlns:a16="http://schemas.microsoft.com/office/drawing/2014/main" id="{754C60E3-A98F-4A25-8004-383D24CB8C7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RS" altLang="sr-Latn-RS"/>
          </a:p>
        </p:txBody>
      </p:sp>
      <p:sp>
        <p:nvSpPr>
          <p:cNvPr id="34820" name="Slide Number Placeholder 3">
            <a:extLst>
              <a:ext uri="{FF2B5EF4-FFF2-40B4-BE49-F238E27FC236}">
                <a16:creationId xmlns:a16="http://schemas.microsoft.com/office/drawing/2014/main" id="{C99D126E-4861-4D1E-B61D-9BBB5E4D424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9775" indent="-282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9825" indent="-2254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54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4225" indent="-2254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14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86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58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30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210E228-FA95-4BA3-B1CE-C2A4C6C7A984}" type="slidenum">
              <a:rPr lang="hr-HR" altLang="sr-Latn-RS" smtClean="0"/>
              <a:pPr/>
              <a:t>18</a:t>
            </a:fld>
            <a:endParaRPr lang="hr-HR" altLang="sr-Latn-R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>
            <a:extLst>
              <a:ext uri="{FF2B5EF4-FFF2-40B4-BE49-F238E27FC236}">
                <a16:creationId xmlns:a16="http://schemas.microsoft.com/office/drawing/2014/main" id="{EEFA4F02-9BBE-4D74-9778-C6214BF1999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>
            <a:extLst>
              <a:ext uri="{FF2B5EF4-FFF2-40B4-BE49-F238E27FC236}">
                <a16:creationId xmlns:a16="http://schemas.microsoft.com/office/drawing/2014/main" id="{F847EB3D-3E7E-4240-937B-4B6D64DCEE8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RS" altLang="sr-Latn-RS"/>
          </a:p>
        </p:txBody>
      </p:sp>
      <p:sp>
        <p:nvSpPr>
          <p:cNvPr id="55300" name="Slide Number Placeholder 3">
            <a:extLst>
              <a:ext uri="{FF2B5EF4-FFF2-40B4-BE49-F238E27FC236}">
                <a16:creationId xmlns:a16="http://schemas.microsoft.com/office/drawing/2014/main" id="{B2600F60-93DD-4B08-B72E-D54EEE200D8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125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7763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8138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6925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41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13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85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957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3F18B64-1AE7-40D7-A65B-F3E83CC6D33E}" type="slidenum">
              <a:rPr lang="hr-HR" altLang="sr-Latn-RS" smtClean="0"/>
              <a:pPr/>
              <a:t>37</a:t>
            </a:fld>
            <a:endParaRPr lang="hr-HR" altLang="sr-Latn-R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A0586EA0-93C4-45EA-BEF5-2AEC9FF00A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A836D34B-8FB7-4082-89BE-E17E67A7D99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RS" altLang="sr-Latn-RS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4BA18F51-2095-4FAE-BB75-170025C3270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4538" indent="-2841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6175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6550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5338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2538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9738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6938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94138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368AEA6-CFC5-4857-9E76-D49C0C0DB828}" type="slidenum">
              <a:rPr lang="hr-HR" altLang="sr-Latn-RS" smtClean="0"/>
              <a:pPr/>
              <a:t>7</a:t>
            </a:fld>
            <a:endParaRPr lang="hr-HR" altLang="sr-Latn-R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C2F40693-2D6A-4174-97B6-943A2738DF5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BF46CC0E-4B8F-410B-9BAB-D0E1792135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RS" altLang="sr-Latn-RS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79374495-45F3-47AE-8766-909C071D20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9775" indent="-282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9825" indent="-2254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54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4225" indent="-2254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14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86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58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30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748DBCC-1757-4BDC-A6E4-4DD3E96F8697}" type="slidenum">
              <a:rPr lang="hr-HR" altLang="sr-Latn-RS" smtClean="0"/>
              <a:pPr/>
              <a:t>8</a:t>
            </a:fld>
            <a:endParaRPr lang="hr-HR" altLang="sr-Latn-R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2E36E3E3-EE54-4001-B87F-C3284234C30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02EE14E7-DEE3-4BC8-A1C8-17A6EDA618F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RS" altLang="sr-Latn-RS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F5E74AFA-A4FE-4CE4-BC58-D3E7E72321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9775" indent="-282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9825" indent="-2254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54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4225" indent="-2254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14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86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58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30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FB7A077-F2F2-4AB7-A45A-8478AEE6649C}" type="slidenum">
              <a:rPr lang="hr-HR" altLang="sr-Latn-RS" smtClean="0"/>
              <a:pPr/>
              <a:t>9</a:t>
            </a:fld>
            <a:endParaRPr lang="hr-HR" altLang="sr-Latn-R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D661D6C9-4F18-43B6-AD46-223F8A6AFEE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C1037D0B-EB79-47F9-A49F-AB8F87EDF8A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RS" altLang="sr-Latn-RS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FCCF648B-0C42-455B-9B76-3C5DFA8825A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9775" indent="-282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9825" indent="-2254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54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4225" indent="-2254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14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86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58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30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0B22605-8954-474F-9933-5D72E576A017}" type="slidenum">
              <a:rPr lang="hr-HR" altLang="sr-Latn-RS" smtClean="0"/>
              <a:pPr/>
              <a:t>10</a:t>
            </a:fld>
            <a:endParaRPr lang="hr-HR" altLang="sr-Latn-R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791D5118-B27B-4735-800C-7BDB1F93B76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3B113D95-74E1-4E7E-B70F-2DA17482DC2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RS" altLang="sr-Latn-RS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9A23187F-A606-4CFD-A5CA-499B83C65EE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9775" indent="-282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9825" indent="-2254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54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4225" indent="-2254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14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86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58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30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B38C955-2EEB-4E00-89BE-1BD108CEF0FA}" type="slidenum">
              <a:rPr lang="hr-HR" altLang="sr-Latn-RS" smtClean="0"/>
              <a:pPr/>
              <a:t>11</a:t>
            </a:fld>
            <a:endParaRPr lang="hr-HR" altLang="sr-Latn-R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882D248A-9C93-4E3F-A713-607BDF750C9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id="{70B34DA5-2DA7-437E-8D1F-393248CFEC3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RS" altLang="sr-Latn-RS"/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5E54D1BB-DB09-4777-9C97-7AA23377AAF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9775" indent="-282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9825" indent="-2254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54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4225" indent="-2254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14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86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58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30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6E2FA06-6737-4756-B99E-1925154FFA8A}" type="slidenum">
              <a:rPr lang="hr-HR" altLang="sr-Latn-RS" smtClean="0"/>
              <a:pPr/>
              <a:t>12</a:t>
            </a:fld>
            <a:endParaRPr lang="hr-HR" altLang="sr-Latn-R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0C7B08E5-EBA4-4B61-8B92-14297F335ED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7526E6B7-D321-4DA2-94DC-BBC19CAFE30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RS" altLang="sr-Latn-RS"/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7435F9D0-88CB-4916-9D02-BC887985782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9775" indent="-282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9825" indent="-2254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54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4225" indent="-2254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14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86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58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30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9D80C1D-7584-498E-A70D-613ADC0D0909}" type="slidenum">
              <a:rPr lang="hr-HR" altLang="sr-Latn-RS" smtClean="0"/>
              <a:pPr/>
              <a:t>13</a:t>
            </a:fld>
            <a:endParaRPr lang="hr-HR" altLang="sr-Latn-R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>
            <a:extLst>
              <a:ext uri="{FF2B5EF4-FFF2-40B4-BE49-F238E27FC236}">
                <a16:creationId xmlns:a16="http://schemas.microsoft.com/office/drawing/2014/main" id="{2C06EDCB-2200-4272-AE03-9E38FE6111B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>
            <a:extLst>
              <a:ext uri="{FF2B5EF4-FFF2-40B4-BE49-F238E27FC236}">
                <a16:creationId xmlns:a16="http://schemas.microsoft.com/office/drawing/2014/main" id="{2D06F760-0CFB-4E5B-A240-38F8E064447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RS" altLang="sr-Latn-RS"/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id="{195757F4-76BF-4238-9641-3E0B494D4DE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9775" indent="-282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9825" indent="-2254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54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4225" indent="-2254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14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86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58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30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214D4F-03BA-4973-83DA-70B8FF972C40}" type="slidenum">
              <a:rPr lang="hr-HR" altLang="sr-Latn-RS" smtClean="0"/>
              <a:pPr/>
              <a:t>14</a:t>
            </a:fld>
            <a:endParaRPr lang="hr-HR" altLang="sr-Latn-R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3FE5E97-35C5-4755-B538-FCC0987051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162C93-0F1A-434C-8CBF-BB0F3582B2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9F1A0B7-D858-43A2-B646-A33922420F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B93C95-6E59-4AC7-B14C-569A66AF1C6D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288114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87F3514-5809-4818-9ABD-6CDBBB8A0D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525E74-3097-4C09-B0A6-4CCCEF17CD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8C5688C-2E22-4335-871B-E14FFFD89F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897E3-7FD0-4158-A7C9-A2433E0E16F6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90085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29A3C0F-5CAF-4B41-9B99-667EC4995D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2E2EE5F-5BFE-4151-9015-5EB705BB19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E9B9FD1-D24C-416A-B4CF-92D248EB6A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29A1A-B023-4AFA-9F6A-BED3B38190AF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127388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CCBA79F-2D57-49D6-B915-F9D8405D69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B6A2309-4EDC-4540-9536-3EEB161273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A54208-BD0D-4D37-8FF7-FC9C7C712E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B1C77B-965C-43BB-8DF5-4C9B8D2F2F3D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247415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5A05C2B-3A19-41A7-890F-3EADC03825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056DCAB-74FD-4705-B65B-3760792D6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FAD699F-FAB3-4406-874F-BECF918994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E2576D-B82C-4EE5-8218-FB47786719BA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631985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0C4094B-E0FA-423C-91B3-470111A952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459F12-C1A5-4EA1-B4A4-BAB7A208FE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1B9BEF-C1D5-460D-A20E-F4D08435D9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DA8C05-83C2-4E5F-A79D-72BD68B325BB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485936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FC235F2-20A1-420C-B6BC-F6598D7AD1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D5696E0-64F5-4F3E-8C97-7C44DB731D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3CBFD1D-C176-495D-9D69-3CA2197568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32A05-83E5-49A6-8E17-F0FB6BA9D6D4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378600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BD53D12-1268-4648-A5CE-6475B00EDE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A1AE405-A0FE-4FA7-A77B-F0B0F996FF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BEC3B4F-958C-4511-A043-2BF7A1F93B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7389A-03AA-455C-B4B7-097340FCF179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693106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604A9A6-9CEF-4047-B782-55F0CECF29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6337ED0-24A5-4661-A31F-71D7E16FB8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C8B9E3E-ED1A-4F21-8620-A46333B09D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DEE85-3654-4431-91F6-0733B6CA789B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581553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D413B1B-B3E6-4A8A-8C6F-820174C6BE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39B2DCB-C511-4E60-BAB7-5573778E95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FE35AB1-E8D2-4DF4-901F-7847D376EC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60C7E8-B300-4551-8776-706C7F787CCF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506894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544BA10-27C7-499A-AFE6-BFD98D27A3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457DBA8-794D-4C96-B088-8971ECF653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5C59106-6237-429F-8109-482E5C443F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C615AD-AAE1-4326-A3A8-043D63F75291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41436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54472FC-8930-4779-BEC8-AB6BE0B789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81BF97A-033D-400C-B30F-5EB14ECF98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Click to edit Master text styles</a:t>
            </a:r>
          </a:p>
          <a:p>
            <a:pPr lvl="1"/>
            <a:r>
              <a:rPr lang="hr-HR" altLang="sr-Latn-RS"/>
              <a:t>Second level</a:t>
            </a:r>
          </a:p>
          <a:p>
            <a:pPr lvl="2"/>
            <a:r>
              <a:rPr lang="hr-HR" altLang="sr-Latn-RS"/>
              <a:t>Third level</a:t>
            </a:r>
          </a:p>
          <a:p>
            <a:pPr lvl="3"/>
            <a:r>
              <a:rPr lang="hr-HR" altLang="sr-Latn-RS"/>
              <a:t>Fourth level</a:t>
            </a:r>
          </a:p>
          <a:p>
            <a:pPr lvl="4"/>
            <a:r>
              <a:rPr lang="hr-HR" altLang="sr-Latn-RS"/>
              <a:t>Fifth level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D198B4F4-F57A-4E1D-B5E1-73A2B1EE8EA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981CA7F1-C7FB-4FF4-A3F5-CB178349D3C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A6DD97AC-28B5-443C-BAA2-604C017ABA9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FF891EF6-52AA-4F17-9699-377907FD8630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>
            <a:extLst>
              <a:ext uri="{FF2B5EF4-FFF2-40B4-BE49-F238E27FC236}">
                <a16:creationId xmlns:a16="http://schemas.microsoft.com/office/drawing/2014/main" id="{7FF6E968-1E58-4892-9817-3EB8B8AFED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115888"/>
            <a:ext cx="76327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zh-CN" sz="1800" b="1">
                <a:solidFill>
                  <a:srgbClr val="0033CC"/>
                </a:solidFill>
              </a:rPr>
              <a:t>SVEUČILIŠTE U ZAGREBU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zh-CN" sz="1800" b="1">
                <a:solidFill>
                  <a:srgbClr val="0033CC"/>
                </a:solidFill>
              </a:rPr>
              <a:t>PRAVNI FAKULTET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1800" b="1" i="1">
                <a:solidFill>
                  <a:srgbClr val="0033CC"/>
                </a:solidFill>
              </a:rPr>
              <a:t>Specijalistički diplomski studij javne uprave, II. godina</a:t>
            </a:r>
          </a:p>
        </p:txBody>
      </p:sp>
      <p:sp>
        <p:nvSpPr>
          <p:cNvPr id="4099" name="Rectangle 8">
            <a:extLst>
              <a:ext uri="{FF2B5EF4-FFF2-40B4-BE49-F238E27FC236}">
                <a16:creationId xmlns:a16="http://schemas.microsoft.com/office/drawing/2014/main" id="{760AC3FC-9CB9-4F0F-8A79-FA67B87D3A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73238"/>
            <a:ext cx="9144000" cy="415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3400" b="1">
                <a:solidFill>
                  <a:srgbClr val="0033CC"/>
                </a:solidFill>
              </a:rPr>
              <a:t>MEĐUNARODNI ODNOSI,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3400" b="1">
                <a:solidFill>
                  <a:srgbClr val="0033CC"/>
                </a:solidFill>
              </a:rPr>
              <a:t>VANJSKA POLITIKA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3400" b="1">
                <a:solidFill>
                  <a:srgbClr val="0033CC"/>
                </a:solidFill>
              </a:rPr>
              <a:t>I DIPLOMACIJA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1800" b="1">
                <a:solidFill>
                  <a:srgbClr val="0033CC"/>
                </a:solidFill>
              </a:rPr>
              <a:t>- ak. god. 2021./2022. -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r-HR" altLang="sr-Latn-RS" sz="1800">
              <a:solidFill>
                <a:srgbClr val="0033CC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r-HR" altLang="sr-Latn-RS" sz="1800">
              <a:solidFill>
                <a:srgbClr val="0033CC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1800" i="1">
                <a:solidFill>
                  <a:srgbClr val="0033CC"/>
                </a:solidFill>
              </a:rPr>
              <a:t>dr. sc. Mladen Andrlić,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1800" i="1">
                <a:solidFill>
                  <a:srgbClr val="0033CC"/>
                </a:solidFill>
              </a:rPr>
              <a:t>veleposlanik Republike Hrvatske u Mađarskoj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1800" i="1">
                <a:solidFill>
                  <a:srgbClr val="0033CC"/>
                </a:solidFill>
              </a:rPr>
              <a:t>E-mail: </a:t>
            </a:r>
            <a:r>
              <a:rPr lang="hr-HR" altLang="sr-Latn-RS" sz="1800" i="1" u="sng">
                <a:solidFill>
                  <a:srgbClr val="0033CC"/>
                </a:solidFill>
              </a:rPr>
              <a:t>mladen.andrlic@mvep.hr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r-HR" altLang="sr-Latn-RS" sz="1800">
              <a:solidFill>
                <a:srgbClr val="0033CC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r-HR" altLang="sr-Latn-RS" sz="1800">
              <a:solidFill>
                <a:srgbClr val="0033CC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1800">
                <a:solidFill>
                  <a:srgbClr val="0033CC"/>
                </a:solidFill>
              </a:rPr>
              <a:t>Zagreb, 25. listopada 2021.</a:t>
            </a: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gray-world-map-hi">
            <a:extLst>
              <a:ext uri="{FF2B5EF4-FFF2-40B4-BE49-F238E27FC236}">
                <a16:creationId xmlns:a16="http://schemas.microsoft.com/office/drawing/2014/main" id="{7DC8BAFC-DEBD-4C52-BDE3-F63A4A784F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9388" y="671513"/>
            <a:ext cx="9144001" cy="559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Rectangle 4">
            <a:extLst>
              <a:ext uri="{FF2B5EF4-FFF2-40B4-BE49-F238E27FC236}">
                <a16:creationId xmlns:a16="http://schemas.microsoft.com/office/drawing/2014/main" id="{3E29A164-A533-4E5F-BD43-0A5E21A2FF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115888"/>
            <a:ext cx="64801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zh-CN" sz="1800" b="1">
                <a:solidFill>
                  <a:srgbClr val="C0C0C0"/>
                </a:solidFill>
              </a:rPr>
              <a:t>‘Međunarodni odnosi, vanjska politika i diplomacija’</a:t>
            </a:r>
            <a:endParaRPr lang="hr-HR" altLang="sr-Latn-RS" sz="1800" b="1" i="1">
              <a:solidFill>
                <a:srgbClr val="C0C0C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r-HR" altLang="sr-Latn-RS" sz="1800" b="1" i="1">
              <a:solidFill>
                <a:srgbClr val="C0C0C0"/>
              </a:solidFill>
            </a:endParaRPr>
          </a:p>
        </p:txBody>
      </p:sp>
      <p:sp>
        <p:nvSpPr>
          <p:cNvPr id="10244" name="Rectangle 6">
            <a:extLst>
              <a:ext uri="{FF2B5EF4-FFF2-40B4-BE49-F238E27FC236}">
                <a16:creationId xmlns:a16="http://schemas.microsoft.com/office/drawing/2014/main" id="{5C319F22-C396-42E3-8803-EAE67812F4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836613"/>
            <a:ext cx="8064500" cy="526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  <a:defRPr/>
            </a:pPr>
            <a:endParaRPr lang="hr-HR" altLang="sr-Latn-RS" sz="2800" b="1" u="sng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  <a:defRPr/>
            </a:pPr>
            <a:r>
              <a:rPr lang="hr-HR" altLang="sr-Latn-RS" sz="2800" b="1" u="sng" dirty="0">
                <a:solidFill>
                  <a:srgbClr val="FF0000"/>
                </a:solidFill>
              </a:rPr>
              <a:t>Nove opće vrijednosti:</a:t>
            </a:r>
            <a:r>
              <a:rPr lang="hr-HR" altLang="sr-Latn-RS" sz="2800" b="1" dirty="0">
                <a:solidFill>
                  <a:srgbClr val="0033CC"/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  <a:defRPr/>
            </a:pPr>
            <a:endParaRPr lang="hr-HR" altLang="sr-Latn-RS" sz="2800" b="1" dirty="0">
              <a:solidFill>
                <a:srgbClr val="0033CC"/>
              </a:solidFill>
            </a:endParaRPr>
          </a:p>
          <a:p>
            <a:pPr marL="457200" indent="-457200" eaLnBrk="1" hangingPunct="1">
              <a:spcBef>
                <a:spcPct val="0"/>
              </a:spcBef>
              <a:buClr>
                <a:srgbClr val="FF0000"/>
              </a:buClr>
              <a:buFontTx/>
              <a:buChar char="-"/>
              <a:defRPr/>
            </a:pPr>
            <a:r>
              <a:rPr lang="hr-HR" altLang="sr-Latn-RS" sz="2800" b="1" dirty="0">
                <a:solidFill>
                  <a:srgbClr val="0033CC"/>
                </a:solidFill>
              </a:rPr>
              <a:t>individualna i ljudska prava,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  <a:defRPr/>
            </a:pPr>
            <a:endParaRPr lang="hr-HR" altLang="sr-Latn-RS" sz="2800" b="1" dirty="0">
              <a:solidFill>
                <a:srgbClr val="0033CC"/>
              </a:solidFill>
            </a:endParaRPr>
          </a:p>
          <a:p>
            <a:pPr marL="457200" indent="-457200" eaLnBrk="1" hangingPunct="1">
              <a:spcBef>
                <a:spcPct val="0"/>
              </a:spcBef>
              <a:buClr>
                <a:srgbClr val="FF0000"/>
              </a:buClr>
              <a:buFontTx/>
              <a:buChar char="-"/>
              <a:defRPr/>
            </a:pPr>
            <a:r>
              <a:rPr lang="hr-HR" altLang="sr-Latn-RS" sz="2800" b="1" dirty="0">
                <a:solidFill>
                  <a:srgbClr val="0033CC"/>
                </a:solidFill>
              </a:rPr>
              <a:t>dijalog i tolerancija,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  <a:defRPr/>
            </a:pPr>
            <a:endParaRPr lang="hr-HR" altLang="sr-Latn-RS" sz="2800" b="1" dirty="0">
              <a:solidFill>
                <a:srgbClr val="0033CC"/>
              </a:solidFill>
            </a:endParaRPr>
          </a:p>
          <a:p>
            <a:pPr marL="457200" indent="-457200" eaLnBrk="1" hangingPunct="1">
              <a:spcBef>
                <a:spcPct val="0"/>
              </a:spcBef>
              <a:buClr>
                <a:srgbClr val="FF0000"/>
              </a:buClr>
              <a:buFontTx/>
              <a:buChar char="-"/>
              <a:defRPr/>
            </a:pPr>
            <a:r>
              <a:rPr lang="hr-HR" altLang="sr-Latn-RS" sz="2800" b="1" dirty="0">
                <a:solidFill>
                  <a:srgbClr val="0033CC"/>
                </a:solidFill>
              </a:rPr>
              <a:t>uzajamno povjerenje i razumijevanje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  <a:defRPr/>
            </a:pPr>
            <a:endParaRPr lang="hr-HR" altLang="sr-Latn-RS" sz="2800" b="1" dirty="0">
              <a:solidFill>
                <a:srgbClr val="0033CC"/>
              </a:solidFill>
            </a:endParaRPr>
          </a:p>
          <a:p>
            <a:pPr marL="457200" indent="-457200" eaLnBrk="1" hangingPunct="1">
              <a:spcBef>
                <a:spcPct val="0"/>
              </a:spcBef>
              <a:buClr>
                <a:srgbClr val="FF0000"/>
              </a:buClr>
              <a:buFontTx/>
              <a:buChar char="-"/>
              <a:defRPr/>
            </a:pPr>
            <a:r>
              <a:rPr lang="hr-HR" altLang="sr-Latn-RS" sz="2800" b="1" dirty="0">
                <a:solidFill>
                  <a:srgbClr val="0033CC"/>
                </a:solidFill>
              </a:rPr>
              <a:t>društvena i poslovna etika,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  <a:defRPr/>
            </a:pPr>
            <a:endParaRPr lang="hr-HR" altLang="sr-Latn-RS" sz="2800" b="1" dirty="0">
              <a:solidFill>
                <a:srgbClr val="0033CC"/>
              </a:solidFill>
            </a:endParaRPr>
          </a:p>
          <a:p>
            <a:pPr marL="457200" indent="-457200" eaLnBrk="1" hangingPunct="1">
              <a:spcBef>
                <a:spcPct val="0"/>
              </a:spcBef>
              <a:buClr>
                <a:srgbClr val="FF0000"/>
              </a:buClr>
              <a:buFontTx/>
              <a:buChar char="-"/>
              <a:defRPr/>
            </a:pPr>
            <a:r>
              <a:rPr lang="hr-HR" altLang="sr-Latn-RS" sz="2800" b="1" dirty="0">
                <a:solidFill>
                  <a:srgbClr val="0033CC"/>
                </a:solidFill>
              </a:rPr>
              <a:t>kreativnost i inovacije. </a:t>
            </a:r>
          </a:p>
        </p:txBody>
      </p:sp>
    </p:spTree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gray-world-map-hi">
            <a:extLst>
              <a:ext uri="{FF2B5EF4-FFF2-40B4-BE49-F238E27FC236}">
                <a16:creationId xmlns:a16="http://schemas.microsoft.com/office/drawing/2014/main" id="{0D8D5E7A-EC45-4CAE-A982-1CA06C203F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4613"/>
            <a:ext cx="9144000" cy="501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Rectangle 4">
            <a:extLst>
              <a:ext uri="{FF2B5EF4-FFF2-40B4-BE49-F238E27FC236}">
                <a16:creationId xmlns:a16="http://schemas.microsoft.com/office/drawing/2014/main" id="{2995FFF0-B5A8-48DD-898E-58F17C2C4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115888"/>
            <a:ext cx="64801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zh-CN" sz="1800" b="1">
                <a:solidFill>
                  <a:srgbClr val="C0C0C0"/>
                </a:solidFill>
              </a:rPr>
              <a:t>‘Međunarodni odnosi, vanjska politika i diplomacija’</a:t>
            </a:r>
            <a:endParaRPr lang="hr-HR" altLang="sr-Latn-RS" sz="1800" b="1" i="1">
              <a:solidFill>
                <a:srgbClr val="C0C0C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r-HR" altLang="sr-Latn-RS" sz="1800" b="1" i="1">
              <a:solidFill>
                <a:srgbClr val="C0C0C0"/>
              </a:solidFill>
            </a:endParaRPr>
          </a:p>
        </p:txBody>
      </p:sp>
      <p:sp>
        <p:nvSpPr>
          <p:cNvPr id="10244" name="Rectangle 6">
            <a:extLst>
              <a:ext uri="{FF2B5EF4-FFF2-40B4-BE49-F238E27FC236}">
                <a16:creationId xmlns:a16="http://schemas.microsoft.com/office/drawing/2014/main" id="{9D85DBA2-BD48-4559-981D-6824602B61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975" y="993775"/>
            <a:ext cx="8836025" cy="507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  <a:defRPr/>
            </a:pPr>
            <a:endParaRPr lang="hr-HR" altLang="sr-Latn-RS" sz="2800" b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  <a:defRPr/>
            </a:pPr>
            <a:r>
              <a:rPr lang="hr-HR" altLang="sr-Latn-RS" sz="2800" b="1" dirty="0">
                <a:solidFill>
                  <a:srgbClr val="FF0000"/>
                </a:solidFill>
              </a:rPr>
              <a:t> </a:t>
            </a:r>
            <a:r>
              <a:rPr lang="hr-HR" altLang="sr-Latn-RS" sz="2800" b="1" u="sng" dirty="0">
                <a:solidFill>
                  <a:srgbClr val="FF0000"/>
                </a:solidFill>
              </a:rPr>
              <a:t>Glavni koraci:</a:t>
            </a:r>
            <a:r>
              <a:rPr lang="hr-HR" altLang="sr-Latn-RS" sz="2800" b="1" u="sng" dirty="0">
                <a:solidFill>
                  <a:srgbClr val="0033CC"/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  <a:defRPr/>
            </a:pPr>
            <a:endParaRPr lang="hr-HR" altLang="sr-Latn-RS" sz="2800" b="1" u="sng" dirty="0">
              <a:solidFill>
                <a:srgbClr val="0033CC"/>
              </a:solidFill>
            </a:endParaRPr>
          </a:p>
          <a:p>
            <a:pPr marL="457200" indent="-457200" eaLnBrk="1" hangingPunct="1">
              <a:spcBef>
                <a:spcPct val="0"/>
              </a:spcBef>
              <a:buClr>
                <a:srgbClr val="FF0000"/>
              </a:buClr>
              <a:buFontTx/>
              <a:buChar char="-"/>
              <a:defRPr/>
            </a:pPr>
            <a:r>
              <a:rPr lang="hr-HR" altLang="sr-Latn-RS" sz="2400" b="1" dirty="0">
                <a:solidFill>
                  <a:srgbClr val="0033CC"/>
                </a:solidFill>
              </a:rPr>
              <a:t>od antičkih izaslanika do renesansne stalne diplomacije,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  <a:defRPr/>
            </a:pPr>
            <a:endParaRPr lang="hr-HR" altLang="sr-Latn-RS" sz="2400" b="1" dirty="0">
              <a:solidFill>
                <a:srgbClr val="0033CC"/>
              </a:solidFill>
            </a:endParaRPr>
          </a:p>
          <a:p>
            <a:pPr marL="457200" indent="-457200" eaLnBrk="1" hangingPunct="1">
              <a:spcBef>
                <a:spcPct val="0"/>
              </a:spcBef>
              <a:buClr>
                <a:srgbClr val="FF0000"/>
              </a:buClr>
              <a:buFontTx/>
              <a:buChar char="-"/>
              <a:defRPr/>
            </a:pPr>
            <a:r>
              <a:rPr lang="hr-HR" altLang="sr-Latn-RS" sz="2400" b="1" dirty="0" err="1">
                <a:solidFill>
                  <a:srgbClr val="0033CC"/>
                </a:solidFill>
              </a:rPr>
              <a:t>Westfalijski</a:t>
            </a:r>
            <a:r>
              <a:rPr lang="hr-HR" altLang="sr-Latn-RS" sz="2400" b="1" dirty="0">
                <a:solidFill>
                  <a:srgbClr val="0033CC"/>
                </a:solidFill>
              </a:rPr>
              <a:t> mir i </a:t>
            </a:r>
            <a:r>
              <a:rPr lang="hr-HR" altLang="sr-Latn-RS" sz="2400" b="1" dirty="0" err="1">
                <a:solidFill>
                  <a:srgbClr val="0033CC"/>
                </a:solidFill>
              </a:rPr>
              <a:t>postwestfalijski</a:t>
            </a:r>
            <a:r>
              <a:rPr lang="hr-HR" altLang="sr-Latn-RS" sz="2400" b="1" dirty="0">
                <a:solidFill>
                  <a:srgbClr val="0033CC"/>
                </a:solidFill>
              </a:rPr>
              <a:t> razvoj,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  <a:defRPr/>
            </a:pPr>
            <a:endParaRPr lang="hr-HR" altLang="sr-Latn-RS" sz="2400" b="1" dirty="0">
              <a:solidFill>
                <a:srgbClr val="0033CC"/>
              </a:solidFill>
            </a:endParaRPr>
          </a:p>
          <a:p>
            <a:pPr marL="457200" indent="-457200" eaLnBrk="1" hangingPunct="1">
              <a:spcBef>
                <a:spcPct val="0"/>
              </a:spcBef>
              <a:buClr>
                <a:srgbClr val="FF0000"/>
              </a:buClr>
              <a:buFontTx/>
              <a:buChar char="-"/>
              <a:defRPr/>
            </a:pPr>
            <a:r>
              <a:rPr lang="hr-HR" altLang="sr-Latn-RS" sz="2400" b="1" dirty="0">
                <a:solidFill>
                  <a:srgbClr val="0033CC"/>
                </a:solidFill>
              </a:rPr>
              <a:t>Bečki kongres i politika ravnoteže, eurocentrizam, izolacionizam,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  <a:defRPr/>
            </a:pPr>
            <a:endParaRPr lang="hr-HR" altLang="sr-Latn-RS" sz="2400" b="1" i="1" dirty="0">
              <a:solidFill>
                <a:srgbClr val="0033CC"/>
              </a:solidFill>
            </a:endParaRPr>
          </a:p>
          <a:p>
            <a:pPr marL="457200" indent="-457200" eaLnBrk="1" hangingPunct="1">
              <a:spcBef>
                <a:spcPct val="0"/>
              </a:spcBef>
              <a:buClr>
                <a:srgbClr val="FF0000"/>
              </a:buClr>
              <a:buFontTx/>
              <a:buChar char="-"/>
              <a:defRPr/>
            </a:pPr>
            <a:r>
              <a:rPr lang="hr-HR" altLang="sr-Latn-RS" sz="2400" b="1" i="1" dirty="0">
                <a:solidFill>
                  <a:srgbClr val="0033CC"/>
                </a:solidFill>
              </a:rPr>
              <a:t>Prvi svjetski rat, </a:t>
            </a:r>
            <a:r>
              <a:rPr lang="hr-HR" altLang="sr-Latn-RS" sz="2400" b="1" i="1" dirty="0" err="1">
                <a:solidFill>
                  <a:srgbClr val="0033CC"/>
                </a:solidFill>
              </a:rPr>
              <a:t>Wilsonova</a:t>
            </a:r>
            <a:r>
              <a:rPr lang="hr-HR" altLang="sr-Latn-RS" sz="2400" b="1" i="1" dirty="0">
                <a:solidFill>
                  <a:srgbClr val="0033CC"/>
                </a:solidFill>
              </a:rPr>
              <a:t> doktrina, Liga naroda,</a:t>
            </a:r>
          </a:p>
          <a:p>
            <a:pPr marL="457200" indent="-457200" eaLnBrk="1" hangingPunct="1">
              <a:spcBef>
                <a:spcPct val="0"/>
              </a:spcBef>
              <a:buClr>
                <a:srgbClr val="FF0000"/>
              </a:buClr>
              <a:buFontTx/>
              <a:buChar char="-"/>
              <a:defRPr/>
            </a:pPr>
            <a:endParaRPr lang="hr-HR" altLang="sr-Latn-RS" sz="2400" b="1" i="1" dirty="0">
              <a:solidFill>
                <a:srgbClr val="0033CC"/>
              </a:solidFill>
            </a:endParaRPr>
          </a:p>
          <a:p>
            <a:pPr marL="457200" indent="-457200" eaLnBrk="1" hangingPunct="1">
              <a:spcBef>
                <a:spcPct val="0"/>
              </a:spcBef>
              <a:buClr>
                <a:srgbClr val="FF0000"/>
              </a:buClr>
              <a:buFontTx/>
              <a:buChar char="-"/>
              <a:defRPr/>
            </a:pPr>
            <a:r>
              <a:rPr lang="hr-HR" altLang="sr-Latn-RS" sz="2400" b="1" i="1" dirty="0">
                <a:solidFill>
                  <a:srgbClr val="0033CC"/>
                </a:solidFill>
              </a:rPr>
              <a:t>Drugi svjetski rat</a:t>
            </a:r>
            <a:r>
              <a:rPr lang="hr-HR" altLang="sr-Latn-RS" sz="2400" b="1" dirty="0">
                <a:solidFill>
                  <a:srgbClr val="0033CC"/>
                </a:solidFill>
              </a:rPr>
              <a:t>. </a:t>
            </a:r>
          </a:p>
        </p:txBody>
      </p:sp>
      <p:sp>
        <p:nvSpPr>
          <p:cNvPr id="19461" name="Rectangle 1">
            <a:extLst>
              <a:ext uri="{FF2B5EF4-FFF2-40B4-BE49-F238E27FC236}">
                <a16:creationId xmlns:a16="http://schemas.microsoft.com/office/drawing/2014/main" id="{CA0FE43F-EA14-4C96-86FE-A70C9DBAF6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975" y="439738"/>
            <a:ext cx="7921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b="1" u="sng">
                <a:solidFill>
                  <a:srgbClr val="FF0000"/>
                </a:solidFill>
              </a:rPr>
              <a:t>3. Povijest diplomacije</a:t>
            </a:r>
            <a:endParaRPr lang="hr-HR" altLang="sr-Latn-RS" b="1" i="1" u="sng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gray-world-map-hi">
            <a:extLst>
              <a:ext uri="{FF2B5EF4-FFF2-40B4-BE49-F238E27FC236}">
                <a16:creationId xmlns:a16="http://schemas.microsoft.com/office/drawing/2014/main" id="{B87C1319-D5EA-42E3-87AC-0277538F41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4613"/>
            <a:ext cx="9144000" cy="501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Rectangle 4">
            <a:extLst>
              <a:ext uri="{FF2B5EF4-FFF2-40B4-BE49-F238E27FC236}">
                <a16:creationId xmlns:a16="http://schemas.microsoft.com/office/drawing/2014/main" id="{46E7E372-5904-4D17-9F57-E4C4BAA373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115888"/>
            <a:ext cx="64801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zh-CN" sz="1800" b="1">
                <a:solidFill>
                  <a:srgbClr val="C0C0C0"/>
                </a:solidFill>
              </a:rPr>
              <a:t>‘Međunarodni odnosi, vanjska politika i diplomacija’</a:t>
            </a:r>
            <a:endParaRPr lang="hr-HR" altLang="sr-Latn-RS" sz="1800" b="1" i="1">
              <a:solidFill>
                <a:srgbClr val="C0C0C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r-HR" altLang="sr-Latn-RS" sz="1800" b="1" i="1">
              <a:solidFill>
                <a:srgbClr val="C0C0C0"/>
              </a:solidFill>
            </a:endParaRPr>
          </a:p>
        </p:txBody>
      </p:sp>
      <p:sp>
        <p:nvSpPr>
          <p:cNvPr id="10244" name="Rectangle 6">
            <a:extLst>
              <a:ext uri="{FF2B5EF4-FFF2-40B4-BE49-F238E27FC236}">
                <a16:creationId xmlns:a16="http://schemas.microsoft.com/office/drawing/2014/main" id="{5F9B4812-133B-4B00-A83E-F15F2EACBA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975" y="1320800"/>
            <a:ext cx="8836025" cy="526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Char char="-"/>
            </a:pPr>
            <a:r>
              <a:rPr lang="hr-HR" altLang="sr-Latn-RS" sz="2400" b="1">
                <a:solidFill>
                  <a:srgbClr val="0033CC"/>
                </a:solidFill>
              </a:rPr>
              <a:t>Bretton Woods, Ujedinjeni narodi, 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Char char="-"/>
            </a:pPr>
            <a:endParaRPr lang="hr-HR" altLang="sr-Latn-RS" sz="2400" b="1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Char char="-"/>
            </a:pPr>
            <a:r>
              <a:rPr lang="hr-HR" altLang="sr-Latn-RS" sz="2400" b="1">
                <a:solidFill>
                  <a:srgbClr val="0033CC"/>
                </a:solidFill>
              </a:rPr>
              <a:t>blokovske podjele, (ne)razvijenost, (među)ovisnost,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Char char="-"/>
            </a:pPr>
            <a:endParaRPr lang="hr-HR" altLang="sr-Latn-RS" sz="2400" b="1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Char char="-"/>
            </a:pPr>
            <a:r>
              <a:rPr lang="hr-HR" altLang="sr-Latn-RS" sz="2400" b="1">
                <a:solidFill>
                  <a:srgbClr val="0033CC"/>
                </a:solidFill>
              </a:rPr>
              <a:t>(ne)ravnoteža, Hladni rat, Američki mir (</a:t>
            </a:r>
            <a:r>
              <a:rPr lang="hr-HR" altLang="sr-Latn-RS" sz="2400" b="1" i="1">
                <a:solidFill>
                  <a:srgbClr val="0033CC"/>
                </a:solidFill>
              </a:rPr>
              <a:t>Pax Americana)</a:t>
            </a:r>
            <a:r>
              <a:rPr lang="hr-HR" altLang="sr-Latn-RS" sz="2400" b="1">
                <a:solidFill>
                  <a:srgbClr val="0033CC"/>
                </a:solidFill>
              </a:rPr>
              <a:t>,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hr-HR" altLang="sr-Latn-RS" sz="2400" b="1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Char char="-"/>
            </a:pPr>
            <a:r>
              <a:rPr lang="hr-HR" altLang="sr-Latn-RS" sz="2400" b="1">
                <a:solidFill>
                  <a:srgbClr val="0033CC"/>
                </a:solidFill>
              </a:rPr>
              <a:t>multilateralizam, nesvrstanost, pad Berlinskoga zida,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Char char="-"/>
            </a:pPr>
            <a:endParaRPr lang="hr-HR" altLang="sr-Latn-RS" sz="2400" b="1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Char char="-"/>
            </a:pPr>
            <a:r>
              <a:rPr lang="hr-HR" altLang="sr-Latn-RS" sz="2400" b="1">
                <a:solidFill>
                  <a:srgbClr val="0033CC"/>
                </a:solidFill>
              </a:rPr>
              <a:t>transatlantski odnosi i procesi europske integracije,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Char char="-"/>
            </a:pPr>
            <a:endParaRPr lang="hr-HR" altLang="sr-Latn-RS" sz="2400" b="1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Char char="-"/>
            </a:pPr>
            <a:r>
              <a:rPr lang="hr-HR" altLang="sr-Latn-RS" sz="2400" b="1">
                <a:solidFill>
                  <a:srgbClr val="0033CC"/>
                </a:solidFill>
              </a:rPr>
              <a:t>globalizacija i globalna matrica makroregija,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Char char="-"/>
            </a:pPr>
            <a:endParaRPr lang="hr-HR" altLang="sr-Latn-RS" sz="2400" b="1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Char char="-"/>
            </a:pPr>
            <a:r>
              <a:rPr lang="hr-HR" altLang="sr-Latn-RS" sz="2400" b="1">
                <a:solidFill>
                  <a:srgbClr val="0033CC"/>
                </a:solidFill>
              </a:rPr>
              <a:t>politička i razvojna transformacija u srednjoj, istočnoj i jugoistočnoj Europi.</a:t>
            </a:r>
          </a:p>
        </p:txBody>
      </p:sp>
      <p:sp>
        <p:nvSpPr>
          <p:cNvPr id="21509" name="Rectangle 1">
            <a:extLst>
              <a:ext uri="{FF2B5EF4-FFF2-40B4-BE49-F238E27FC236}">
                <a16:creationId xmlns:a16="http://schemas.microsoft.com/office/drawing/2014/main" id="{B35A5ED7-8105-4C1C-AA2C-9B4E035693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975" y="439738"/>
            <a:ext cx="7921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b="1" u="sng">
                <a:solidFill>
                  <a:srgbClr val="FF0000"/>
                </a:solidFill>
              </a:rPr>
              <a:t>4. Suvremena diplomacija</a:t>
            </a:r>
            <a:endParaRPr lang="hr-HR" altLang="sr-Latn-RS" b="1" i="1" u="sng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gray-world-map-hi">
            <a:extLst>
              <a:ext uri="{FF2B5EF4-FFF2-40B4-BE49-F238E27FC236}">
                <a16:creationId xmlns:a16="http://schemas.microsoft.com/office/drawing/2014/main" id="{3AE3881D-6EAF-415A-9E82-926D60FF13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4613"/>
            <a:ext cx="9144000" cy="501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Rectangle 4">
            <a:extLst>
              <a:ext uri="{FF2B5EF4-FFF2-40B4-BE49-F238E27FC236}">
                <a16:creationId xmlns:a16="http://schemas.microsoft.com/office/drawing/2014/main" id="{CFFA9AFB-E9C5-4879-9210-6E9B383C5E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115888"/>
            <a:ext cx="64801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zh-CN" sz="1800" b="1">
                <a:solidFill>
                  <a:srgbClr val="C0C0C0"/>
                </a:solidFill>
              </a:rPr>
              <a:t>‘Međunarodni odnosi, vanjska politika i diplomacija’</a:t>
            </a:r>
            <a:endParaRPr lang="hr-HR" altLang="sr-Latn-RS" sz="1800" b="1" i="1">
              <a:solidFill>
                <a:srgbClr val="C0C0C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r-HR" altLang="sr-Latn-RS" sz="1800" b="1" i="1">
              <a:solidFill>
                <a:srgbClr val="C0C0C0"/>
              </a:solidFill>
            </a:endParaRPr>
          </a:p>
        </p:txBody>
      </p:sp>
      <p:sp>
        <p:nvSpPr>
          <p:cNvPr id="10244" name="Rectangle 6">
            <a:extLst>
              <a:ext uri="{FF2B5EF4-FFF2-40B4-BE49-F238E27FC236}">
                <a16:creationId xmlns:a16="http://schemas.microsoft.com/office/drawing/2014/main" id="{C95C575C-E5DF-4713-BA7B-628AAFF318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1571625"/>
            <a:ext cx="8928100" cy="421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sz="2800" b="1">
                <a:solidFill>
                  <a:srgbClr val="FF0000"/>
                </a:solidFill>
              </a:rPr>
              <a:t> </a:t>
            </a:r>
            <a:r>
              <a:rPr lang="hr-HR" altLang="sr-Latn-RS" sz="2800" b="1" u="sng">
                <a:solidFill>
                  <a:srgbClr val="FF0000"/>
                </a:solidFill>
              </a:rPr>
              <a:t>Koncepcijske promjene (4 ‘I’):</a:t>
            </a:r>
            <a:r>
              <a:rPr lang="hr-HR" altLang="sr-Latn-RS" sz="2800" b="1" u="sng">
                <a:solidFill>
                  <a:srgbClr val="0033CC"/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hr-HR" altLang="sr-Latn-RS" sz="2400" b="1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Char char="-"/>
            </a:pPr>
            <a:r>
              <a:rPr lang="hr-HR" altLang="sr-Latn-RS" sz="2400" b="1">
                <a:solidFill>
                  <a:srgbClr val="FF0000"/>
                </a:solidFill>
              </a:rPr>
              <a:t>I</a:t>
            </a:r>
            <a:r>
              <a:rPr lang="hr-HR" altLang="sr-Latn-RS" sz="2400" b="1">
                <a:solidFill>
                  <a:srgbClr val="0033CC"/>
                </a:solidFill>
              </a:rPr>
              <a:t>nternacionalizacija, </a:t>
            </a:r>
            <a:r>
              <a:rPr lang="hr-HR" altLang="sr-Latn-RS" sz="2400" b="1">
                <a:solidFill>
                  <a:srgbClr val="FF0000"/>
                </a:solidFill>
              </a:rPr>
              <a:t>I</a:t>
            </a:r>
            <a:r>
              <a:rPr lang="hr-HR" altLang="sr-Latn-RS" sz="2400" b="1">
                <a:solidFill>
                  <a:srgbClr val="0033CC"/>
                </a:solidFill>
              </a:rPr>
              <a:t>ntegracija, </a:t>
            </a:r>
            <a:r>
              <a:rPr lang="hr-HR" altLang="sr-Latn-RS" sz="2400" b="1">
                <a:solidFill>
                  <a:srgbClr val="FF0000"/>
                </a:solidFill>
              </a:rPr>
              <a:t>I</a:t>
            </a:r>
            <a:r>
              <a:rPr lang="hr-HR" altLang="sr-Latn-RS" sz="2400" b="1">
                <a:solidFill>
                  <a:srgbClr val="0033CC"/>
                </a:solidFill>
              </a:rPr>
              <a:t>ndividualizacija, </a:t>
            </a:r>
            <a:r>
              <a:rPr lang="hr-HR" altLang="sr-Latn-RS" sz="2400" b="1">
                <a:solidFill>
                  <a:srgbClr val="FF0000"/>
                </a:solidFill>
              </a:rPr>
              <a:t>I</a:t>
            </a:r>
            <a:r>
              <a:rPr lang="hr-HR" altLang="sr-Latn-RS" sz="2400" b="1">
                <a:solidFill>
                  <a:srgbClr val="0033CC"/>
                </a:solidFill>
              </a:rPr>
              <a:t>nformatizacija,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Char char="-"/>
            </a:pPr>
            <a:endParaRPr lang="hr-HR" altLang="sr-Latn-RS" sz="2400" b="1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Char char="-"/>
            </a:pPr>
            <a:r>
              <a:rPr lang="hr-HR" altLang="sr-Latn-RS" sz="2400" b="1">
                <a:solidFill>
                  <a:srgbClr val="0033CC"/>
                </a:solidFill>
              </a:rPr>
              <a:t>paradigma odnosa se mijenja: 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r>
              <a:rPr lang="hr-HR" altLang="sr-Latn-RS" sz="2400" b="1">
                <a:solidFill>
                  <a:srgbClr val="0033CC"/>
                </a:solidFill>
              </a:rPr>
              <a:t>	‘država–država’ - ‘država–društvo’ i ‘društvo-društvo’, 	ali i od tajne spram javnoj diplomaciji,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hr-HR" altLang="sr-Latn-RS" sz="2400" b="1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Char char="-"/>
            </a:pPr>
            <a:r>
              <a:rPr lang="hr-HR" altLang="sr-Latn-RS" sz="2400" b="1" i="1" u="sng">
                <a:solidFill>
                  <a:srgbClr val="0033CC"/>
                </a:solidFill>
              </a:rPr>
              <a:t>zaštita (nacionalnih) interesa međunarodnim otvaranjem, kroz transparentnost, suradnju, partnerstvo i integracije</a:t>
            </a:r>
            <a:r>
              <a:rPr lang="hr-HR" altLang="sr-Latn-RS" sz="2400" b="1">
                <a:solidFill>
                  <a:srgbClr val="0033CC"/>
                </a:solidFill>
              </a:rPr>
              <a:t>.</a:t>
            </a:r>
          </a:p>
        </p:txBody>
      </p:sp>
      <p:sp>
        <p:nvSpPr>
          <p:cNvPr id="23557" name="Rectangle 1">
            <a:extLst>
              <a:ext uri="{FF2B5EF4-FFF2-40B4-BE49-F238E27FC236}">
                <a16:creationId xmlns:a16="http://schemas.microsoft.com/office/drawing/2014/main" id="{72E54377-0078-4A7A-8848-AAAB697315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975" y="439738"/>
            <a:ext cx="7921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b="1" u="sng">
                <a:solidFill>
                  <a:srgbClr val="FF0000"/>
                </a:solidFill>
              </a:rPr>
              <a:t>5. Ključna obilježja i procesi</a:t>
            </a:r>
            <a:endParaRPr lang="hr-HR" altLang="sr-Latn-RS" b="1" i="1" u="sng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gray-world-map-hi">
            <a:extLst>
              <a:ext uri="{FF2B5EF4-FFF2-40B4-BE49-F238E27FC236}">
                <a16:creationId xmlns:a16="http://schemas.microsoft.com/office/drawing/2014/main" id="{6E291623-3F6F-4C48-B2E2-6A89E52F73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4613"/>
            <a:ext cx="9144000" cy="501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Rectangle 4">
            <a:extLst>
              <a:ext uri="{FF2B5EF4-FFF2-40B4-BE49-F238E27FC236}">
                <a16:creationId xmlns:a16="http://schemas.microsoft.com/office/drawing/2014/main" id="{C1C08C66-57BC-4D0C-AF25-D7640AD355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115888"/>
            <a:ext cx="64801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zh-CN" sz="1800" b="1">
                <a:solidFill>
                  <a:srgbClr val="C0C0C0"/>
                </a:solidFill>
              </a:rPr>
              <a:t>‘Međunarodni odnosi, vanjska politika i diplomacija’</a:t>
            </a:r>
            <a:endParaRPr lang="hr-HR" altLang="sr-Latn-RS" sz="1800" b="1" i="1">
              <a:solidFill>
                <a:srgbClr val="C0C0C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r-HR" altLang="sr-Latn-RS" sz="1800" b="1" i="1">
              <a:solidFill>
                <a:srgbClr val="C0C0C0"/>
              </a:solidFill>
            </a:endParaRPr>
          </a:p>
        </p:txBody>
      </p:sp>
      <p:sp>
        <p:nvSpPr>
          <p:cNvPr id="10244" name="Rectangle 6">
            <a:extLst>
              <a:ext uri="{FF2B5EF4-FFF2-40B4-BE49-F238E27FC236}">
                <a16:creationId xmlns:a16="http://schemas.microsoft.com/office/drawing/2014/main" id="{0232ADF4-F3E4-4099-A4DB-C2D329ABB5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" y="908050"/>
            <a:ext cx="8712200" cy="532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  <a:defRPr/>
            </a:pPr>
            <a:r>
              <a:rPr lang="hr-HR" altLang="sr-Latn-RS" sz="2800" b="1" dirty="0">
                <a:solidFill>
                  <a:srgbClr val="FF0000"/>
                </a:solidFill>
              </a:rPr>
              <a:t> </a:t>
            </a:r>
            <a:r>
              <a:rPr lang="hr-HR" altLang="sr-Latn-RS" sz="2800" b="1" u="sng" dirty="0">
                <a:solidFill>
                  <a:srgbClr val="FF0000"/>
                </a:solidFill>
              </a:rPr>
              <a:t>Elementi aktualne globalne matrice:</a:t>
            </a:r>
            <a:r>
              <a:rPr lang="hr-HR" altLang="sr-Latn-RS" sz="2800" b="1" u="sng" dirty="0">
                <a:solidFill>
                  <a:srgbClr val="0033CC"/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  <a:defRPr/>
            </a:pPr>
            <a:endParaRPr lang="hr-HR" altLang="sr-Latn-RS" sz="2400" b="1" dirty="0">
              <a:solidFill>
                <a:srgbClr val="0033CC"/>
              </a:solidFill>
            </a:endParaRPr>
          </a:p>
          <a:p>
            <a:pPr marL="457200" indent="-457200" eaLnBrk="1" hangingPunct="1">
              <a:spcBef>
                <a:spcPct val="0"/>
              </a:spcBef>
              <a:buClr>
                <a:srgbClr val="FF0000"/>
              </a:buClr>
              <a:buFontTx/>
              <a:buChar char="-"/>
              <a:defRPr/>
            </a:pPr>
            <a:r>
              <a:rPr lang="hr-HR" altLang="sr-Latn-RS" sz="2400" b="1" dirty="0">
                <a:solidFill>
                  <a:srgbClr val="0033CC"/>
                </a:solidFill>
              </a:rPr>
              <a:t>procesi sve manje slijede i odražavaju središnju ulogu SAD, </a:t>
            </a:r>
            <a:r>
              <a:rPr lang="hr-HR" altLang="sr-Latn-RS" sz="2400" b="1" i="1" dirty="0">
                <a:solidFill>
                  <a:srgbClr val="0033CC"/>
                </a:solidFill>
              </a:rPr>
              <a:t>od vidljive jednopolarnosti spram </a:t>
            </a:r>
            <a:r>
              <a:rPr lang="hr-HR" altLang="sr-Latn-RS" sz="2400" b="1" i="1" dirty="0" err="1">
                <a:solidFill>
                  <a:srgbClr val="0033CC"/>
                </a:solidFill>
              </a:rPr>
              <a:t>višepolarnosti</a:t>
            </a:r>
            <a:r>
              <a:rPr lang="hr-HR" altLang="sr-Latn-RS" sz="2400" b="1" dirty="0">
                <a:solidFill>
                  <a:srgbClr val="0033CC"/>
                </a:solidFill>
              </a:rPr>
              <a:t>,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  <a:defRPr/>
            </a:pPr>
            <a:endParaRPr lang="hr-HR" altLang="sr-Latn-RS" sz="2400" b="1" dirty="0">
              <a:solidFill>
                <a:srgbClr val="0033CC"/>
              </a:solidFill>
            </a:endParaRPr>
          </a:p>
          <a:p>
            <a:pPr marL="457200" indent="-457200" eaLnBrk="1" hangingPunct="1">
              <a:spcBef>
                <a:spcPct val="0"/>
              </a:spcBef>
              <a:buClr>
                <a:srgbClr val="FF0000"/>
              </a:buClr>
              <a:buFontTx/>
              <a:buChar char="-"/>
              <a:defRPr/>
            </a:pPr>
            <a:r>
              <a:rPr lang="hr-HR" altLang="sr-Latn-RS" sz="2400" b="1" i="1" dirty="0">
                <a:solidFill>
                  <a:srgbClr val="0033CC"/>
                </a:solidFill>
              </a:rPr>
              <a:t>novi globalni igrači</a:t>
            </a:r>
            <a:r>
              <a:rPr lang="hr-HR" altLang="sr-Latn-RS" sz="2400" b="1" dirty="0">
                <a:solidFill>
                  <a:srgbClr val="0033CC"/>
                </a:solidFill>
              </a:rPr>
              <a:t>: ASEAN, </a:t>
            </a:r>
            <a:r>
              <a:rPr lang="hr-HR" altLang="sr-Latn-RS" sz="2400" b="1" dirty="0" err="1">
                <a:solidFill>
                  <a:srgbClr val="0033CC"/>
                </a:solidFill>
              </a:rPr>
              <a:t>BRICKs</a:t>
            </a:r>
            <a:r>
              <a:rPr lang="hr-HR" altLang="sr-Latn-RS" sz="2400" b="1" dirty="0">
                <a:solidFill>
                  <a:srgbClr val="0033CC"/>
                </a:solidFill>
              </a:rPr>
              <a:t>, G+, Kina, Rusija, Turska, uz rastuću moć ostalih </a:t>
            </a:r>
            <a:r>
              <a:rPr lang="hr-HR" altLang="sr-Latn-RS" sz="2400" b="1" dirty="0" err="1">
                <a:solidFill>
                  <a:srgbClr val="0033CC"/>
                </a:solidFill>
              </a:rPr>
              <a:t>globalbih</a:t>
            </a:r>
            <a:r>
              <a:rPr lang="hr-HR" altLang="sr-Latn-RS" sz="2400" b="1" dirty="0">
                <a:solidFill>
                  <a:srgbClr val="0033CC"/>
                </a:solidFill>
              </a:rPr>
              <a:t> pridošlica,</a:t>
            </a:r>
          </a:p>
          <a:p>
            <a:pPr marL="457200" indent="-457200" eaLnBrk="1" hangingPunct="1">
              <a:spcBef>
                <a:spcPct val="0"/>
              </a:spcBef>
              <a:buClr>
                <a:srgbClr val="FF0000"/>
              </a:buClr>
              <a:buFontTx/>
              <a:buChar char="-"/>
              <a:defRPr/>
            </a:pPr>
            <a:endParaRPr lang="hr-HR" altLang="sr-Latn-RS" sz="2400" b="1" dirty="0">
              <a:solidFill>
                <a:srgbClr val="0033CC"/>
              </a:solidFill>
            </a:endParaRPr>
          </a:p>
          <a:p>
            <a:pPr marL="457200" indent="-457200" eaLnBrk="1" hangingPunct="1">
              <a:spcBef>
                <a:spcPct val="0"/>
              </a:spcBef>
              <a:buClr>
                <a:srgbClr val="FF0000"/>
              </a:buClr>
              <a:buFontTx/>
              <a:buChar char="-"/>
              <a:defRPr/>
            </a:pPr>
            <a:r>
              <a:rPr lang="hr-HR" altLang="sr-Latn-RS" sz="2400" b="1" i="1" dirty="0">
                <a:solidFill>
                  <a:srgbClr val="0033CC"/>
                </a:solidFill>
              </a:rPr>
              <a:t>nedržavni igrači </a:t>
            </a:r>
            <a:r>
              <a:rPr lang="hr-HR" altLang="sr-Latn-RS" sz="2400" b="1" dirty="0">
                <a:solidFill>
                  <a:srgbClr val="0033CC"/>
                </a:solidFill>
              </a:rPr>
              <a:t>javnoga, poslovnog i civilnog sektora, TNK, mediji i ostale globalne mreže.</a:t>
            </a:r>
          </a:p>
          <a:p>
            <a:pPr marL="457200" indent="-457200" eaLnBrk="1" hangingPunct="1">
              <a:spcBef>
                <a:spcPct val="0"/>
              </a:spcBef>
              <a:buClr>
                <a:srgbClr val="FF0000"/>
              </a:buClr>
              <a:buFontTx/>
              <a:buChar char="-"/>
              <a:defRPr/>
            </a:pPr>
            <a:endParaRPr lang="hr-HR" altLang="sr-Latn-RS" sz="2400" b="1" dirty="0">
              <a:solidFill>
                <a:srgbClr val="0033CC"/>
              </a:solidFill>
            </a:endParaRPr>
          </a:p>
          <a:p>
            <a:pPr marL="457200" indent="-457200" eaLnBrk="1" hangingPunct="1">
              <a:spcBef>
                <a:spcPct val="0"/>
              </a:spcBef>
              <a:buClr>
                <a:srgbClr val="FF0000"/>
              </a:buClr>
              <a:buFontTx/>
              <a:buChar char="-"/>
              <a:defRPr/>
            </a:pPr>
            <a:r>
              <a:rPr lang="hr-HR" altLang="sr-Latn-RS" sz="2400" b="1" i="1" dirty="0">
                <a:solidFill>
                  <a:srgbClr val="0033CC"/>
                </a:solidFill>
              </a:rPr>
              <a:t>europska i transatlantska integracija</a:t>
            </a:r>
            <a:r>
              <a:rPr lang="hr-HR" altLang="sr-Latn-RS" sz="2400" b="1" dirty="0">
                <a:solidFill>
                  <a:srgbClr val="0033CC"/>
                </a:solidFill>
              </a:rPr>
              <a:t>: zapadna Europa od Zajednice do Unije; transformacija i </a:t>
            </a:r>
            <a:r>
              <a:rPr lang="hr-HR" altLang="sr-Latn-RS" sz="2400" b="1" dirty="0" err="1">
                <a:solidFill>
                  <a:srgbClr val="0033CC"/>
                </a:solidFill>
              </a:rPr>
              <a:t>repozicioniranje</a:t>
            </a:r>
            <a:r>
              <a:rPr lang="hr-HR" altLang="sr-Latn-RS" sz="2400" b="1" dirty="0">
                <a:solidFill>
                  <a:srgbClr val="0033CC"/>
                </a:solidFill>
              </a:rPr>
              <a:t> srednje i istočne Europe,</a:t>
            </a:r>
          </a:p>
        </p:txBody>
      </p:sp>
    </p:spTree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gray-world-map-hi">
            <a:extLst>
              <a:ext uri="{FF2B5EF4-FFF2-40B4-BE49-F238E27FC236}">
                <a16:creationId xmlns:a16="http://schemas.microsoft.com/office/drawing/2014/main" id="{BD056809-A13A-4169-A626-1DC16E5513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863" y="1196975"/>
            <a:ext cx="9144001" cy="501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Rectangle 4">
            <a:extLst>
              <a:ext uri="{FF2B5EF4-FFF2-40B4-BE49-F238E27FC236}">
                <a16:creationId xmlns:a16="http://schemas.microsoft.com/office/drawing/2014/main" id="{20555269-D66B-4A47-8A54-216EF51AB9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115888"/>
            <a:ext cx="64801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zh-CN" sz="1800" b="1">
                <a:solidFill>
                  <a:srgbClr val="C0C0C0"/>
                </a:solidFill>
              </a:rPr>
              <a:t>‘Međunarodni odnosi, vanjska politika i diplomacija’</a:t>
            </a:r>
            <a:endParaRPr lang="hr-HR" altLang="sr-Latn-RS" sz="1800" b="1" i="1">
              <a:solidFill>
                <a:srgbClr val="C0C0C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r-HR" altLang="sr-Latn-RS" sz="1800" b="1" i="1">
              <a:solidFill>
                <a:srgbClr val="C0C0C0"/>
              </a:solidFill>
            </a:endParaRPr>
          </a:p>
        </p:txBody>
      </p:sp>
      <p:sp>
        <p:nvSpPr>
          <p:cNvPr id="10244" name="Rectangle 6">
            <a:extLst>
              <a:ext uri="{FF2B5EF4-FFF2-40B4-BE49-F238E27FC236}">
                <a16:creationId xmlns:a16="http://schemas.microsoft.com/office/drawing/2014/main" id="{81BB5F0D-C311-445D-8668-AC091B912F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8" y="49213"/>
            <a:ext cx="9015412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hr-HR" altLang="sr-Latn-RS" sz="2800" b="1" u="sng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sz="2800" b="1">
                <a:solidFill>
                  <a:srgbClr val="FF0000"/>
                </a:solidFill>
              </a:rPr>
              <a:t> </a:t>
            </a:r>
            <a:r>
              <a:rPr lang="hr-HR" altLang="sr-Latn-RS" sz="2800" b="1" u="sng">
                <a:solidFill>
                  <a:srgbClr val="FF0000"/>
                </a:solidFill>
              </a:rPr>
              <a:t>Realni izazovi:</a:t>
            </a:r>
            <a:r>
              <a:rPr lang="hr-HR" altLang="sr-Latn-RS" sz="2800" b="1" u="sng">
                <a:solidFill>
                  <a:srgbClr val="0033CC"/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hr-HR" altLang="sr-Latn-RS" sz="2400" b="1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Char char="-"/>
            </a:pPr>
            <a:r>
              <a:rPr lang="hr-HR" altLang="sr-Latn-RS" sz="2400" b="1">
                <a:solidFill>
                  <a:srgbClr val="0033CC"/>
                </a:solidFill>
              </a:rPr>
              <a:t>održivost razvoja, uz daljnje globalno raslojavanje i polarizaciju Sjever-Jug,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hr-HR" altLang="sr-Latn-RS" sz="2400" b="1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Char char="-"/>
            </a:pPr>
            <a:r>
              <a:rPr lang="hr-HR" altLang="sr-Latn-RS" sz="2400" b="1">
                <a:solidFill>
                  <a:srgbClr val="0033CC"/>
                </a:solidFill>
              </a:rPr>
              <a:t>drukčija učinkovitost brettonwoodskih ustanova,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hr-HR" altLang="sr-Latn-RS" sz="2400" b="1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Char char="-"/>
            </a:pPr>
            <a:r>
              <a:rPr lang="hr-HR" altLang="sr-Latn-RS" sz="2400" b="1">
                <a:solidFill>
                  <a:srgbClr val="0033CC"/>
                </a:solidFill>
              </a:rPr>
              <a:t>kriza dijaloga, multilateralno (VS UN), ali i bilateralno (među globalnim igračima, unutar EU),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hr-HR" altLang="sr-Latn-RS" sz="2400" b="1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Char char="-"/>
            </a:pPr>
            <a:r>
              <a:rPr lang="hr-HR" altLang="sr-Latn-RS" sz="2400" b="1">
                <a:solidFill>
                  <a:srgbClr val="0033CC"/>
                </a:solidFill>
              </a:rPr>
              <a:t>višepolarno globalno vodstvo s više različitih igrača,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hr-HR" altLang="sr-Latn-RS" sz="2400" b="1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Char char="-"/>
            </a:pPr>
            <a:r>
              <a:rPr lang="hr-HR" altLang="sr-Latn-RS" sz="2400" b="1">
                <a:solidFill>
                  <a:srgbClr val="0033CC"/>
                </a:solidFill>
              </a:rPr>
              <a:t>dekonstrukcija NAFTA-e, ali i UNESCO-a, WTO-a …,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hr-HR" altLang="sr-Latn-RS" sz="2400" b="1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Char char="-"/>
            </a:pPr>
            <a:r>
              <a:rPr lang="hr-HR" altLang="sr-Latn-RS" sz="2400" b="1">
                <a:solidFill>
                  <a:srgbClr val="0033CC"/>
                </a:solidFill>
              </a:rPr>
              <a:t>EU-27: Brexit, migracije, terorizam, energetska ovisnost, Katalonija, Covid-19 ...</a:t>
            </a:r>
          </a:p>
        </p:txBody>
      </p:sp>
    </p:spTree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gray-world-map-hi">
            <a:extLst>
              <a:ext uri="{FF2B5EF4-FFF2-40B4-BE49-F238E27FC236}">
                <a16:creationId xmlns:a16="http://schemas.microsoft.com/office/drawing/2014/main" id="{9F2E3FBE-2297-43AB-8109-325AF15CB6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4613"/>
            <a:ext cx="9144000" cy="501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Rectangle 4">
            <a:extLst>
              <a:ext uri="{FF2B5EF4-FFF2-40B4-BE49-F238E27FC236}">
                <a16:creationId xmlns:a16="http://schemas.microsoft.com/office/drawing/2014/main" id="{D1BEE271-7557-47EE-BBC9-B8EE052C20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115888"/>
            <a:ext cx="64801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zh-CN" sz="1800" b="1">
                <a:solidFill>
                  <a:srgbClr val="C0C0C0"/>
                </a:solidFill>
              </a:rPr>
              <a:t>‘Međunarodni odnosi, vanjska politika i diplomacija’</a:t>
            </a:r>
            <a:endParaRPr lang="hr-HR" altLang="sr-Latn-RS" sz="1800" b="1" i="1">
              <a:solidFill>
                <a:srgbClr val="C0C0C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r-HR" altLang="sr-Latn-RS" sz="1800" b="1" i="1">
              <a:solidFill>
                <a:srgbClr val="C0C0C0"/>
              </a:solidFill>
            </a:endParaRPr>
          </a:p>
        </p:txBody>
      </p:sp>
      <p:sp>
        <p:nvSpPr>
          <p:cNvPr id="10244" name="Rectangle 6">
            <a:extLst>
              <a:ext uri="{FF2B5EF4-FFF2-40B4-BE49-F238E27FC236}">
                <a16:creationId xmlns:a16="http://schemas.microsoft.com/office/drawing/2014/main" id="{93F29581-A853-4E8F-B235-F89E23F9AF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361950"/>
            <a:ext cx="8713788" cy="575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  <a:defRPr/>
            </a:pPr>
            <a:endParaRPr lang="hr-HR" altLang="sr-Latn-RS" sz="2800" b="1" u="sng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  <a:defRPr/>
            </a:pPr>
            <a:r>
              <a:rPr lang="hr-HR" altLang="sr-Latn-RS" sz="2800" b="1" dirty="0">
                <a:solidFill>
                  <a:srgbClr val="FF0000"/>
                </a:solidFill>
              </a:rPr>
              <a:t> </a:t>
            </a:r>
            <a:r>
              <a:rPr lang="hr-HR" altLang="sr-Latn-RS" sz="2800" b="1" u="sng" dirty="0">
                <a:solidFill>
                  <a:srgbClr val="FF0000"/>
                </a:solidFill>
              </a:rPr>
              <a:t>Mogući budući iskoraci:</a:t>
            </a:r>
            <a:r>
              <a:rPr lang="hr-HR" altLang="sr-Latn-RS" sz="2800" b="1" u="sng" dirty="0">
                <a:solidFill>
                  <a:srgbClr val="0033CC"/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  <a:defRPr/>
            </a:pPr>
            <a:endParaRPr lang="hr-HR" altLang="sr-Latn-RS" sz="2400" b="1" dirty="0">
              <a:solidFill>
                <a:srgbClr val="0033CC"/>
              </a:solidFill>
            </a:endParaRPr>
          </a:p>
          <a:p>
            <a:pPr marL="457200" indent="-457200" eaLnBrk="1" hangingPunct="1">
              <a:spcBef>
                <a:spcPct val="0"/>
              </a:spcBef>
              <a:buClr>
                <a:srgbClr val="FF0000"/>
              </a:buClr>
              <a:buFontTx/>
              <a:buChar char="-"/>
              <a:defRPr/>
            </a:pPr>
            <a:r>
              <a:rPr lang="hr-HR" altLang="sr-Latn-RS" sz="2400" b="1" dirty="0">
                <a:solidFill>
                  <a:srgbClr val="0033CC"/>
                </a:solidFill>
              </a:rPr>
              <a:t>od postojećih spram nužno novih odnosa i hijerarhija,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  <a:defRPr/>
            </a:pPr>
            <a:endParaRPr lang="hr-HR" altLang="sr-Latn-RS" sz="2400" b="1" dirty="0">
              <a:solidFill>
                <a:srgbClr val="0033CC"/>
              </a:solidFill>
            </a:endParaRPr>
          </a:p>
          <a:p>
            <a:pPr marL="457200" indent="-457200" eaLnBrk="1" hangingPunct="1">
              <a:spcBef>
                <a:spcPct val="0"/>
              </a:spcBef>
              <a:buClr>
                <a:srgbClr val="FF0000"/>
              </a:buClr>
              <a:buFontTx/>
              <a:buChar char="-"/>
              <a:defRPr/>
            </a:pPr>
            <a:r>
              <a:rPr lang="hr-HR" altLang="sr-Latn-RS" sz="2400" b="1" dirty="0">
                <a:solidFill>
                  <a:srgbClr val="0033CC"/>
                </a:solidFill>
              </a:rPr>
              <a:t>nove veze, odnosi i razgraničenja javnoga, poslovnog i civilnog sektora,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  <a:defRPr/>
            </a:pPr>
            <a:endParaRPr lang="hr-HR" altLang="sr-Latn-RS" sz="2400" b="1" dirty="0">
              <a:solidFill>
                <a:srgbClr val="0033CC"/>
              </a:solidFill>
            </a:endParaRPr>
          </a:p>
          <a:p>
            <a:pPr marL="457200" indent="-457200" eaLnBrk="1" hangingPunct="1">
              <a:spcBef>
                <a:spcPct val="0"/>
              </a:spcBef>
              <a:buClr>
                <a:srgbClr val="FF0000"/>
              </a:buClr>
              <a:buFontTx/>
              <a:buChar char="-"/>
              <a:defRPr/>
            </a:pPr>
            <a:r>
              <a:rPr lang="hr-HR" altLang="sr-Latn-RS" sz="2400" b="1" dirty="0" err="1">
                <a:solidFill>
                  <a:srgbClr val="0033CC"/>
                </a:solidFill>
              </a:rPr>
              <a:t>postwestfalijski</a:t>
            </a:r>
            <a:r>
              <a:rPr lang="hr-HR" altLang="sr-Latn-RS" sz="2400" b="1" dirty="0">
                <a:solidFill>
                  <a:srgbClr val="0033CC"/>
                </a:solidFill>
              </a:rPr>
              <a:t> nadnacionalni standardi i vrijednosti umjesto pravila </a:t>
            </a:r>
            <a:r>
              <a:rPr lang="hr-HR" altLang="sr-Latn-RS" sz="2400" b="1" dirty="0" err="1">
                <a:solidFill>
                  <a:srgbClr val="0033CC"/>
                </a:solidFill>
              </a:rPr>
              <a:t>westfalijskoga</a:t>
            </a:r>
            <a:r>
              <a:rPr lang="hr-HR" altLang="sr-Latn-RS" sz="2400" b="1" dirty="0">
                <a:solidFill>
                  <a:srgbClr val="0033CC"/>
                </a:solidFill>
              </a:rPr>
              <a:t> društva nacionalnih, skupnih i pojedinačnih interesa,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  <a:defRPr/>
            </a:pPr>
            <a:endParaRPr lang="hr-HR" altLang="sr-Latn-RS" sz="2400" b="1" dirty="0">
              <a:solidFill>
                <a:srgbClr val="0033CC"/>
              </a:solidFill>
            </a:endParaRPr>
          </a:p>
          <a:p>
            <a:pPr marL="457200" indent="-457200" eaLnBrk="1" hangingPunct="1">
              <a:spcBef>
                <a:spcPct val="0"/>
              </a:spcBef>
              <a:buClr>
                <a:srgbClr val="FF0000"/>
              </a:buClr>
              <a:buFontTx/>
              <a:buChar char="-"/>
              <a:defRPr/>
            </a:pPr>
            <a:r>
              <a:rPr lang="hr-HR" altLang="sr-Latn-RS" sz="2400" b="1" i="1" dirty="0">
                <a:solidFill>
                  <a:srgbClr val="0033CC"/>
                </a:solidFill>
              </a:rPr>
              <a:t>demokracija 21. stoljeća</a:t>
            </a:r>
            <a:r>
              <a:rPr lang="hr-HR" altLang="sr-Latn-RS" sz="2400" b="1" dirty="0">
                <a:solidFill>
                  <a:srgbClr val="0033CC"/>
                </a:solidFill>
              </a:rPr>
              <a:t>: od krize i recesije spram novih pristupa, vrijednosti i impulsa temeljem </a:t>
            </a:r>
            <a:r>
              <a:rPr lang="hr-HR" altLang="sr-Latn-RS" sz="2400" b="1" dirty="0" err="1">
                <a:solidFill>
                  <a:srgbClr val="0033CC"/>
                </a:solidFill>
              </a:rPr>
              <a:t>višepolarnosti</a:t>
            </a:r>
            <a:r>
              <a:rPr lang="hr-HR" altLang="sr-Latn-RS" sz="2400" b="1" dirty="0">
                <a:solidFill>
                  <a:srgbClr val="0033CC"/>
                </a:solidFill>
              </a:rPr>
              <a:t>, kreativnosti i inovacija.</a:t>
            </a:r>
          </a:p>
        </p:txBody>
      </p:sp>
    </p:spTree>
  </p:cSld>
  <p:clrMapOvr>
    <a:masterClrMapping/>
  </p:clrMapOvr>
  <p:transition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gray-world-map-hi">
            <a:extLst>
              <a:ext uri="{FF2B5EF4-FFF2-40B4-BE49-F238E27FC236}">
                <a16:creationId xmlns:a16="http://schemas.microsoft.com/office/drawing/2014/main" id="{2B14CDD0-562D-4A47-9074-400F144EAC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88" y="1844675"/>
            <a:ext cx="9144001" cy="501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Rectangle 4">
            <a:extLst>
              <a:ext uri="{FF2B5EF4-FFF2-40B4-BE49-F238E27FC236}">
                <a16:creationId xmlns:a16="http://schemas.microsoft.com/office/drawing/2014/main" id="{A33227A8-0109-41ED-8D0E-39FE04F372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115888"/>
            <a:ext cx="64801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zh-CN" sz="1800" b="1">
                <a:solidFill>
                  <a:srgbClr val="C0C0C0"/>
                </a:solidFill>
              </a:rPr>
              <a:t>‘Međunarodni odnosi, vanjska politika i diplomacija’</a:t>
            </a:r>
            <a:endParaRPr lang="hr-HR" altLang="sr-Latn-RS" sz="1800" b="1" i="1">
              <a:solidFill>
                <a:srgbClr val="C0C0C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r-HR" altLang="sr-Latn-RS" sz="1800" b="1" i="1">
              <a:solidFill>
                <a:srgbClr val="C0C0C0"/>
              </a:solidFill>
            </a:endParaRPr>
          </a:p>
        </p:txBody>
      </p:sp>
      <p:sp>
        <p:nvSpPr>
          <p:cNvPr id="31748" name="Rectangle 6">
            <a:extLst>
              <a:ext uri="{FF2B5EF4-FFF2-40B4-BE49-F238E27FC236}">
                <a16:creationId xmlns:a16="http://schemas.microsoft.com/office/drawing/2014/main" id="{47333890-61D8-405F-B8AA-221A50DF6C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800" y="1412875"/>
            <a:ext cx="8423275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r>
              <a:rPr lang="hr-HR" altLang="sr-Latn-RS" sz="2800" b="1" u="sng">
                <a:solidFill>
                  <a:srgbClr val="FF0000"/>
                </a:solidFill>
              </a:rPr>
              <a:t>Literatura:</a:t>
            </a:r>
            <a:r>
              <a:rPr lang="hr-HR" altLang="sr-Latn-RS" sz="2800" b="1" u="sng">
                <a:solidFill>
                  <a:srgbClr val="0033CC"/>
                </a:solidFill>
              </a:rPr>
              <a:t> </a:t>
            </a:r>
            <a:endParaRPr lang="hr-HR" altLang="sr-Latn-RS" sz="2400">
              <a:solidFill>
                <a:srgbClr val="0033CC"/>
              </a:solidFill>
            </a:endParaRPr>
          </a:p>
          <a:p>
            <a:r>
              <a:rPr lang="hr-HR" altLang="sr-Latn-RS" sz="2400" b="1">
                <a:solidFill>
                  <a:srgbClr val="0033CC"/>
                </a:solidFill>
              </a:rPr>
              <a:t> </a:t>
            </a:r>
            <a:r>
              <a:rPr lang="hr-HR" altLang="sr-Latn-RS" sz="2000" b="1">
                <a:solidFill>
                  <a:srgbClr val="0033CC"/>
                </a:solidFill>
              </a:rPr>
              <a:t>Berković, Svjetlan. </a:t>
            </a:r>
            <a:r>
              <a:rPr lang="hr-HR" altLang="sr-Latn-RS" sz="2000" b="1" i="1">
                <a:solidFill>
                  <a:srgbClr val="0033CC"/>
                </a:solidFill>
              </a:rPr>
              <a:t>Diplomacija i diplomatska profesija. </a:t>
            </a:r>
            <a:r>
              <a:rPr lang="hr-HR" altLang="sr-Latn-RS" sz="2000" b="1">
                <a:solidFill>
                  <a:srgbClr val="0033CC"/>
                </a:solidFill>
              </a:rPr>
              <a:t>Dubrovnik, Urban – Media, 2006., str. 17-24.</a:t>
            </a:r>
          </a:p>
          <a:p>
            <a:r>
              <a:rPr lang="hr-HR" altLang="sr-Latn-RS" sz="2000" b="1">
                <a:solidFill>
                  <a:srgbClr val="0033CC"/>
                </a:solidFill>
              </a:rPr>
              <a:t> Pičuljan, Zoran. </a:t>
            </a:r>
            <a:r>
              <a:rPr lang="hr-HR" altLang="sr-Latn-RS" sz="2000" b="1" i="1">
                <a:solidFill>
                  <a:srgbClr val="0033CC"/>
                </a:solidFill>
              </a:rPr>
              <a:t>Diplomacija kao državna služba.</a:t>
            </a:r>
            <a:r>
              <a:rPr lang="hr-HR" altLang="sr-Latn-RS" sz="2000" b="1">
                <a:solidFill>
                  <a:srgbClr val="0033CC"/>
                </a:solidFill>
              </a:rPr>
              <a:t> Zagreb, Društveno veleučilište u Zagrebu, 2007., str. 5-8, 17-26.</a:t>
            </a:r>
          </a:p>
          <a:p>
            <a:r>
              <a:rPr lang="hr-HR" altLang="sr-Latn-RS" sz="2000" b="1">
                <a:solidFill>
                  <a:srgbClr val="0033CC"/>
                </a:solidFill>
              </a:rPr>
              <a:t> Šimonović, Ivan. </a:t>
            </a:r>
            <a:r>
              <a:rPr lang="hr-HR" altLang="sr-Latn-RS" sz="2000" b="1" i="1">
                <a:solidFill>
                  <a:srgbClr val="0033CC"/>
                </a:solidFill>
              </a:rPr>
              <a:t>Globalizacija, državna suverenost i međunarodni odnosi.</a:t>
            </a:r>
            <a:r>
              <a:rPr lang="hr-HR" altLang="sr-Latn-RS" sz="2000" b="1">
                <a:solidFill>
                  <a:srgbClr val="0033CC"/>
                </a:solidFill>
              </a:rPr>
              <a:t> Zagreb, Narodne novine, 2005., str. 3-7, 18-22.</a:t>
            </a:r>
            <a:endParaRPr lang="hr-HR" altLang="sr-Latn-RS" sz="2000">
              <a:solidFill>
                <a:srgbClr val="0033CC"/>
              </a:solidFill>
            </a:endParaRPr>
          </a:p>
        </p:txBody>
      </p:sp>
    </p:spTree>
  </p:cSld>
  <p:clrMapOvr>
    <a:masterClrMapping/>
  </p:clrMapOvr>
  <p:transition spd="slow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gray-world-map-hi">
            <a:extLst>
              <a:ext uri="{FF2B5EF4-FFF2-40B4-BE49-F238E27FC236}">
                <a16:creationId xmlns:a16="http://schemas.microsoft.com/office/drawing/2014/main" id="{07279552-EA18-40AA-8F20-995BA3CE03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769938"/>
            <a:ext cx="9144000" cy="501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5" name="Rectangle 4">
            <a:extLst>
              <a:ext uri="{FF2B5EF4-FFF2-40B4-BE49-F238E27FC236}">
                <a16:creationId xmlns:a16="http://schemas.microsoft.com/office/drawing/2014/main" id="{22600A7E-EC69-477B-AD04-0EDB7E2748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115888"/>
            <a:ext cx="64801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zh-CN" sz="1800" b="1">
                <a:solidFill>
                  <a:srgbClr val="C0C0C0"/>
                </a:solidFill>
              </a:rPr>
              <a:t>‘Međunarodni odnosi, vanjska politika i diplomacija’</a:t>
            </a:r>
            <a:endParaRPr lang="hr-HR" altLang="sr-Latn-RS" sz="1800" b="1" i="1">
              <a:solidFill>
                <a:srgbClr val="C0C0C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r-HR" altLang="sr-Latn-RS" sz="1800" b="1" i="1">
              <a:solidFill>
                <a:srgbClr val="C0C0C0"/>
              </a:solidFill>
            </a:endParaRPr>
          </a:p>
        </p:txBody>
      </p:sp>
      <p:sp>
        <p:nvSpPr>
          <p:cNvPr id="33796" name="Rectangle 6">
            <a:extLst>
              <a:ext uri="{FF2B5EF4-FFF2-40B4-BE49-F238E27FC236}">
                <a16:creationId xmlns:a16="http://schemas.microsoft.com/office/drawing/2014/main" id="{0FCA193D-7046-4F87-A0B4-75EB8F3633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213" y="439738"/>
            <a:ext cx="8424862" cy="63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endParaRPr lang="hr-HR" altLang="sr-Latn-RS" sz="2400">
              <a:solidFill>
                <a:srgbClr val="0033CC"/>
              </a:solidFill>
            </a:endParaRPr>
          </a:p>
          <a:p>
            <a:pPr algn="ctr"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r>
              <a:rPr lang="hr-HR" altLang="sr-Latn-RS" sz="2800" b="1" u="sng">
                <a:solidFill>
                  <a:srgbClr val="FF0000"/>
                </a:solidFill>
              </a:rPr>
              <a:t>Dopunska literatura:</a:t>
            </a:r>
            <a:endParaRPr lang="hr-HR" altLang="sr-Latn-RS" sz="2400">
              <a:solidFill>
                <a:srgbClr val="0033CC"/>
              </a:solidFill>
            </a:endParaRPr>
          </a:p>
          <a:p>
            <a:endParaRPr lang="hr-HR" altLang="sr-Latn-RS" sz="2000" b="1">
              <a:solidFill>
                <a:srgbClr val="0033CC"/>
              </a:solidFill>
            </a:endParaRPr>
          </a:p>
          <a:p>
            <a:r>
              <a:rPr lang="hr-HR" altLang="sr-Latn-RS" sz="2000" b="1">
                <a:solidFill>
                  <a:srgbClr val="0033CC"/>
                </a:solidFill>
              </a:rPr>
              <a:t> Berković, Svjetlan. </a:t>
            </a:r>
            <a:r>
              <a:rPr lang="hr-HR" altLang="sr-Latn-RS" sz="2000" b="1" i="1">
                <a:solidFill>
                  <a:srgbClr val="0033CC"/>
                </a:solidFill>
              </a:rPr>
              <a:t>Diplomacija Dubrovačke Republike</a:t>
            </a:r>
            <a:r>
              <a:rPr lang="hr-HR" altLang="sr-Latn-RS" sz="2000" b="1">
                <a:solidFill>
                  <a:srgbClr val="0033CC"/>
                </a:solidFill>
              </a:rPr>
              <a:t>. Diplomacija i povijest. Zagreb – Dubrovnik, Urban – Media, 2009. </a:t>
            </a:r>
            <a:endParaRPr lang="hr-HR" altLang="sr-Latn-RS" sz="2000">
              <a:solidFill>
                <a:srgbClr val="0033CC"/>
              </a:solidFill>
            </a:endParaRPr>
          </a:p>
          <a:p>
            <a:r>
              <a:rPr lang="hr-HR" altLang="sr-Latn-RS" sz="2000" b="1" u="sng">
                <a:solidFill>
                  <a:srgbClr val="0033CC"/>
                </a:solidFill>
              </a:rPr>
              <a:t> </a:t>
            </a:r>
            <a:r>
              <a:rPr lang="hr-HR" altLang="sr-Latn-RS" sz="2000" b="1">
                <a:solidFill>
                  <a:srgbClr val="0033CC"/>
                </a:solidFill>
              </a:rPr>
              <a:t>Berridge, Geoff R.; Keens-Soper, Maurice; Otte, Thomas G. </a:t>
            </a:r>
            <a:r>
              <a:rPr lang="hr-HR" altLang="sr-Latn-RS" sz="2000" b="1" i="1">
                <a:solidFill>
                  <a:srgbClr val="0033CC"/>
                </a:solidFill>
              </a:rPr>
              <a:t>Diplomatska teorija od Machiavellija do Kissingera</a:t>
            </a:r>
            <a:r>
              <a:rPr lang="hr-HR" altLang="sr-Latn-RS" sz="2000" b="1">
                <a:solidFill>
                  <a:srgbClr val="0033CC"/>
                </a:solidFill>
              </a:rPr>
              <a:t>. Zagreb, Biblioteka Politička misao, 2005.</a:t>
            </a:r>
            <a:endParaRPr lang="hr-HR" altLang="sr-Latn-RS" sz="2000">
              <a:solidFill>
                <a:srgbClr val="0033CC"/>
              </a:solidFill>
            </a:endParaRPr>
          </a:p>
          <a:p>
            <a:r>
              <a:rPr lang="hr-HR" altLang="sr-Latn-RS" sz="2000">
                <a:solidFill>
                  <a:srgbClr val="0033CC"/>
                </a:solidFill>
              </a:rPr>
              <a:t> </a:t>
            </a:r>
            <a:r>
              <a:rPr lang="hr-HR" altLang="sr-Latn-RS" sz="2000" b="1">
                <a:solidFill>
                  <a:srgbClr val="0033CC"/>
                </a:solidFill>
              </a:rPr>
              <a:t>Božinović, Davor: </a:t>
            </a:r>
            <a:r>
              <a:rPr lang="hr-HR" altLang="sr-Latn-RS" sz="2000" b="1" i="1">
                <a:solidFill>
                  <a:srgbClr val="0033CC"/>
                </a:solidFill>
              </a:rPr>
              <a:t>Globalna sigurnost – sigurnosni izazovi 21. stoljeća</a:t>
            </a:r>
            <a:r>
              <a:rPr lang="hr-HR" altLang="sr-Latn-RS" sz="2000" b="1">
                <a:solidFill>
                  <a:srgbClr val="0033CC"/>
                </a:solidFill>
              </a:rPr>
              <a:t>. Zagreb, Narodne novine, 2016.</a:t>
            </a:r>
          </a:p>
          <a:p>
            <a:r>
              <a:rPr lang="hr-HR" altLang="sr-Latn-RS" sz="2000">
                <a:solidFill>
                  <a:srgbClr val="0033CC"/>
                </a:solidFill>
              </a:rPr>
              <a:t> </a:t>
            </a:r>
            <a:r>
              <a:rPr lang="hr-HR" altLang="sr-Latn-RS" sz="2000" b="1">
                <a:solidFill>
                  <a:srgbClr val="0033CC"/>
                </a:solidFill>
              </a:rPr>
              <a:t>Ibler, Vladimir. </a:t>
            </a:r>
            <a:r>
              <a:rPr lang="hr-HR" altLang="sr-Latn-RS" sz="2000" b="1" i="1">
                <a:solidFill>
                  <a:srgbClr val="0033CC"/>
                </a:solidFill>
              </a:rPr>
              <a:t>Koliko vrijedi međunarodno pravo?</a:t>
            </a:r>
            <a:r>
              <a:rPr lang="hr-HR" altLang="sr-Latn-RS" sz="2000" b="1">
                <a:solidFill>
                  <a:srgbClr val="0033CC"/>
                </a:solidFill>
              </a:rPr>
              <a:t> Zagreb, Diplomatska akademija MVEP, 2006.</a:t>
            </a:r>
            <a:endParaRPr lang="hr-HR" altLang="sr-Latn-RS" sz="2000">
              <a:solidFill>
                <a:srgbClr val="0033CC"/>
              </a:solidFill>
            </a:endParaRPr>
          </a:p>
          <a:p>
            <a:r>
              <a:rPr lang="hr-HR" altLang="sr-Latn-RS" sz="2000">
                <a:solidFill>
                  <a:srgbClr val="0033CC"/>
                </a:solidFill>
              </a:rPr>
              <a:t> </a:t>
            </a:r>
            <a:r>
              <a:rPr lang="hr-HR" altLang="sr-Latn-RS" sz="2000" b="1">
                <a:solidFill>
                  <a:srgbClr val="0033CC"/>
                </a:solidFill>
              </a:rPr>
              <a:t>Kissinger, Henry.</a:t>
            </a:r>
            <a:r>
              <a:rPr lang="hr-HR" altLang="sr-Latn-RS" sz="2000" b="1" i="1">
                <a:solidFill>
                  <a:srgbClr val="0033CC"/>
                </a:solidFill>
              </a:rPr>
              <a:t> Diplomacija. </a:t>
            </a:r>
            <a:r>
              <a:rPr lang="hr-HR" altLang="sr-Latn-RS" sz="2000" b="1">
                <a:solidFill>
                  <a:srgbClr val="0033CC"/>
                </a:solidFill>
              </a:rPr>
              <a:t>Zagreb, Golden marketing, 2000.</a:t>
            </a:r>
            <a:endParaRPr lang="hr-HR" altLang="sr-Latn-RS" sz="2000">
              <a:solidFill>
                <a:srgbClr val="0033CC"/>
              </a:solidFill>
            </a:endParaRPr>
          </a:p>
          <a:p>
            <a:r>
              <a:rPr lang="hr-HR" altLang="sr-Latn-RS" sz="2000">
                <a:solidFill>
                  <a:srgbClr val="0033CC"/>
                </a:solidFill>
              </a:rPr>
              <a:t>• </a:t>
            </a:r>
            <a:r>
              <a:rPr lang="hr-HR" altLang="sr-Latn-RS" sz="2000" b="1">
                <a:solidFill>
                  <a:srgbClr val="0033CC"/>
                </a:solidFill>
              </a:rPr>
              <a:t>Špoljarić, Stjepan: </a:t>
            </a:r>
            <a:r>
              <a:rPr lang="hr-HR" altLang="sr-Latn-RS" sz="2000" b="1" i="1">
                <a:solidFill>
                  <a:srgbClr val="0033CC"/>
                </a:solidFill>
              </a:rPr>
              <a:t>Ruđer Bošković u službi diplomacije Dubrovačke  Republike. </a:t>
            </a:r>
            <a:r>
              <a:rPr lang="hr-HR" altLang="sr-Latn-RS" sz="2000" b="1">
                <a:solidFill>
                  <a:srgbClr val="0033CC"/>
                </a:solidFill>
              </a:rPr>
              <a:t>Zagreb, Diplomatska akademija MVEP, 2011.</a:t>
            </a:r>
            <a:endParaRPr lang="hr-HR" altLang="sr-Latn-RS" sz="2000">
              <a:solidFill>
                <a:srgbClr val="0033CC"/>
              </a:solidFill>
            </a:endParaRPr>
          </a:p>
          <a:p>
            <a:r>
              <a:rPr lang="hr-HR" altLang="sr-Latn-RS" sz="2000">
                <a:solidFill>
                  <a:srgbClr val="0033CC"/>
                </a:solidFill>
              </a:rPr>
              <a:t>• </a:t>
            </a:r>
            <a:r>
              <a:rPr lang="hr-HR" altLang="sr-Latn-RS" sz="2000" b="1">
                <a:solidFill>
                  <a:srgbClr val="0033CC"/>
                </a:solidFill>
              </a:rPr>
              <a:t>Vukadinović, Radovan</a:t>
            </a:r>
            <a:r>
              <a:rPr lang="hr-HR" altLang="sr-Latn-RS" sz="2000" b="1" i="1">
                <a:solidFill>
                  <a:srgbClr val="0033CC"/>
                </a:solidFill>
              </a:rPr>
              <a:t>. Politika i diplomacija. Zagreb, Otvoreno sveučilište, 1994. </a:t>
            </a:r>
            <a:r>
              <a:rPr lang="hr-HR" altLang="sr-Latn-RS" sz="2000">
                <a:solidFill>
                  <a:srgbClr val="0033CC"/>
                </a:solidFill>
              </a:rPr>
              <a:t>  </a:t>
            </a:r>
          </a:p>
        </p:txBody>
      </p:sp>
    </p:spTree>
  </p:cSld>
  <p:clrMapOvr>
    <a:masterClrMapping/>
  </p:clrMapOvr>
  <p:transition spd="slow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gray-world-map-hi">
            <a:extLst>
              <a:ext uri="{FF2B5EF4-FFF2-40B4-BE49-F238E27FC236}">
                <a16:creationId xmlns:a16="http://schemas.microsoft.com/office/drawing/2014/main" id="{FF9C5D58-ACD3-4734-89B1-D4B21F1F66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975" y="1125538"/>
            <a:ext cx="9144000" cy="502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3" name="Rectangle 5">
            <a:extLst>
              <a:ext uri="{FF2B5EF4-FFF2-40B4-BE49-F238E27FC236}">
                <a16:creationId xmlns:a16="http://schemas.microsoft.com/office/drawing/2014/main" id="{BCF5DF8C-558F-4671-B042-AB51808D55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2301875"/>
            <a:ext cx="84963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sr-Latn-RS" sz="3600" b="1" i="1" u="sng">
                <a:solidFill>
                  <a:srgbClr val="0033CC"/>
                </a:solidFill>
              </a:rPr>
              <a:t>Diplomatsko predstavljanje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sr-Latn-RS" sz="3600" b="1" i="1" u="sng">
                <a:solidFill>
                  <a:srgbClr val="0033CC"/>
                </a:solidFill>
              </a:rPr>
              <a:t>u zemlji i inozemstvu</a:t>
            </a:r>
            <a:endParaRPr lang="hr-HR" altLang="sr-Latn-RS" sz="3600" b="1" i="1" u="sng">
              <a:solidFill>
                <a:srgbClr val="0033CC"/>
              </a:solidFill>
            </a:endParaRPr>
          </a:p>
        </p:txBody>
      </p:sp>
      <p:sp>
        <p:nvSpPr>
          <p:cNvPr id="35844" name="Rectangle 1">
            <a:extLst>
              <a:ext uri="{FF2B5EF4-FFF2-40B4-BE49-F238E27FC236}">
                <a16:creationId xmlns:a16="http://schemas.microsoft.com/office/drawing/2014/main" id="{312E58F2-466E-40DA-803A-78C944D822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260350"/>
            <a:ext cx="6769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zh-CN" sz="1800" b="1">
                <a:solidFill>
                  <a:srgbClr val="C0C0C0"/>
                </a:solidFill>
              </a:rPr>
              <a:t>‘Međunarodni odnosi, vanjska politika i diplomacija’</a:t>
            </a:r>
            <a:endParaRPr lang="hr-HR" altLang="sr-Latn-RS" sz="1800" b="1" i="1">
              <a:solidFill>
                <a:srgbClr val="C0C0C0"/>
              </a:solidFill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gray-world-map-hi">
            <a:extLst>
              <a:ext uri="{FF2B5EF4-FFF2-40B4-BE49-F238E27FC236}">
                <a16:creationId xmlns:a16="http://schemas.microsoft.com/office/drawing/2014/main" id="{795B8FD6-3E21-4925-9107-333461ECEB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975" y="1125538"/>
            <a:ext cx="9144000" cy="502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5">
            <a:extLst>
              <a:ext uri="{FF2B5EF4-FFF2-40B4-BE49-F238E27FC236}">
                <a16:creationId xmlns:a16="http://schemas.microsoft.com/office/drawing/2014/main" id="{1FC166B3-47E7-4DB4-B522-51AB51C63A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1301750"/>
            <a:ext cx="8928100" cy="421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400" u="sng">
                <a:solidFill>
                  <a:srgbClr val="0033CC"/>
                </a:solidFill>
              </a:rPr>
              <a:t>Drugi susret: ponedjeljak, 25.10.2021., 17.00-20.15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r-HR" altLang="sr-Latn-RS">
              <a:solidFill>
                <a:srgbClr val="0033CC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sr-Latn-RS" b="1" i="1" u="sng">
              <a:solidFill>
                <a:srgbClr val="0033CC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sr-Latn-RS" sz="3600" b="1" i="1" u="sng">
                <a:solidFill>
                  <a:srgbClr val="0033CC"/>
                </a:solidFill>
              </a:rPr>
              <a:t>Međunarodno okružje: razvoj i trendovi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sr-Latn-RS" sz="3600" b="1" i="1" u="sng">
              <a:solidFill>
                <a:srgbClr val="0033CC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sr-Latn-RS" sz="3600" b="1" i="1" u="sng">
                <a:solidFill>
                  <a:srgbClr val="0033CC"/>
                </a:solidFill>
              </a:rPr>
              <a:t>Diplomatsko predstavljanje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sr-Latn-RS" sz="3600" b="1" i="1" u="sng">
              <a:solidFill>
                <a:srgbClr val="0033CC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sr-Latn-RS" sz="3600" b="1" i="1" u="sng">
                <a:solidFill>
                  <a:srgbClr val="0033CC"/>
                </a:solidFill>
              </a:rPr>
              <a:t>Diplomatski protokol</a:t>
            </a:r>
            <a:endParaRPr lang="hr-HR" altLang="sr-Latn-RS" sz="3600" b="1" i="1" u="sng">
              <a:solidFill>
                <a:srgbClr val="0033CC"/>
              </a:solidFill>
            </a:endParaRPr>
          </a:p>
        </p:txBody>
      </p:sp>
      <p:sp>
        <p:nvSpPr>
          <p:cNvPr id="6148" name="Rectangle 1">
            <a:extLst>
              <a:ext uri="{FF2B5EF4-FFF2-40B4-BE49-F238E27FC236}">
                <a16:creationId xmlns:a16="http://schemas.microsoft.com/office/drawing/2014/main" id="{B315BA6F-EF03-480B-AA0F-9DB0CED499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260350"/>
            <a:ext cx="6769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zh-CN" sz="1800" b="1">
                <a:solidFill>
                  <a:srgbClr val="C0C0C0"/>
                </a:solidFill>
              </a:rPr>
              <a:t>‘Međunarodni odnosi, vanjska politika i diplomacija’</a:t>
            </a:r>
            <a:endParaRPr lang="hr-HR" altLang="sr-Latn-RS" sz="1800" b="1" i="1">
              <a:solidFill>
                <a:srgbClr val="C0C0C0"/>
              </a:solidFill>
            </a:endParaRPr>
          </a:p>
        </p:txBody>
      </p:sp>
    </p:spTree>
  </p:cSld>
  <p:clrMapOvr>
    <a:masterClrMapping/>
  </p:clrMapOvr>
  <p:transition spd="slow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gray-world-map-hi">
            <a:extLst>
              <a:ext uri="{FF2B5EF4-FFF2-40B4-BE49-F238E27FC236}">
                <a16:creationId xmlns:a16="http://schemas.microsoft.com/office/drawing/2014/main" id="{626F3DEA-4EBD-4D06-A118-951D8FBA4A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0488" y="692150"/>
            <a:ext cx="9261476" cy="504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7" name="Rectangle 4">
            <a:extLst>
              <a:ext uri="{FF2B5EF4-FFF2-40B4-BE49-F238E27FC236}">
                <a16:creationId xmlns:a16="http://schemas.microsoft.com/office/drawing/2014/main" id="{7811ABD3-B8FC-4079-B02E-951004409C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7475" y="115888"/>
            <a:ext cx="66405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hr-HR" altLang="zh-CN" sz="1800" b="1">
                <a:solidFill>
                  <a:srgbClr val="C0C0C0"/>
                </a:solidFill>
              </a:rPr>
              <a:t>‘Međunarodni odnosi, vanjska politika i diplomacija’</a:t>
            </a:r>
            <a:endParaRPr lang="hr-HR" altLang="sr-Latn-RS" sz="1800" b="1" i="1">
              <a:solidFill>
                <a:srgbClr val="C0C0C0"/>
              </a:solidFill>
            </a:endParaRPr>
          </a:p>
        </p:txBody>
      </p:sp>
      <p:sp>
        <p:nvSpPr>
          <p:cNvPr id="36868" name="Rectangle 6">
            <a:extLst>
              <a:ext uri="{FF2B5EF4-FFF2-40B4-BE49-F238E27FC236}">
                <a16:creationId xmlns:a16="http://schemas.microsoft.com/office/drawing/2014/main" id="{CB1422EF-7990-45FB-BD2A-E78A97E662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338" y="2189163"/>
            <a:ext cx="701675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FF0000"/>
              </a:buClr>
              <a:buFontTx/>
              <a:buAutoNum type="arabicPeriod"/>
            </a:pPr>
            <a:r>
              <a:rPr lang="hr-HR" altLang="sr-Latn-RS" sz="2400" b="1">
                <a:solidFill>
                  <a:srgbClr val="0033CC"/>
                </a:solidFill>
              </a:rPr>
              <a:t>Diplomatsko pravo i pravila</a:t>
            </a:r>
          </a:p>
          <a:p>
            <a:pPr>
              <a:spcBef>
                <a:spcPct val="0"/>
              </a:spcBef>
              <a:buClr>
                <a:srgbClr val="FF0000"/>
              </a:buClr>
              <a:buFontTx/>
              <a:buAutoNum type="arabicPeriod"/>
            </a:pPr>
            <a:endParaRPr lang="hr-HR" altLang="sr-Latn-RS" sz="2400" b="1">
              <a:solidFill>
                <a:srgbClr val="0033CC"/>
              </a:solidFill>
            </a:endParaRPr>
          </a:p>
          <a:p>
            <a:pPr>
              <a:spcBef>
                <a:spcPct val="0"/>
              </a:spcBef>
              <a:buClr>
                <a:srgbClr val="FF0000"/>
              </a:buClr>
              <a:buFontTx/>
              <a:buAutoNum type="arabicPeriod"/>
            </a:pPr>
            <a:r>
              <a:rPr lang="hr-HR" altLang="sr-Latn-RS" sz="2400" b="1">
                <a:solidFill>
                  <a:srgbClr val="0033CC"/>
                </a:solidFill>
              </a:rPr>
              <a:t>Diplomatski odnosi</a:t>
            </a:r>
          </a:p>
          <a:p>
            <a:pPr>
              <a:spcBef>
                <a:spcPct val="0"/>
              </a:spcBef>
              <a:buClr>
                <a:srgbClr val="FF0000"/>
              </a:buClr>
              <a:buFontTx/>
              <a:buAutoNum type="arabicPeriod"/>
            </a:pPr>
            <a:endParaRPr lang="hr-HR" altLang="sr-Latn-RS" sz="2400" b="1">
              <a:solidFill>
                <a:srgbClr val="0033CC"/>
              </a:solidFill>
            </a:endParaRPr>
          </a:p>
          <a:p>
            <a:pPr>
              <a:spcBef>
                <a:spcPct val="0"/>
              </a:spcBef>
              <a:buClr>
                <a:srgbClr val="FF0000"/>
              </a:buClr>
              <a:buFontTx/>
              <a:buAutoNum type="arabicPeriod"/>
            </a:pPr>
            <a:r>
              <a:rPr lang="hr-HR" altLang="sr-Latn-RS" sz="2400" b="1">
                <a:solidFill>
                  <a:srgbClr val="0033CC"/>
                </a:solidFill>
              </a:rPr>
              <a:t>Služba vanjskih poslova</a:t>
            </a:r>
          </a:p>
          <a:p>
            <a:pPr>
              <a:spcBef>
                <a:spcPct val="0"/>
              </a:spcBef>
              <a:buClr>
                <a:srgbClr val="FF0000"/>
              </a:buClr>
              <a:buFontTx/>
              <a:buAutoNum type="arabicPeriod"/>
            </a:pPr>
            <a:endParaRPr lang="hr-HR" altLang="sr-Latn-RS" sz="2400" b="1">
              <a:solidFill>
                <a:srgbClr val="0033CC"/>
              </a:solidFill>
            </a:endParaRPr>
          </a:p>
          <a:p>
            <a:pPr>
              <a:spcBef>
                <a:spcPct val="0"/>
              </a:spcBef>
              <a:buClr>
                <a:srgbClr val="FF0000"/>
              </a:buClr>
              <a:buFontTx/>
              <a:buAutoNum type="arabicPeriod"/>
            </a:pPr>
            <a:r>
              <a:rPr lang="hr-HR" altLang="sr-Latn-RS" sz="2400" b="1">
                <a:solidFill>
                  <a:srgbClr val="0033CC"/>
                </a:solidFill>
              </a:rPr>
              <a:t>Diplomatski i konzularni predstavnici</a:t>
            </a:r>
          </a:p>
          <a:p>
            <a:pPr>
              <a:spcBef>
                <a:spcPct val="0"/>
              </a:spcBef>
              <a:buClr>
                <a:srgbClr val="FF0000"/>
              </a:buClr>
              <a:buFontTx/>
              <a:buAutoNum type="arabicPeriod"/>
            </a:pPr>
            <a:endParaRPr lang="hr-HR" altLang="sr-Latn-RS" sz="2400" b="1">
              <a:solidFill>
                <a:srgbClr val="0033CC"/>
              </a:solidFill>
            </a:endParaRPr>
          </a:p>
          <a:p>
            <a:pPr>
              <a:spcBef>
                <a:spcPct val="0"/>
              </a:spcBef>
              <a:buClr>
                <a:srgbClr val="FF0000"/>
              </a:buClr>
              <a:buFontTx/>
              <a:buAutoNum type="arabicPeriod"/>
            </a:pPr>
            <a:r>
              <a:rPr lang="hr-HR" altLang="sr-Latn-RS" sz="2400" b="1">
                <a:solidFill>
                  <a:srgbClr val="0033CC"/>
                </a:solidFill>
              </a:rPr>
              <a:t>Diplomatska sigurnost, zaštita i etika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4AE0F4C-ED1D-4097-BBEF-A7CFD00BE122}"/>
              </a:ext>
            </a:extLst>
          </p:cNvPr>
          <p:cNvSpPr/>
          <p:nvPr/>
        </p:nvSpPr>
        <p:spPr>
          <a:xfrm>
            <a:off x="795338" y="908050"/>
            <a:ext cx="7232650" cy="10779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Clr>
                <a:srgbClr val="FF0000"/>
              </a:buClr>
              <a:defRPr/>
            </a:pPr>
            <a:r>
              <a:rPr lang="pl-PL" sz="32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DIPLOMATSKO PREDSTAVLJANJE</a:t>
            </a:r>
          </a:p>
          <a:p>
            <a:pPr algn="ctr">
              <a:buClr>
                <a:srgbClr val="FF0000"/>
              </a:buClr>
              <a:defRPr/>
            </a:pPr>
            <a:r>
              <a:rPr lang="pl-PL" sz="32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 ZEMLJI I INOZEMSTVU</a:t>
            </a:r>
            <a:endParaRPr lang="hr-HR" sz="32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gray-world-map-hi">
            <a:extLst>
              <a:ext uri="{FF2B5EF4-FFF2-40B4-BE49-F238E27FC236}">
                <a16:creationId xmlns:a16="http://schemas.microsoft.com/office/drawing/2014/main" id="{55F9358A-B0F5-426A-9B7F-BF90378388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1871663"/>
            <a:ext cx="9144000" cy="502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1" name="Rectangle 4">
            <a:extLst>
              <a:ext uri="{FF2B5EF4-FFF2-40B4-BE49-F238E27FC236}">
                <a16:creationId xmlns:a16="http://schemas.microsoft.com/office/drawing/2014/main" id="{941D8A4F-4E24-403A-B068-2569EFF295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713" y="115888"/>
            <a:ext cx="59039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hr-HR" altLang="zh-CN" sz="1800" b="1">
                <a:solidFill>
                  <a:srgbClr val="C0C0C0"/>
                </a:solidFill>
              </a:rPr>
              <a:t>‘Međunarodni odnosi, vanjska politika i diplomacija’</a:t>
            </a:r>
            <a:endParaRPr lang="hr-HR" altLang="sr-Latn-RS" sz="1800" b="1" i="1">
              <a:solidFill>
                <a:srgbClr val="C0C0C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894871C-FC93-4EF2-BA88-F891F69C8F00}"/>
              </a:ext>
            </a:extLst>
          </p:cNvPr>
          <p:cNvSpPr/>
          <p:nvPr/>
        </p:nvSpPr>
        <p:spPr>
          <a:xfrm>
            <a:off x="1547813" y="598488"/>
            <a:ext cx="6119812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hr-H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Diplomatsko pravo i pravila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3FBDF8A-6C0F-4FDD-BEDA-7F35BFDDA08F}"/>
              </a:ext>
            </a:extLst>
          </p:cNvPr>
          <p:cNvSpPr/>
          <p:nvPr/>
        </p:nvSpPr>
        <p:spPr>
          <a:xfrm>
            <a:off x="323850" y="1295400"/>
            <a:ext cx="8785225" cy="5324475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en-US" sz="2400" b="1">
                <a:solidFill>
                  <a:srgbClr val="0033CC"/>
                </a:solidFill>
              </a:rPr>
              <a:t>Definicija diplomatskog prava</a:t>
            </a:r>
          </a:p>
          <a:p>
            <a:pPr algn="just"/>
            <a:r>
              <a:rPr lang="hr-HR" altLang="en-US" sz="2000">
                <a:solidFill>
                  <a:srgbClr val="0033CC"/>
                </a:solidFill>
              </a:rPr>
              <a:t>= </a:t>
            </a:r>
            <a:r>
              <a:rPr lang="hr-HR" altLang="en-US" sz="2000" u="sng">
                <a:solidFill>
                  <a:srgbClr val="0033CC"/>
                </a:solidFill>
              </a:rPr>
              <a:t>u užem smisli:</a:t>
            </a:r>
            <a:r>
              <a:rPr lang="hr-HR" altLang="en-US" sz="2000">
                <a:solidFill>
                  <a:srgbClr val="0033CC"/>
                </a:solidFill>
              </a:rPr>
              <a:t> skup svih odredbi međunarodnog prava koje se odnose na</a:t>
            </a:r>
          </a:p>
          <a:p>
            <a:pPr algn="just"/>
            <a:r>
              <a:rPr lang="hr-HR" altLang="en-US" sz="2000">
                <a:solidFill>
                  <a:srgbClr val="0033CC"/>
                </a:solidFill>
              </a:rPr>
              <a:t>	prava i dužnosti država u području diplomatskih odnosa, funkcija,</a:t>
            </a:r>
          </a:p>
          <a:p>
            <a:pPr algn="just"/>
            <a:r>
              <a:rPr lang="hr-HR" altLang="en-US" sz="2000">
                <a:solidFill>
                  <a:srgbClr val="0033CC"/>
                </a:solidFill>
              </a:rPr>
              <a:t>	privilegija i imuniteta diplomatskih predstavništava i osoblja,</a:t>
            </a:r>
          </a:p>
          <a:p>
            <a:pPr algn="just"/>
            <a:r>
              <a:rPr lang="hr-HR" altLang="en-US" sz="2000">
                <a:solidFill>
                  <a:srgbClr val="0033CC"/>
                </a:solidFill>
              </a:rPr>
              <a:t>= </a:t>
            </a:r>
            <a:r>
              <a:rPr lang="hr-HR" altLang="en-US" sz="2000" u="sng">
                <a:solidFill>
                  <a:srgbClr val="0033CC"/>
                </a:solidFill>
              </a:rPr>
              <a:t>u širem smislu</a:t>
            </a:r>
            <a:r>
              <a:rPr lang="hr-HR" altLang="en-US" sz="2000">
                <a:solidFill>
                  <a:srgbClr val="0033CC"/>
                </a:solidFill>
              </a:rPr>
              <a:t>: … i pravila unutarnjeg (nacionalnog) prava koja uređuju</a:t>
            </a:r>
          </a:p>
          <a:p>
            <a:pPr algn="just"/>
            <a:r>
              <a:rPr lang="hr-HR" altLang="en-US" sz="2000">
                <a:solidFill>
                  <a:srgbClr val="0033CC"/>
                </a:solidFill>
              </a:rPr>
              <a:t>	djelatnost vanjskog zastupanja, odnosno diplomatske službe. </a:t>
            </a:r>
          </a:p>
          <a:p>
            <a:pPr algn="just">
              <a:buClr>
                <a:srgbClr val="FF0000"/>
              </a:buClr>
            </a:pPr>
            <a:endParaRPr lang="hr-HR" altLang="en-US" sz="2400" b="1">
              <a:solidFill>
                <a:srgbClr val="0033CC"/>
              </a:solidFill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en-US" sz="2400" b="1">
                <a:solidFill>
                  <a:srgbClr val="0033CC"/>
                </a:solidFill>
              </a:rPr>
              <a:t>Izvori međunarodnopravnih pravila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hr-HR" altLang="en-US" sz="2000">
                <a:solidFill>
                  <a:srgbClr val="0033CC"/>
                </a:solidFill>
              </a:rPr>
              <a:t>dvostrani (</a:t>
            </a:r>
            <a:r>
              <a:rPr lang="hr-HR" altLang="en-US" sz="2000" i="1">
                <a:solidFill>
                  <a:srgbClr val="0033CC"/>
                </a:solidFill>
              </a:rPr>
              <a:t>bilateralni</a:t>
            </a:r>
            <a:r>
              <a:rPr lang="hr-HR" altLang="en-US" sz="2000">
                <a:solidFill>
                  <a:srgbClr val="0033CC"/>
                </a:solidFill>
              </a:rPr>
              <a:t>) i višestrani (</a:t>
            </a:r>
            <a:r>
              <a:rPr lang="hr-HR" altLang="en-US" sz="2000" i="1">
                <a:solidFill>
                  <a:srgbClr val="0033CC"/>
                </a:solidFill>
              </a:rPr>
              <a:t>multilateralni</a:t>
            </a:r>
            <a:r>
              <a:rPr lang="hr-HR" altLang="en-US" sz="2000">
                <a:solidFill>
                  <a:srgbClr val="0033CC"/>
                </a:solidFill>
              </a:rPr>
              <a:t>) sporazumi,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hr-HR" altLang="en-US" sz="2000">
                <a:solidFill>
                  <a:srgbClr val="0033CC"/>
                </a:solidFill>
              </a:rPr>
              <a:t>partikularno i opće običajno međunarodno pravo,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hr-HR" altLang="en-US" sz="2000">
                <a:solidFill>
                  <a:srgbClr val="0033CC"/>
                </a:solidFill>
              </a:rPr>
              <a:t>uzajamnost (</a:t>
            </a:r>
            <a:r>
              <a:rPr lang="hr-HR" altLang="en-US" sz="2000" i="1">
                <a:solidFill>
                  <a:srgbClr val="0033CC"/>
                </a:solidFill>
              </a:rPr>
              <a:t>reciprocitet</a:t>
            </a:r>
            <a:r>
              <a:rPr lang="hr-HR" altLang="en-US" sz="2000">
                <a:solidFill>
                  <a:srgbClr val="0033CC"/>
                </a:solidFill>
              </a:rPr>
              <a:t>),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hr-HR" altLang="en-US" sz="2000">
                <a:solidFill>
                  <a:srgbClr val="0033CC"/>
                </a:solidFill>
              </a:rPr>
              <a:t>unutarnje (nacionalno) pravo države primateljice i šiljateljice,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hr-HR" altLang="en-US" sz="2000">
                <a:solidFill>
                  <a:srgbClr val="0033CC"/>
                </a:solidFill>
              </a:rPr>
              <a:t>običaji i pravila uljudnosti.</a:t>
            </a:r>
          </a:p>
          <a:p>
            <a:pPr algn="just"/>
            <a:endParaRPr lang="hr-HR" altLang="en-US" sz="2000">
              <a:solidFill>
                <a:srgbClr val="0033CC"/>
              </a:solidFill>
            </a:endParaRP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en-US" sz="2400" b="1">
                <a:solidFill>
                  <a:srgbClr val="0033CC"/>
                </a:solidFill>
              </a:rPr>
              <a:t>Bečka konvencija o diplomatskim odnosima</a:t>
            </a:r>
          </a:p>
          <a:p>
            <a:pPr algn="just">
              <a:buClr>
                <a:srgbClr val="FF0000"/>
              </a:buClr>
            </a:pPr>
            <a:r>
              <a:rPr lang="hr-HR" altLang="en-US" sz="2400" b="1">
                <a:solidFill>
                  <a:srgbClr val="0033CC"/>
                </a:solidFill>
              </a:rPr>
              <a:t>    Bečka konvencija o konzularnim odnosima.</a:t>
            </a:r>
          </a:p>
        </p:txBody>
      </p:sp>
    </p:spTree>
  </p:cSld>
  <p:clrMapOvr>
    <a:masterClrMapping/>
  </p:clrMapOvr>
  <p:transition spd="slow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gray-world-map-hi">
            <a:extLst>
              <a:ext uri="{FF2B5EF4-FFF2-40B4-BE49-F238E27FC236}">
                <a16:creationId xmlns:a16="http://schemas.microsoft.com/office/drawing/2014/main" id="{91E85E43-8626-4C7F-A5B3-7D5C8E6ADB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8900" y="746125"/>
            <a:ext cx="9070975" cy="594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5" name="Rectangle 1">
            <a:extLst>
              <a:ext uri="{FF2B5EF4-FFF2-40B4-BE49-F238E27FC236}">
                <a16:creationId xmlns:a16="http://schemas.microsoft.com/office/drawing/2014/main" id="{48E91AA7-FEE3-4694-9B24-5F434B3B07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1484313"/>
            <a:ext cx="8442325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sz="2400" b="1">
                <a:solidFill>
                  <a:srgbClr val="0033CC"/>
                </a:solidFill>
              </a:rPr>
              <a:t> Uspostava diplomatskih odnosa</a:t>
            </a:r>
          </a:p>
          <a:p>
            <a:pPr lvl="1">
              <a:spcBef>
                <a:spcPct val="0"/>
              </a:spcBef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hr-HR" altLang="sr-Latn-RS" sz="2000">
                <a:solidFill>
                  <a:srgbClr val="0033CC"/>
                </a:solidFill>
              </a:rPr>
              <a:t>priznanje – uspostava.</a:t>
            </a:r>
          </a:p>
          <a:p>
            <a:pPr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hr-HR" altLang="sr-Latn-RS" sz="1600" b="1">
              <a:solidFill>
                <a:srgbClr val="0033CC"/>
              </a:solidFill>
            </a:endParaRPr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sz="2400" b="1">
                <a:solidFill>
                  <a:srgbClr val="0033CC"/>
                </a:solidFill>
              </a:rPr>
              <a:t> Vrste odnosa između država</a:t>
            </a:r>
          </a:p>
          <a:p>
            <a:pPr lvl="1">
              <a:spcBef>
                <a:spcPct val="0"/>
              </a:spcBef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hr-HR" altLang="sr-Latn-RS" sz="2000">
                <a:solidFill>
                  <a:srgbClr val="0033CC"/>
                </a:solidFill>
              </a:rPr>
              <a:t>saveznički, dobrosusjedski, srdačni, prijateljski, dobri, korektni, indiferentni, hladni, zategnuti, odnosi </a:t>
            </a:r>
            <a:r>
              <a:rPr lang="hr-HR" altLang="sr-Latn-RS" sz="2000" i="1">
                <a:solidFill>
                  <a:srgbClr val="0033CC"/>
                </a:solidFill>
              </a:rPr>
              <a:t>de facto</a:t>
            </a:r>
            <a:r>
              <a:rPr lang="hr-HR" altLang="sr-Latn-RS" sz="2000">
                <a:solidFill>
                  <a:srgbClr val="0033CC"/>
                </a:solidFill>
              </a:rPr>
              <a:t>, obustavljeni, prekinuti.</a:t>
            </a:r>
          </a:p>
          <a:p>
            <a:pPr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hr-HR" altLang="sr-Latn-RS" sz="1600" b="1">
              <a:solidFill>
                <a:srgbClr val="0033CC"/>
              </a:solidFill>
            </a:endParaRPr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sz="2400" b="1">
                <a:solidFill>
                  <a:srgbClr val="0033CC"/>
                </a:solidFill>
              </a:rPr>
              <a:t> Prekid diplomatskih odnosa</a:t>
            </a:r>
          </a:p>
          <a:p>
            <a:pPr lvl="1">
              <a:spcBef>
                <a:spcPct val="0"/>
              </a:spcBef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hr-HR" altLang="sr-Latn-RS" sz="2000">
                <a:solidFill>
                  <a:srgbClr val="0033CC"/>
                </a:solidFill>
              </a:rPr>
              <a:t>jednostranost, diskrecijska volja.</a:t>
            </a:r>
          </a:p>
          <a:p>
            <a:pPr lvl="1"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hr-HR" altLang="sr-Latn-RS" sz="2000">
              <a:solidFill>
                <a:srgbClr val="0033CC"/>
              </a:solidFill>
            </a:endParaRPr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sz="2400" b="1">
                <a:solidFill>
                  <a:srgbClr val="0033CC"/>
                </a:solidFill>
              </a:rPr>
              <a:t>Tijela međunarodnih odnosa</a:t>
            </a:r>
            <a:endParaRPr lang="hr-HR" altLang="sr-Latn-RS" sz="2000">
              <a:solidFill>
                <a:srgbClr val="0033CC"/>
              </a:solidFill>
            </a:endParaRPr>
          </a:p>
          <a:p>
            <a:pPr lvl="1">
              <a:spcBef>
                <a:spcPct val="0"/>
              </a:spcBef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hr-HR" altLang="sr-Latn-RS" sz="2000">
                <a:solidFill>
                  <a:srgbClr val="0033CC"/>
                </a:solidFill>
              </a:rPr>
              <a:t>fizičke ili pravne osobe kojima se povjerava određena funkcija spram drugih subjekata međunarodnog prava,</a:t>
            </a:r>
          </a:p>
          <a:p>
            <a:pPr lvl="1">
              <a:spcBef>
                <a:spcPct val="0"/>
              </a:spcBef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hr-HR" altLang="sr-Latn-RS" sz="2000">
                <a:solidFill>
                  <a:srgbClr val="0033CC"/>
                </a:solidFill>
              </a:rPr>
              <a:t>državni poglavar, parlament, vlada, MVP. </a:t>
            </a:r>
          </a:p>
        </p:txBody>
      </p:sp>
      <p:sp>
        <p:nvSpPr>
          <p:cNvPr id="38916" name="Rectangle 4">
            <a:extLst>
              <a:ext uri="{FF2B5EF4-FFF2-40B4-BE49-F238E27FC236}">
                <a16:creationId xmlns:a16="http://schemas.microsoft.com/office/drawing/2014/main" id="{C473E0B4-CAA4-4AAD-B3E6-D9B62EC549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188913"/>
            <a:ext cx="71294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hr-HR" altLang="zh-CN" sz="1800" b="1">
                <a:solidFill>
                  <a:srgbClr val="C0C0C0"/>
                </a:solidFill>
              </a:rPr>
              <a:t>‘Međunarodni odnosi, vanjska politika i diplomacija’</a:t>
            </a:r>
            <a:endParaRPr lang="hr-HR" altLang="sr-Latn-RS" sz="1800" b="1" i="1">
              <a:solidFill>
                <a:srgbClr val="C0C0C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213A28-D7C9-4902-A9DF-1C9FB15BE644}"/>
              </a:ext>
            </a:extLst>
          </p:cNvPr>
          <p:cNvSpPr/>
          <p:nvPr/>
        </p:nvSpPr>
        <p:spPr>
          <a:xfrm>
            <a:off x="2339975" y="774700"/>
            <a:ext cx="4513263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hr-H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Diplomatski odnosi</a:t>
            </a:r>
          </a:p>
        </p:txBody>
      </p:sp>
    </p:spTree>
  </p:cSld>
  <p:clrMapOvr>
    <a:masterClrMapping/>
  </p:clrMapOvr>
  <p:transition spd="slow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gray-world-map-hi">
            <a:extLst>
              <a:ext uri="{FF2B5EF4-FFF2-40B4-BE49-F238E27FC236}">
                <a16:creationId xmlns:a16="http://schemas.microsoft.com/office/drawing/2014/main" id="{C0503097-F4E9-4238-9916-476EBB5863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944563"/>
            <a:ext cx="8974138" cy="493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39" name="Rectangle 4">
            <a:extLst>
              <a:ext uri="{FF2B5EF4-FFF2-40B4-BE49-F238E27FC236}">
                <a16:creationId xmlns:a16="http://schemas.microsoft.com/office/drawing/2014/main" id="{2B6F03DC-7888-4B95-B375-A53F2B4500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160338"/>
            <a:ext cx="60483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hr-HR" altLang="zh-CN" sz="1800" b="1">
                <a:solidFill>
                  <a:srgbClr val="C0C0C0"/>
                </a:solidFill>
              </a:rPr>
              <a:t>‘Međunarodni odnosi, vanjska politika i diplomacija’</a:t>
            </a:r>
            <a:endParaRPr lang="hr-HR" altLang="sr-Latn-RS" sz="1800" b="1" i="1">
              <a:solidFill>
                <a:srgbClr val="C0C0C0"/>
              </a:solidFill>
            </a:endParaRPr>
          </a:p>
        </p:txBody>
      </p:sp>
      <p:sp>
        <p:nvSpPr>
          <p:cNvPr id="11269" name="Rectangle 1">
            <a:extLst>
              <a:ext uri="{FF2B5EF4-FFF2-40B4-BE49-F238E27FC236}">
                <a16:creationId xmlns:a16="http://schemas.microsoft.com/office/drawing/2014/main" id="{B8531E1C-8C96-46F6-AF6C-9B48F44ED2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1773238"/>
            <a:ext cx="8115300" cy="390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hr-HR" sz="2400" b="1" dirty="0">
                <a:solidFill>
                  <a:srgbClr val="0033CC"/>
                </a:solidFill>
              </a:rPr>
              <a:t>Služba vanjski poslova: </a:t>
            </a:r>
            <a:r>
              <a:rPr lang="hr-HR" sz="2000" dirty="0">
                <a:solidFill>
                  <a:srgbClr val="0033CC"/>
                </a:solidFill>
              </a:rPr>
              <a:t>MVEP – DKP - resorna tijela – Vlada – Sabor – Predsjednik države. </a:t>
            </a:r>
          </a:p>
          <a:p>
            <a:pPr>
              <a:buClr>
                <a:srgbClr val="FF0000"/>
              </a:buClr>
              <a:defRPr/>
            </a:pPr>
            <a:endParaRPr lang="hr-HR" sz="2400" b="1" dirty="0">
              <a:solidFill>
                <a:srgbClr val="0033CC"/>
              </a:solidFill>
            </a:endParaRPr>
          </a:p>
          <a:p>
            <a:pPr marL="342900" indent="-342900"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hr-HR" sz="2400" b="1" dirty="0">
                <a:solidFill>
                  <a:srgbClr val="0033CC"/>
                </a:solidFill>
              </a:rPr>
              <a:t>Diplomatsko predstavništvo = diplomatska misija</a:t>
            </a:r>
            <a:r>
              <a:rPr lang="hr-HR" b="1" dirty="0">
                <a:solidFill>
                  <a:srgbClr val="0033CC"/>
                </a:solidFill>
              </a:rPr>
              <a:t>	</a:t>
            </a:r>
          </a:p>
          <a:p>
            <a:pPr>
              <a:buClr>
                <a:srgbClr val="FF0000"/>
              </a:buClr>
              <a:buFont typeface="Wingdings" pitchFamily="2" charset="2"/>
              <a:buNone/>
              <a:defRPr/>
            </a:pPr>
            <a:r>
              <a:rPr lang="hr-HR" sz="2000" b="1" dirty="0">
                <a:solidFill>
                  <a:srgbClr val="0033CC"/>
                </a:solidFill>
              </a:rPr>
              <a:t>= stalno zastupstvo koje obavlja diplomatske poslove.</a:t>
            </a:r>
            <a:r>
              <a:rPr lang="hr-HR" b="1" dirty="0">
                <a:solidFill>
                  <a:srgbClr val="0033CC"/>
                </a:solidFill>
              </a:rPr>
              <a:t>	</a:t>
            </a:r>
          </a:p>
          <a:p>
            <a:pPr>
              <a:buClr>
                <a:srgbClr val="FF0000"/>
              </a:buClr>
              <a:buFont typeface="Wingdings" pitchFamily="2" charset="2"/>
              <a:buNone/>
              <a:defRPr/>
            </a:pPr>
            <a:r>
              <a:rPr lang="hr-HR" b="1" dirty="0">
                <a:solidFill>
                  <a:srgbClr val="0033CC"/>
                </a:solidFill>
              </a:rPr>
              <a:t> </a:t>
            </a:r>
          </a:p>
          <a:p>
            <a:pPr marL="742950" lvl="1" indent="-285750"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hr-HR" sz="2000" dirty="0">
                <a:solidFill>
                  <a:srgbClr val="0033CC"/>
                </a:solidFill>
              </a:rPr>
              <a:t>uspostava predstavništva,</a:t>
            </a:r>
          </a:p>
          <a:p>
            <a:pPr>
              <a:buClr>
                <a:srgbClr val="FF0000"/>
              </a:buClr>
              <a:defRPr/>
            </a:pPr>
            <a:endParaRPr lang="hr-HR" sz="2000" dirty="0">
              <a:solidFill>
                <a:srgbClr val="0033CC"/>
              </a:solidFill>
            </a:endParaRPr>
          </a:p>
          <a:p>
            <a:pPr marL="742950" lvl="1" indent="-285750"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hr-HR" sz="2000" dirty="0">
                <a:solidFill>
                  <a:srgbClr val="0033CC"/>
                </a:solidFill>
              </a:rPr>
              <a:t>ustrojstvo predstavništva,</a:t>
            </a:r>
          </a:p>
          <a:p>
            <a:pPr lvl="1">
              <a:buClr>
                <a:srgbClr val="FF0000"/>
              </a:buClr>
              <a:defRPr/>
            </a:pPr>
            <a:endParaRPr lang="hr-HR" sz="2000" dirty="0">
              <a:solidFill>
                <a:srgbClr val="0033CC"/>
              </a:solidFill>
            </a:endParaRPr>
          </a:p>
          <a:p>
            <a:pPr marL="742950" lvl="1" indent="-285750"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hr-HR" sz="2000" dirty="0">
                <a:solidFill>
                  <a:srgbClr val="0033CC"/>
                </a:solidFill>
              </a:rPr>
              <a:t>upravljanje predstavništvom.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ED8AD4-C93C-4AF4-9816-0799C6BC7FE7}"/>
              </a:ext>
            </a:extLst>
          </p:cNvPr>
          <p:cNvSpPr/>
          <p:nvPr/>
        </p:nvSpPr>
        <p:spPr>
          <a:xfrm>
            <a:off x="1979613" y="944563"/>
            <a:ext cx="5616575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hr-H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Služba vanjskih poslova</a:t>
            </a:r>
            <a:r>
              <a:rPr lang="sv-SE" sz="32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</p:spTree>
  </p:cSld>
  <p:clrMapOvr>
    <a:masterClrMapping/>
  </p:clrMapOvr>
  <p:transition spd="slow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gray-world-map-hi">
            <a:extLst>
              <a:ext uri="{FF2B5EF4-FFF2-40B4-BE49-F238E27FC236}">
                <a16:creationId xmlns:a16="http://schemas.microsoft.com/office/drawing/2014/main" id="{E5A1B3BC-E021-4EAA-AC45-FAF9D98F3B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473075"/>
            <a:ext cx="8640763" cy="628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3" name="Rectangle 4">
            <a:extLst>
              <a:ext uri="{FF2B5EF4-FFF2-40B4-BE49-F238E27FC236}">
                <a16:creationId xmlns:a16="http://schemas.microsoft.com/office/drawing/2014/main" id="{A43E0AD9-1F2B-4EA2-80C5-DD8403B52B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115888"/>
            <a:ext cx="59039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hr-HR" altLang="zh-CN" sz="1800" b="1">
                <a:solidFill>
                  <a:srgbClr val="C0C0C0"/>
                </a:solidFill>
              </a:rPr>
              <a:t>‘Međunarodni odnosi, vanjska politika i diplomacija’</a:t>
            </a:r>
            <a:endParaRPr lang="hr-HR" altLang="sr-Latn-RS" sz="1800" b="1" i="1">
              <a:solidFill>
                <a:srgbClr val="C0C0C0"/>
              </a:solidFill>
            </a:endParaRPr>
          </a:p>
        </p:txBody>
      </p:sp>
      <p:sp>
        <p:nvSpPr>
          <p:cNvPr id="12293" name="Rectangle 4">
            <a:extLst>
              <a:ext uri="{FF2B5EF4-FFF2-40B4-BE49-F238E27FC236}">
                <a16:creationId xmlns:a16="http://schemas.microsoft.com/office/drawing/2014/main" id="{6E08F197-4449-45D0-89F2-9C84EC8F2E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1412875"/>
            <a:ext cx="82804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hr-HR" sz="2400" b="1" dirty="0">
                <a:solidFill>
                  <a:srgbClr val="0033CC"/>
                </a:solidFill>
              </a:rPr>
              <a:t>Diplomatski predstavnici </a:t>
            </a:r>
            <a:r>
              <a:rPr lang="hr-HR" sz="2000" dirty="0">
                <a:solidFill>
                  <a:srgbClr val="0033CC"/>
                </a:solidFill>
              </a:rPr>
              <a:t>= osobe ovlaštene predstavljati državu šiljateljicu u državi primateljici.</a:t>
            </a:r>
          </a:p>
          <a:p>
            <a:pPr lvl="1">
              <a:buClr>
                <a:srgbClr val="FF0000"/>
              </a:buClr>
              <a:defRPr/>
            </a:pPr>
            <a:endParaRPr lang="hr-HR" sz="2000" dirty="0">
              <a:solidFill>
                <a:srgbClr val="0033CC"/>
              </a:solidFill>
            </a:endParaRPr>
          </a:p>
          <a:p>
            <a:pPr marL="800100" lvl="1" indent="-342900"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hr-HR" sz="2000" dirty="0">
                <a:solidFill>
                  <a:srgbClr val="0033CC"/>
                </a:solidFill>
              </a:rPr>
              <a:t>diplomatska zvanja, prema Bečkim konvencijama i šire,</a:t>
            </a:r>
          </a:p>
          <a:p>
            <a:pPr lvl="1">
              <a:buClr>
                <a:srgbClr val="FF0000"/>
              </a:buClr>
              <a:defRPr/>
            </a:pPr>
            <a:endParaRPr lang="hr-HR" sz="2000" dirty="0">
              <a:solidFill>
                <a:srgbClr val="0033CC"/>
              </a:solidFill>
            </a:endParaRPr>
          </a:p>
          <a:p>
            <a:pPr marL="800100" lvl="1" indent="-342900"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hr-HR" sz="2000" dirty="0">
                <a:solidFill>
                  <a:srgbClr val="0033CC"/>
                </a:solidFill>
              </a:rPr>
              <a:t>šef predstavništava – privola, vjerodajnica, razredi (veleposlanik, poslanik, otpravnik poslova), pravo prvenstva (</a:t>
            </a:r>
            <a:r>
              <a:rPr lang="hr-HR" sz="2000" i="1" dirty="0" err="1">
                <a:solidFill>
                  <a:srgbClr val="0033CC"/>
                </a:solidFill>
              </a:rPr>
              <a:t>préséance</a:t>
            </a:r>
            <a:r>
              <a:rPr lang="hr-HR" sz="2000" dirty="0">
                <a:solidFill>
                  <a:srgbClr val="0033CC"/>
                </a:solidFill>
              </a:rPr>
              <a:t>), diplomatski zbor, diplomatska lista, prestanak dužnosti. </a:t>
            </a:r>
          </a:p>
          <a:p>
            <a:pPr>
              <a:buClr>
                <a:srgbClr val="FF0000"/>
              </a:buClr>
              <a:defRPr/>
            </a:pPr>
            <a:endParaRPr lang="hr-HR" sz="2000" dirty="0">
              <a:solidFill>
                <a:srgbClr val="0033CC"/>
              </a:solidFill>
            </a:endParaRPr>
          </a:p>
          <a:p>
            <a:pPr marL="342900" indent="-342900"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hr-HR" sz="2400" b="1" dirty="0">
                <a:solidFill>
                  <a:srgbClr val="0033CC"/>
                </a:solidFill>
              </a:rPr>
              <a:t>Ostali članovi diplomatskog predstavništva</a:t>
            </a:r>
            <a:r>
              <a:rPr lang="hr-HR" sz="2000" dirty="0">
                <a:solidFill>
                  <a:srgbClr val="0033CC"/>
                </a:solidFill>
              </a:rPr>
              <a:t>	</a:t>
            </a:r>
          </a:p>
          <a:p>
            <a:pPr lvl="1">
              <a:buClr>
                <a:srgbClr val="FF0000"/>
              </a:buClr>
              <a:defRPr/>
            </a:pPr>
            <a:endParaRPr lang="hr-HR" sz="2000" dirty="0">
              <a:solidFill>
                <a:srgbClr val="0033CC"/>
              </a:solidFill>
            </a:endParaRPr>
          </a:p>
          <a:p>
            <a:pPr marL="800100" lvl="1" indent="-342900"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hr-HR" sz="2000" dirty="0">
                <a:solidFill>
                  <a:srgbClr val="0033CC"/>
                </a:solidFill>
              </a:rPr>
              <a:t>administrativno i tehničko osoblje,</a:t>
            </a:r>
          </a:p>
          <a:p>
            <a:pPr lvl="1">
              <a:buClr>
                <a:srgbClr val="FF0000"/>
              </a:buClr>
              <a:defRPr/>
            </a:pPr>
            <a:endParaRPr lang="hr-HR" sz="2000" dirty="0">
              <a:solidFill>
                <a:srgbClr val="0033CC"/>
              </a:solidFill>
            </a:endParaRPr>
          </a:p>
          <a:p>
            <a:pPr marL="800100" lvl="1" indent="-342900"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hr-HR" sz="2000" dirty="0">
                <a:solidFill>
                  <a:srgbClr val="0033CC"/>
                </a:solidFill>
              </a:rPr>
              <a:t>pomoćno (‘</a:t>
            </a:r>
            <a:r>
              <a:rPr lang="hr-HR" sz="2000" dirty="0" err="1">
                <a:solidFill>
                  <a:srgbClr val="0033CC"/>
                </a:solidFill>
              </a:rPr>
              <a:t>poslužno</a:t>
            </a:r>
            <a:r>
              <a:rPr lang="hr-HR" sz="2000" dirty="0">
                <a:solidFill>
                  <a:srgbClr val="0033CC"/>
                </a:solidFill>
              </a:rPr>
              <a:t>’) osoblje.</a:t>
            </a:r>
          </a:p>
        </p:txBody>
      </p:sp>
    </p:spTree>
  </p:cSld>
  <p:clrMapOvr>
    <a:masterClrMapping/>
  </p:clrMapOvr>
  <p:transition spd="slow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gray-world-map-hi">
            <a:extLst>
              <a:ext uri="{FF2B5EF4-FFF2-40B4-BE49-F238E27FC236}">
                <a16:creationId xmlns:a16="http://schemas.microsoft.com/office/drawing/2014/main" id="{F8A77755-06BD-4137-AA9F-8A38B68034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6975"/>
            <a:ext cx="9144000" cy="566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7" name="Rectangle 4">
            <a:extLst>
              <a:ext uri="{FF2B5EF4-FFF2-40B4-BE49-F238E27FC236}">
                <a16:creationId xmlns:a16="http://schemas.microsoft.com/office/drawing/2014/main" id="{3CA45813-F0C9-403A-8414-C9D28AC715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8175" y="115888"/>
            <a:ext cx="59753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hr-HR" altLang="zh-CN" sz="1800" b="1">
                <a:solidFill>
                  <a:srgbClr val="C0C0C0"/>
                </a:solidFill>
              </a:rPr>
              <a:t>‘Međunarodni odnosi, vanjska politika i diplomacija’</a:t>
            </a:r>
            <a:endParaRPr lang="hr-HR" altLang="sr-Latn-RS" sz="1800" b="1" i="1">
              <a:solidFill>
                <a:srgbClr val="C0C0C0"/>
              </a:solidFill>
            </a:endParaRPr>
          </a:p>
        </p:txBody>
      </p:sp>
      <p:sp>
        <p:nvSpPr>
          <p:cNvPr id="41988" name="Rectangle 6">
            <a:extLst>
              <a:ext uri="{FF2B5EF4-FFF2-40B4-BE49-F238E27FC236}">
                <a16:creationId xmlns:a16="http://schemas.microsoft.com/office/drawing/2014/main" id="{1A1F4356-B6C9-42E5-98A5-6B4C314430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3557588"/>
            <a:ext cx="4270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sr-Latn-CS" altLang="sr-Latn-RS" sz="2400" b="1">
              <a:solidFill>
                <a:srgbClr val="0033CC"/>
              </a:solidFill>
            </a:endParaRPr>
          </a:p>
        </p:txBody>
      </p:sp>
      <p:sp>
        <p:nvSpPr>
          <p:cNvPr id="13319" name="Rectangle 6">
            <a:extLst>
              <a:ext uri="{FF2B5EF4-FFF2-40B4-BE49-F238E27FC236}">
                <a16:creationId xmlns:a16="http://schemas.microsoft.com/office/drawing/2014/main" id="{32843C2D-F599-41A6-82D8-0DAB12012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1916113"/>
            <a:ext cx="7775575" cy="323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en-US" sz="2400" b="1">
                <a:solidFill>
                  <a:srgbClr val="0033CC"/>
                </a:solidFill>
              </a:rPr>
              <a:t>Diplomatski poslovi i/ili funkcije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hr-HR" altLang="en-US" sz="2400" b="1">
              <a:solidFill>
                <a:srgbClr val="0033CC"/>
              </a:solidFill>
            </a:endParaRP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hr-HR" altLang="en-US" sz="2000">
                <a:solidFill>
                  <a:srgbClr val="0033CC"/>
                </a:solidFill>
              </a:rPr>
              <a:t>predstavljanje države šiljateljice u državi primateljici,</a:t>
            </a:r>
          </a:p>
          <a:p>
            <a:pPr>
              <a:buClr>
                <a:srgbClr val="FF0000"/>
              </a:buClr>
            </a:pPr>
            <a:endParaRPr lang="hr-HR" altLang="en-US" sz="2000">
              <a:solidFill>
                <a:srgbClr val="0033CC"/>
              </a:solidFill>
            </a:endParaRP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hr-HR" altLang="en-US" sz="2000">
                <a:solidFill>
                  <a:srgbClr val="0033CC"/>
                </a:solidFill>
              </a:rPr>
              <a:t>zaštita interesa države i njezinih državljana,</a:t>
            </a:r>
          </a:p>
          <a:p>
            <a:pPr>
              <a:buClr>
                <a:srgbClr val="FF0000"/>
              </a:buClr>
            </a:pPr>
            <a:endParaRPr lang="hr-HR" altLang="en-US" sz="2000">
              <a:solidFill>
                <a:srgbClr val="0033CC"/>
              </a:solidFill>
            </a:endParaRP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hr-HR" altLang="en-US" sz="2000">
                <a:solidFill>
                  <a:srgbClr val="0033CC"/>
                </a:solidFill>
              </a:rPr>
              <a:t>pregovaranje i obavješćivanje,</a:t>
            </a:r>
          </a:p>
          <a:p>
            <a:pPr>
              <a:buClr>
                <a:srgbClr val="FF0000"/>
              </a:buClr>
            </a:pPr>
            <a:endParaRPr lang="hr-HR" altLang="en-US" sz="2000">
              <a:solidFill>
                <a:srgbClr val="0033CC"/>
              </a:solidFill>
            </a:endParaRP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hr-HR" altLang="en-US" sz="2000">
                <a:solidFill>
                  <a:srgbClr val="0033CC"/>
                </a:solidFill>
              </a:rPr>
              <a:t>unaprjeđivanje prijateljskih odnosa.</a:t>
            </a:r>
            <a:endParaRPr lang="hr-HR" altLang="en-US" sz="1600" b="1">
              <a:solidFill>
                <a:srgbClr val="0033CC"/>
              </a:solidFill>
            </a:endParaRP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hr-HR" altLang="en-US" sz="1600" b="1">
              <a:solidFill>
                <a:srgbClr val="0033CC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74D864D-AED3-4594-AF82-713ACF615ACB}"/>
              </a:ext>
            </a:extLst>
          </p:cNvPr>
          <p:cNvSpPr/>
          <p:nvPr/>
        </p:nvSpPr>
        <p:spPr>
          <a:xfrm>
            <a:off x="323850" y="722313"/>
            <a:ext cx="8496300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hr-H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sv-SE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hr-HR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iplomatski</a:t>
            </a:r>
            <a:r>
              <a:rPr lang="hr-H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 konzularni  predstavnici</a:t>
            </a:r>
            <a:endParaRPr lang="sv-SE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gray-world-map-hi">
            <a:extLst>
              <a:ext uri="{FF2B5EF4-FFF2-40B4-BE49-F238E27FC236}">
                <a16:creationId xmlns:a16="http://schemas.microsoft.com/office/drawing/2014/main" id="{20F9C191-1779-4C17-9CB8-F99627A8B7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2150"/>
            <a:ext cx="9144000" cy="616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1" name="Rectangle 4">
            <a:extLst>
              <a:ext uri="{FF2B5EF4-FFF2-40B4-BE49-F238E27FC236}">
                <a16:creationId xmlns:a16="http://schemas.microsoft.com/office/drawing/2014/main" id="{CF730F6E-00CD-43BF-9B2F-6701503555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115888"/>
            <a:ext cx="60483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hr-HR" altLang="zh-CN" sz="1800" b="1">
                <a:solidFill>
                  <a:srgbClr val="C0C0C0"/>
                </a:solidFill>
              </a:rPr>
              <a:t>‘Međunarodni odnosi, vanjska politika i diplomacija’</a:t>
            </a:r>
            <a:endParaRPr lang="hr-HR" altLang="sr-Latn-RS" sz="1800" b="1" i="1">
              <a:solidFill>
                <a:srgbClr val="C0C0C0"/>
              </a:solidFill>
            </a:endParaRPr>
          </a:p>
        </p:txBody>
      </p:sp>
      <p:sp>
        <p:nvSpPr>
          <p:cNvPr id="14341" name="Rectangle 4">
            <a:extLst>
              <a:ext uri="{FF2B5EF4-FFF2-40B4-BE49-F238E27FC236}">
                <a16:creationId xmlns:a16="http://schemas.microsoft.com/office/drawing/2014/main" id="{E32649EA-BFF8-4D10-AEF2-DE30417FC7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609600"/>
            <a:ext cx="882015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en-US" sz="2400" b="1">
                <a:solidFill>
                  <a:srgbClr val="0033CC"/>
                </a:solidFill>
              </a:rPr>
              <a:t>Konzularni poslovi i/ili funkcije</a:t>
            </a:r>
          </a:p>
          <a:p>
            <a:pPr lvl="1">
              <a:buClr>
                <a:srgbClr val="FF0000"/>
              </a:buClr>
            </a:pPr>
            <a:endParaRPr lang="hr-HR" altLang="en-US" sz="2000" u="sng">
              <a:solidFill>
                <a:srgbClr val="0033CC"/>
              </a:solidFill>
            </a:endParaRP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hr-HR" altLang="en-US" sz="2000" b="1" u="sng">
                <a:solidFill>
                  <a:srgbClr val="0033CC"/>
                </a:solidFill>
              </a:rPr>
              <a:t>Opći konzularni poslovi i/ili funkcije: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hr-HR" altLang="en-US" sz="2000">
                <a:solidFill>
                  <a:srgbClr val="0033CC"/>
                </a:solidFill>
              </a:rPr>
              <a:t>konzularna zaštita,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hr-HR" altLang="en-US" sz="2000">
                <a:solidFill>
                  <a:srgbClr val="0033CC"/>
                </a:solidFill>
              </a:rPr>
              <a:t>gospodarske i kulturno-znanstvene funkcije. 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hr-HR" altLang="en-US" sz="2000">
              <a:solidFill>
                <a:srgbClr val="0033CC"/>
              </a:solidFill>
            </a:endParaRP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hr-HR" altLang="en-US" sz="2000" b="1" u="sng">
                <a:solidFill>
                  <a:srgbClr val="0033CC"/>
                </a:solidFill>
              </a:rPr>
              <a:t>Upravno-konzularni poslovi i/ili funkcije: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hr-HR" altLang="en-US" sz="2000">
                <a:solidFill>
                  <a:srgbClr val="0033CC"/>
                </a:solidFill>
              </a:rPr>
              <a:t>Državljanstvo – stjecanje, prestanak,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hr-HR" altLang="en-US" sz="2000">
                <a:solidFill>
                  <a:srgbClr val="0033CC"/>
                </a:solidFill>
              </a:rPr>
              <a:t>Obiteljsko-pravna građa – brak, alimentacija, posvojenje, skrbništvo,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hr-HR" altLang="en-US" sz="2000">
                <a:solidFill>
                  <a:srgbClr val="0033CC"/>
                </a:solidFill>
              </a:rPr>
              <a:t>Privremene konzularne mjere,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hr-HR" altLang="en-US" sz="2000">
                <a:solidFill>
                  <a:srgbClr val="0033CC"/>
                </a:solidFill>
              </a:rPr>
              <a:t>Nasljedno-pravna građa (ostavine),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hr-HR" altLang="en-US" sz="2000">
                <a:solidFill>
                  <a:srgbClr val="0033CC"/>
                </a:solidFill>
              </a:rPr>
              <a:t>Uhićenja vlastitih državljana,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hr-HR" altLang="en-US" sz="2000">
                <a:solidFill>
                  <a:srgbClr val="0033CC"/>
                </a:solidFill>
              </a:rPr>
              <a:t>Carinske povlastice,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hr-HR" altLang="en-US" sz="2000">
                <a:solidFill>
                  <a:srgbClr val="0033CC"/>
                </a:solidFill>
              </a:rPr>
              <a:t>Međunarodna pravna pomoć,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hr-HR" altLang="en-US" sz="2000">
                <a:solidFill>
                  <a:srgbClr val="0033CC"/>
                </a:solidFill>
              </a:rPr>
              <a:t>Javno-bilježničke usluge – oporuka, ovjera, uvjerenje,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hr-HR" altLang="en-US" sz="2000">
                <a:solidFill>
                  <a:srgbClr val="0033CC"/>
                </a:solidFill>
              </a:rPr>
              <a:t>Putne isprave – za državljane, strance, strane isprave,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hr-HR" altLang="en-US" sz="2000">
                <a:solidFill>
                  <a:srgbClr val="0033CC"/>
                </a:solidFill>
              </a:rPr>
              <a:t>Vize,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hr-HR" altLang="en-US" sz="2000">
                <a:solidFill>
                  <a:srgbClr val="0033CC"/>
                </a:solidFill>
              </a:rPr>
              <a:t>Vojni obveznici. 			</a:t>
            </a:r>
          </a:p>
          <a:p>
            <a:pPr lvl="1">
              <a:buClr>
                <a:srgbClr val="FF0000"/>
              </a:buClr>
            </a:pPr>
            <a:r>
              <a:rPr lang="hr-HR" altLang="en-US" sz="2000" b="1">
                <a:solidFill>
                  <a:srgbClr val="0033CC"/>
                </a:solidFill>
              </a:rPr>
              <a:t>						Konzularne pristojbe!</a:t>
            </a:r>
          </a:p>
        </p:txBody>
      </p:sp>
    </p:spTree>
  </p:cSld>
  <p:clrMapOvr>
    <a:masterClrMapping/>
  </p:clrMapOvr>
  <p:transition spd="slow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gray-world-map-hi">
            <a:extLst>
              <a:ext uri="{FF2B5EF4-FFF2-40B4-BE49-F238E27FC236}">
                <a16:creationId xmlns:a16="http://schemas.microsoft.com/office/drawing/2014/main" id="{B2DEB48D-2DF6-47F8-A5AE-2B25B507C0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93763"/>
            <a:ext cx="9144000" cy="544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5" name="Rectangle 4">
            <a:extLst>
              <a:ext uri="{FF2B5EF4-FFF2-40B4-BE49-F238E27FC236}">
                <a16:creationId xmlns:a16="http://schemas.microsoft.com/office/drawing/2014/main" id="{959981D6-A663-4A2B-90E9-3357F847B2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4075" y="214313"/>
            <a:ext cx="59039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hr-HR" altLang="zh-CN" sz="1800" b="1">
                <a:solidFill>
                  <a:srgbClr val="C0C0C0"/>
                </a:solidFill>
              </a:rPr>
              <a:t>‘Međunarodni odnosi, vanjska politika i diplomacija’</a:t>
            </a:r>
            <a:endParaRPr lang="hr-HR" altLang="sr-Latn-RS" sz="1800" b="1" i="1">
              <a:solidFill>
                <a:srgbClr val="C0C0C0"/>
              </a:solidFill>
            </a:endParaRPr>
          </a:p>
        </p:txBody>
      </p:sp>
      <p:sp>
        <p:nvSpPr>
          <p:cNvPr id="44036" name="Rectangle 4">
            <a:extLst>
              <a:ext uri="{FF2B5EF4-FFF2-40B4-BE49-F238E27FC236}">
                <a16:creationId xmlns:a16="http://schemas.microsoft.com/office/drawing/2014/main" id="{18EF9EB2-6BC5-45E1-9EBE-D1E5922756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38" y="1781175"/>
            <a:ext cx="9144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hr-HR" altLang="sr-Latn-RS" sz="2000" b="1" u="sng">
              <a:solidFill>
                <a:srgbClr val="0033CC"/>
              </a:solidFill>
            </a:endParaRPr>
          </a:p>
          <a:p>
            <a:pPr lvl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hr-HR" altLang="sr-Latn-RS" sz="1600" b="1">
              <a:solidFill>
                <a:srgbClr val="0033CC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677E5DD-6A93-4E9B-A2C3-572619E45C81}"/>
              </a:ext>
            </a:extLst>
          </p:cNvPr>
          <p:cNvSpPr/>
          <p:nvPr/>
        </p:nvSpPr>
        <p:spPr>
          <a:xfrm>
            <a:off x="468313" y="893763"/>
            <a:ext cx="8391525" cy="4217987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>
              <a:buClr>
                <a:srgbClr val="FF0000"/>
              </a:buClr>
            </a:pPr>
            <a:endParaRPr lang="hr-HR" altLang="en-US" sz="32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algn="ctr">
              <a:buClr>
                <a:srgbClr val="FF0000"/>
              </a:buClr>
            </a:pPr>
            <a:r>
              <a:rPr lang="hr-HR" alt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5. Diplomatska sigurnost, zaštita i etika</a:t>
            </a:r>
            <a:endParaRPr lang="sv-SE" altLang="en-US" sz="3200" b="1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buClr>
                <a:srgbClr val="FF0000"/>
              </a:buClr>
            </a:pPr>
            <a:endParaRPr lang="hr-HR" altLang="en-US" sz="2400" b="1">
              <a:solidFill>
                <a:srgbClr val="0033CC"/>
              </a:solidFill>
            </a:endParaRP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hr-HR" altLang="en-US" sz="2000" b="1">
                <a:solidFill>
                  <a:srgbClr val="0033CC"/>
                </a:solidFill>
              </a:rPr>
              <a:t> </a:t>
            </a:r>
            <a:r>
              <a:rPr lang="hr-HR" altLang="en-US" sz="2000">
                <a:solidFill>
                  <a:srgbClr val="0033CC"/>
                </a:solidFill>
              </a:rPr>
              <a:t>Terorizam,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hr-HR" altLang="en-US" sz="2000">
              <a:solidFill>
                <a:srgbClr val="0033CC"/>
              </a:solidFill>
            </a:endParaRP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hr-HR" altLang="en-US" sz="2000">
                <a:solidFill>
                  <a:srgbClr val="0033CC"/>
                </a:solidFill>
              </a:rPr>
              <a:t> Izgredi, demonstracije,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hr-HR" altLang="en-US" sz="2000">
              <a:solidFill>
                <a:srgbClr val="0033CC"/>
              </a:solidFill>
            </a:endParaRP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hr-HR" altLang="en-US" sz="2000">
                <a:solidFill>
                  <a:srgbClr val="0033CC"/>
                </a:solidFill>
              </a:rPr>
              <a:t> Fizička i druga sigurnost i zaštita diplomatskih predstavništava,</a:t>
            </a:r>
          </a:p>
          <a:p>
            <a:pPr lvl="1">
              <a:buClr>
                <a:srgbClr val="FF0000"/>
              </a:buClr>
            </a:pPr>
            <a:r>
              <a:rPr lang="hr-HR" altLang="en-US" sz="2000">
                <a:solidFill>
                  <a:srgbClr val="0033CC"/>
                </a:solidFill>
              </a:rPr>
              <a:t>  članova DKP-a i članova njihovih obitelji,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hr-HR" altLang="en-US" sz="2000">
              <a:solidFill>
                <a:srgbClr val="0033CC"/>
              </a:solidFill>
            </a:endParaRP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hr-HR" altLang="en-US" sz="2000">
                <a:solidFill>
                  <a:srgbClr val="0033CC"/>
                </a:solidFill>
              </a:rPr>
              <a:t> Diplomatska etika u međunarodnom komuniciranju i unutar</a:t>
            </a:r>
          </a:p>
          <a:p>
            <a:pPr lvl="1">
              <a:buClr>
                <a:srgbClr val="FF0000"/>
              </a:buClr>
            </a:pPr>
            <a:r>
              <a:rPr lang="hr-HR" altLang="en-US" sz="2000">
                <a:solidFill>
                  <a:srgbClr val="0033CC"/>
                </a:solidFill>
              </a:rPr>
              <a:t>  službe vanjskih poslova.</a:t>
            </a:r>
          </a:p>
        </p:txBody>
      </p:sp>
    </p:spTree>
  </p:cSld>
  <p:clrMapOvr>
    <a:masterClrMapping/>
  </p:clrMapOvr>
  <p:transition spd="slow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gray-world-map-hi">
            <a:extLst>
              <a:ext uri="{FF2B5EF4-FFF2-40B4-BE49-F238E27FC236}">
                <a16:creationId xmlns:a16="http://schemas.microsoft.com/office/drawing/2014/main" id="{C71AB4F0-0C12-463A-BD32-30F30E4931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6975"/>
            <a:ext cx="9144000" cy="502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9" name="Rectangle 5">
            <a:extLst>
              <a:ext uri="{FF2B5EF4-FFF2-40B4-BE49-F238E27FC236}">
                <a16:creationId xmlns:a16="http://schemas.microsoft.com/office/drawing/2014/main" id="{2D240FF9-8967-4B75-92F6-64C0CBD100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1895475"/>
            <a:ext cx="62642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sr-Latn-RS" sz="3600" b="1" i="1" u="sng">
              <a:solidFill>
                <a:srgbClr val="0033CC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sr-Latn-RS" sz="3600" b="1" i="1" u="sng">
                <a:solidFill>
                  <a:srgbClr val="0033CC"/>
                </a:solidFill>
              </a:rPr>
              <a:t>Diplomatski protokol</a:t>
            </a:r>
            <a:endParaRPr lang="hr-HR" altLang="sr-Latn-RS" sz="3600" b="1" i="1" u="sng">
              <a:solidFill>
                <a:srgbClr val="0033CC"/>
              </a:solidFill>
            </a:endParaRPr>
          </a:p>
        </p:txBody>
      </p:sp>
      <p:sp>
        <p:nvSpPr>
          <p:cNvPr id="45060" name="Rectangle 1">
            <a:extLst>
              <a:ext uri="{FF2B5EF4-FFF2-40B4-BE49-F238E27FC236}">
                <a16:creationId xmlns:a16="http://schemas.microsoft.com/office/drawing/2014/main" id="{C6E37538-4CEF-4018-9F31-1939742656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260350"/>
            <a:ext cx="6769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zh-CN" sz="1800" b="1">
                <a:solidFill>
                  <a:srgbClr val="C0C0C0"/>
                </a:solidFill>
              </a:rPr>
              <a:t>‘Međunarodni odnosi, vanjska politika i diplomacija’</a:t>
            </a:r>
            <a:endParaRPr lang="hr-HR" altLang="sr-Latn-RS" sz="1800" b="1" i="1">
              <a:solidFill>
                <a:srgbClr val="C0C0C0"/>
              </a:solidFill>
            </a:endParaRPr>
          </a:p>
        </p:txBody>
      </p:sp>
    </p:spTree>
  </p:cSld>
  <p:clrMapOvr>
    <a:masterClrMapping/>
  </p:clrMapOvr>
  <p:transition spd="slow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gray-world-map-hi">
            <a:extLst>
              <a:ext uri="{FF2B5EF4-FFF2-40B4-BE49-F238E27FC236}">
                <a16:creationId xmlns:a16="http://schemas.microsoft.com/office/drawing/2014/main" id="{CC3F0A75-DF6D-4CB0-BCD2-5E63476A9A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866775"/>
            <a:ext cx="8975725" cy="538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3" name="Rectangle 4">
            <a:extLst>
              <a:ext uri="{FF2B5EF4-FFF2-40B4-BE49-F238E27FC236}">
                <a16:creationId xmlns:a16="http://schemas.microsoft.com/office/drawing/2014/main" id="{BEF6367C-77E8-4CD7-8116-01E372BFC8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115888"/>
            <a:ext cx="59039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hr-HR" altLang="zh-CN" sz="1800" b="1">
                <a:solidFill>
                  <a:srgbClr val="C0C0C0"/>
                </a:solidFill>
              </a:rPr>
              <a:t>‘Međunarodni odnosi, vanjska politika i diplomacija’</a:t>
            </a:r>
            <a:endParaRPr lang="hr-HR" altLang="sr-Latn-RS" sz="1800" b="1" i="1">
              <a:solidFill>
                <a:srgbClr val="C0C0C0"/>
              </a:solidFill>
            </a:endParaRPr>
          </a:p>
        </p:txBody>
      </p:sp>
      <p:sp>
        <p:nvSpPr>
          <p:cNvPr id="15364" name="Rectangle 5">
            <a:extLst>
              <a:ext uri="{FF2B5EF4-FFF2-40B4-BE49-F238E27FC236}">
                <a16:creationId xmlns:a16="http://schemas.microsoft.com/office/drawing/2014/main" id="{589BBE0C-187F-42C2-9DA8-F9CC4C8D4F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8175" y="704850"/>
            <a:ext cx="5421313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l-PL" sz="32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DIPLOMATSKI PROTOKOL</a:t>
            </a:r>
          </a:p>
        </p:txBody>
      </p:sp>
      <p:sp>
        <p:nvSpPr>
          <p:cNvPr id="46085" name="Rectangle 1">
            <a:extLst>
              <a:ext uri="{FF2B5EF4-FFF2-40B4-BE49-F238E27FC236}">
                <a16:creationId xmlns:a16="http://schemas.microsoft.com/office/drawing/2014/main" id="{91CE0430-467D-4732-BCC5-20882006F1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1773238"/>
            <a:ext cx="7705725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FF0000"/>
              </a:buClr>
              <a:buFontTx/>
              <a:buNone/>
            </a:pPr>
            <a:r>
              <a:rPr lang="hr-HR" altLang="sr-Latn-RS" sz="2400" b="1">
                <a:solidFill>
                  <a:srgbClr val="FF0000"/>
                </a:solidFill>
              </a:rPr>
              <a:t>1. </a:t>
            </a:r>
            <a:r>
              <a:rPr lang="hr-HR" altLang="sr-Latn-RS" sz="2400" b="1">
                <a:solidFill>
                  <a:srgbClr val="0033CC"/>
                </a:solidFill>
              </a:rPr>
              <a:t>Odrednice diplomatskog protokola</a:t>
            </a:r>
          </a:p>
          <a:p>
            <a:pPr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hr-HR" altLang="sr-Latn-RS" sz="2400" b="1">
              <a:solidFill>
                <a:srgbClr val="0033CC"/>
              </a:solidFill>
            </a:endParaRPr>
          </a:p>
          <a:p>
            <a:pPr>
              <a:spcBef>
                <a:spcPct val="0"/>
              </a:spcBef>
              <a:buClr>
                <a:srgbClr val="FF0000"/>
              </a:buClr>
              <a:buFontTx/>
              <a:buNone/>
            </a:pPr>
            <a:r>
              <a:rPr lang="hr-HR" altLang="sr-Latn-RS" sz="2400" b="1">
                <a:solidFill>
                  <a:srgbClr val="FF0000"/>
                </a:solidFill>
              </a:rPr>
              <a:t>2.</a:t>
            </a:r>
            <a:r>
              <a:rPr lang="hr-HR" altLang="sr-Latn-RS" sz="2400" b="1">
                <a:solidFill>
                  <a:srgbClr val="0033CC"/>
                </a:solidFill>
              </a:rPr>
              <a:t> Diplomatska izuzeća i povlastice</a:t>
            </a:r>
          </a:p>
          <a:p>
            <a:pPr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hr-HR" altLang="sr-Latn-RS" sz="2400" b="1">
              <a:solidFill>
                <a:srgbClr val="0033CC"/>
              </a:solidFill>
            </a:endParaRPr>
          </a:p>
          <a:p>
            <a:pPr>
              <a:spcBef>
                <a:spcPct val="0"/>
              </a:spcBef>
              <a:buClr>
                <a:srgbClr val="FF0000"/>
              </a:buClr>
              <a:buFontTx/>
              <a:buNone/>
            </a:pPr>
            <a:r>
              <a:rPr lang="hr-HR" altLang="sr-Latn-RS" sz="2400" b="1">
                <a:solidFill>
                  <a:srgbClr val="FF0000"/>
                </a:solidFill>
              </a:rPr>
              <a:t>3.</a:t>
            </a:r>
            <a:r>
              <a:rPr lang="hr-HR" altLang="sr-Latn-RS" sz="2400" b="1">
                <a:solidFill>
                  <a:srgbClr val="0033CC"/>
                </a:solidFill>
              </a:rPr>
              <a:t> Diplomatske počasti i ceremonijal</a:t>
            </a:r>
          </a:p>
          <a:p>
            <a:pPr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hr-HR" altLang="sr-Latn-RS" sz="2400" b="1">
              <a:solidFill>
                <a:srgbClr val="0033CC"/>
              </a:solidFill>
            </a:endParaRPr>
          </a:p>
          <a:p>
            <a:pPr>
              <a:spcBef>
                <a:spcPct val="0"/>
              </a:spcBef>
              <a:buClr>
                <a:srgbClr val="FF0000"/>
              </a:buClr>
              <a:buFontTx/>
              <a:buNone/>
            </a:pPr>
            <a:r>
              <a:rPr lang="hr-HR" altLang="sr-Latn-RS" sz="2400" b="1">
                <a:solidFill>
                  <a:srgbClr val="FF0000"/>
                </a:solidFill>
              </a:rPr>
              <a:t>4. </a:t>
            </a:r>
            <a:r>
              <a:rPr lang="hr-HR" altLang="sr-Latn-RS" sz="2400" b="1">
                <a:solidFill>
                  <a:srgbClr val="0033CC"/>
                </a:solidFill>
              </a:rPr>
              <a:t>Diplomatski susreti</a:t>
            </a:r>
          </a:p>
          <a:p>
            <a:pPr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hr-HR" altLang="sr-Latn-RS" sz="2400" b="1">
              <a:solidFill>
                <a:srgbClr val="0033CC"/>
              </a:solidFill>
            </a:endParaRPr>
          </a:p>
          <a:p>
            <a:pPr>
              <a:spcBef>
                <a:spcPct val="0"/>
              </a:spcBef>
              <a:buClr>
                <a:srgbClr val="FF0000"/>
              </a:buClr>
              <a:buFontTx/>
              <a:buNone/>
            </a:pPr>
            <a:r>
              <a:rPr lang="hr-HR" altLang="sr-Latn-RS" sz="2400" b="1">
                <a:solidFill>
                  <a:srgbClr val="FF0000"/>
                </a:solidFill>
              </a:rPr>
              <a:t>5.</a:t>
            </a:r>
            <a:r>
              <a:rPr lang="hr-HR" altLang="sr-Latn-RS" sz="2400" b="1">
                <a:solidFill>
                  <a:srgbClr val="0033CC"/>
                </a:solidFill>
              </a:rPr>
              <a:t> Običaji države primateljice i države šiljateljice</a:t>
            </a: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gray-world-map-hi">
            <a:extLst>
              <a:ext uri="{FF2B5EF4-FFF2-40B4-BE49-F238E27FC236}">
                <a16:creationId xmlns:a16="http://schemas.microsoft.com/office/drawing/2014/main" id="{625625B7-7F72-4EFE-9252-C18C3AEEB0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628775"/>
            <a:ext cx="9144000" cy="537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4">
            <a:extLst>
              <a:ext uri="{FF2B5EF4-FFF2-40B4-BE49-F238E27FC236}">
                <a16:creationId xmlns:a16="http://schemas.microsoft.com/office/drawing/2014/main" id="{E8C301AC-7498-4967-B0B1-16837ECB05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115888"/>
            <a:ext cx="64801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zh-CN" sz="1800" b="1">
                <a:solidFill>
                  <a:srgbClr val="C0C0C0"/>
                </a:solidFill>
              </a:rPr>
              <a:t>‘Međunarodni odnosi, vanjska politika i diplomacija’</a:t>
            </a:r>
            <a:endParaRPr lang="hr-HR" altLang="sr-Latn-RS" sz="1800" b="1" i="1">
              <a:solidFill>
                <a:srgbClr val="C0C0C0"/>
              </a:solidFill>
            </a:endParaRPr>
          </a:p>
        </p:txBody>
      </p:sp>
      <p:sp>
        <p:nvSpPr>
          <p:cNvPr id="7172" name="Rectangle 5">
            <a:extLst>
              <a:ext uri="{FF2B5EF4-FFF2-40B4-BE49-F238E27FC236}">
                <a16:creationId xmlns:a16="http://schemas.microsoft.com/office/drawing/2014/main" id="{E18A0E18-E740-4A01-958E-1D3F0EB07D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1860550"/>
            <a:ext cx="7920037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b="1">
                <a:solidFill>
                  <a:srgbClr val="0033CC"/>
                </a:solidFill>
              </a:rPr>
              <a:t> </a:t>
            </a:r>
            <a:r>
              <a:rPr lang="hr-HR" altLang="sr-Latn-RS" b="1">
                <a:solidFill>
                  <a:srgbClr val="FF0000"/>
                </a:solidFill>
              </a:rPr>
              <a:t>MEĐUNARODNI ODNOSI</a:t>
            </a:r>
            <a:r>
              <a:rPr lang="hr-HR" altLang="sr-Latn-RS" b="1">
                <a:solidFill>
                  <a:srgbClr val="0033CC"/>
                </a:solidFill>
              </a:rPr>
              <a:t> su prostor djelovanja - </a:t>
            </a:r>
            <a:r>
              <a:rPr lang="hr-HR" altLang="sr-Latn-RS" b="1">
                <a:solidFill>
                  <a:srgbClr val="FF0000"/>
                </a:solidFill>
              </a:rPr>
              <a:t>‘gdje’ </a:t>
            </a:r>
            <a:r>
              <a:rPr lang="hr-HR" altLang="sr-Latn-RS" b="1">
                <a:solidFill>
                  <a:srgbClr val="0033CC"/>
                </a:solidFill>
              </a:rPr>
              <a:t>(‘</a:t>
            </a:r>
            <a:r>
              <a:rPr lang="hr-HR" altLang="sr-Latn-RS" b="1" i="1">
                <a:solidFill>
                  <a:srgbClr val="0033CC"/>
                </a:solidFill>
              </a:rPr>
              <a:t>where’</a:t>
            </a:r>
            <a:r>
              <a:rPr lang="hr-HR" altLang="sr-Latn-RS" b="1">
                <a:solidFill>
                  <a:srgbClr val="0033CC"/>
                </a:solidFill>
              </a:rPr>
              <a:t>).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hr-HR" altLang="sr-Latn-RS" b="1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b="1">
                <a:solidFill>
                  <a:srgbClr val="0033CC"/>
                </a:solidFill>
              </a:rPr>
              <a:t> </a:t>
            </a:r>
            <a:r>
              <a:rPr lang="hr-HR" altLang="sr-Latn-RS" b="1">
                <a:solidFill>
                  <a:srgbClr val="FF0000"/>
                </a:solidFill>
              </a:rPr>
              <a:t>VANJSKA POLITIKA</a:t>
            </a:r>
            <a:r>
              <a:rPr lang="hr-HR" altLang="sr-Latn-RS" b="1">
                <a:solidFill>
                  <a:srgbClr val="0033CC"/>
                </a:solidFill>
              </a:rPr>
              <a:t> određuje cilj </a:t>
            </a:r>
            <a:r>
              <a:rPr lang="en-US" altLang="sr-Latn-RS" b="1">
                <a:solidFill>
                  <a:srgbClr val="0033CC"/>
                </a:solidFill>
              </a:rPr>
              <a:t>djelovanja</a:t>
            </a:r>
            <a:r>
              <a:rPr lang="hr-HR" altLang="sr-Latn-RS" b="1">
                <a:solidFill>
                  <a:srgbClr val="0033CC"/>
                </a:solidFill>
              </a:rPr>
              <a:t> u prostoru- </a:t>
            </a:r>
            <a:r>
              <a:rPr lang="hr-HR" altLang="sr-Latn-RS" b="1">
                <a:solidFill>
                  <a:srgbClr val="FF0000"/>
                </a:solidFill>
              </a:rPr>
              <a:t>‘š</a:t>
            </a:r>
            <a:r>
              <a:rPr lang="en-US" altLang="sr-Latn-RS" b="1">
                <a:solidFill>
                  <a:srgbClr val="FF0000"/>
                </a:solidFill>
              </a:rPr>
              <a:t>to</a:t>
            </a:r>
            <a:r>
              <a:rPr lang="hr-HR" altLang="sr-Latn-RS" b="1">
                <a:solidFill>
                  <a:srgbClr val="FF0000"/>
                </a:solidFill>
              </a:rPr>
              <a:t>’</a:t>
            </a:r>
            <a:r>
              <a:rPr lang="hr-HR" altLang="sr-Latn-RS" b="1">
                <a:solidFill>
                  <a:srgbClr val="0033CC"/>
                </a:solidFill>
              </a:rPr>
              <a:t> (‘</a:t>
            </a:r>
            <a:r>
              <a:rPr lang="en-US" altLang="sr-Latn-RS" b="1" i="1">
                <a:solidFill>
                  <a:srgbClr val="0033CC"/>
                </a:solidFill>
              </a:rPr>
              <a:t>what</a:t>
            </a:r>
            <a:r>
              <a:rPr lang="hr-HR" altLang="sr-Latn-RS" b="1" i="1">
                <a:solidFill>
                  <a:srgbClr val="0033CC"/>
                </a:solidFill>
              </a:rPr>
              <a:t>’</a:t>
            </a:r>
            <a:r>
              <a:rPr lang="hr-HR" altLang="sr-Latn-RS" b="1">
                <a:solidFill>
                  <a:srgbClr val="0033CC"/>
                </a:solidFill>
              </a:rPr>
              <a:t>).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hr-HR" altLang="sr-Latn-RS" b="1">
                <a:solidFill>
                  <a:srgbClr val="0033CC"/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b="1">
                <a:solidFill>
                  <a:srgbClr val="0033CC"/>
                </a:solidFill>
              </a:rPr>
              <a:t> </a:t>
            </a:r>
            <a:r>
              <a:rPr lang="hr-HR" altLang="sr-Latn-RS" b="1">
                <a:solidFill>
                  <a:srgbClr val="FF0000"/>
                </a:solidFill>
              </a:rPr>
              <a:t>DIPLOMACIJA</a:t>
            </a:r>
            <a:r>
              <a:rPr lang="hr-HR" altLang="sr-Latn-RS" b="1">
                <a:solidFill>
                  <a:srgbClr val="0033CC"/>
                </a:solidFill>
              </a:rPr>
              <a:t> </a:t>
            </a:r>
            <a:r>
              <a:rPr lang="en-US" altLang="sr-Latn-RS" b="1">
                <a:solidFill>
                  <a:srgbClr val="0033CC"/>
                </a:solidFill>
              </a:rPr>
              <a:t>je</a:t>
            </a:r>
            <a:r>
              <a:rPr lang="hr-HR" altLang="sr-Latn-RS" b="1">
                <a:solidFill>
                  <a:srgbClr val="0033CC"/>
                </a:solidFill>
              </a:rPr>
              <a:t> način djelovanja u prostoru -  </a:t>
            </a:r>
            <a:r>
              <a:rPr lang="hr-HR" altLang="sr-Latn-RS" b="1">
                <a:solidFill>
                  <a:srgbClr val="FF0000"/>
                </a:solidFill>
              </a:rPr>
              <a:t>‘</a:t>
            </a:r>
            <a:r>
              <a:rPr lang="en-US" altLang="sr-Latn-RS" b="1">
                <a:solidFill>
                  <a:srgbClr val="FF0000"/>
                </a:solidFill>
              </a:rPr>
              <a:t>kako</a:t>
            </a:r>
            <a:r>
              <a:rPr lang="hr-HR" altLang="sr-Latn-RS" b="1">
                <a:solidFill>
                  <a:srgbClr val="FF0000"/>
                </a:solidFill>
              </a:rPr>
              <a:t>’</a:t>
            </a:r>
            <a:r>
              <a:rPr lang="hr-HR" altLang="sr-Latn-RS" b="1">
                <a:solidFill>
                  <a:srgbClr val="0033CC"/>
                </a:solidFill>
              </a:rPr>
              <a:t> (‘</a:t>
            </a:r>
            <a:r>
              <a:rPr lang="en-US" altLang="sr-Latn-RS" b="1" i="1">
                <a:solidFill>
                  <a:srgbClr val="0033CC"/>
                </a:solidFill>
              </a:rPr>
              <a:t>how</a:t>
            </a:r>
            <a:r>
              <a:rPr lang="hr-HR" altLang="sr-Latn-RS" b="1" i="1">
                <a:solidFill>
                  <a:srgbClr val="0033CC"/>
                </a:solidFill>
              </a:rPr>
              <a:t>’</a:t>
            </a:r>
            <a:r>
              <a:rPr lang="hr-HR" altLang="sr-Latn-RS" b="1">
                <a:solidFill>
                  <a:srgbClr val="0033CC"/>
                </a:solidFill>
              </a:rPr>
              <a:t>). </a:t>
            </a:r>
          </a:p>
        </p:txBody>
      </p:sp>
    </p:spTree>
  </p:cSld>
  <p:clrMapOvr>
    <a:masterClrMapping/>
  </p:clrMapOvr>
  <p:transition spd="slow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gray-world-map-hi">
            <a:extLst>
              <a:ext uri="{FF2B5EF4-FFF2-40B4-BE49-F238E27FC236}">
                <a16:creationId xmlns:a16="http://schemas.microsoft.com/office/drawing/2014/main" id="{5707D160-0023-4A68-9DD6-DB1A093C4A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79463"/>
            <a:ext cx="9144000" cy="502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07" name="Rectangle 4">
            <a:extLst>
              <a:ext uri="{FF2B5EF4-FFF2-40B4-BE49-F238E27FC236}">
                <a16:creationId xmlns:a16="http://schemas.microsoft.com/office/drawing/2014/main" id="{E08C50D1-D634-4FA0-AFF2-F15140186C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115888"/>
            <a:ext cx="58324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hr-HR" altLang="zh-CN" sz="1800" b="1">
                <a:solidFill>
                  <a:srgbClr val="C0C0C0"/>
                </a:solidFill>
              </a:rPr>
              <a:t>‘Međunarodni odnosi, vanjska politika i diplomacija’</a:t>
            </a:r>
            <a:endParaRPr lang="hr-HR" altLang="sr-Latn-RS" sz="1800" b="1" i="1">
              <a:solidFill>
                <a:srgbClr val="C0C0C0"/>
              </a:solidFill>
            </a:endParaRPr>
          </a:p>
        </p:txBody>
      </p:sp>
      <p:sp>
        <p:nvSpPr>
          <p:cNvPr id="18437" name="Rectangle 2">
            <a:extLst>
              <a:ext uri="{FF2B5EF4-FFF2-40B4-BE49-F238E27FC236}">
                <a16:creationId xmlns:a16="http://schemas.microsoft.com/office/drawing/2014/main" id="{AAAC9F60-3E99-4919-A19A-447962955E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1484313"/>
            <a:ext cx="8856663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en-US" sz="2400" b="1">
                <a:solidFill>
                  <a:srgbClr val="0033CC"/>
                </a:solidFill>
              </a:rPr>
              <a:t>DEFINICIJA</a:t>
            </a:r>
            <a:r>
              <a:rPr lang="hr-HR" altLang="en-US" sz="2000" b="1">
                <a:solidFill>
                  <a:srgbClr val="0033CC"/>
                </a:solidFill>
              </a:rPr>
              <a:t> </a:t>
            </a:r>
            <a:r>
              <a:rPr lang="hr-HR" altLang="en-US" sz="2000">
                <a:solidFill>
                  <a:srgbClr val="0033CC"/>
                </a:solidFill>
              </a:rPr>
              <a:t>= diplomatski protokol je skup pravila ponašanja službenih predstavnika subjekata međunarodnog prava, dakle država i međunarodnih organizacija, pri ostvarivanju diplomatskih funkcija u međunarodnim odnosima.</a:t>
            </a:r>
          </a:p>
          <a:p>
            <a:pPr algn="just">
              <a:buClr>
                <a:srgbClr val="FF0000"/>
              </a:buClr>
            </a:pPr>
            <a:endParaRPr lang="hr-HR" altLang="en-US" sz="2000">
              <a:solidFill>
                <a:srgbClr val="0033CC"/>
              </a:solidFill>
            </a:endParaRP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en-US" sz="2400" b="1">
                <a:solidFill>
                  <a:srgbClr val="0033CC"/>
                </a:solidFill>
              </a:rPr>
              <a:t>IZVORI</a:t>
            </a:r>
            <a:r>
              <a:rPr lang="hr-HR" altLang="en-US" sz="2000" b="1">
                <a:solidFill>
                  <a:srgbClr val="0033CC"/>
                </a:solidFill>
              </a:rPr>
              <a:t> </a:t>
            </a:r>
            <a:r>
              <a:rPr lang="hr-HR" altLang="en-US" sz="2000">
                <a:solidFill>
                  <a:srgbClr val="0033CC"/>
                </a:solidFill>
              </a:rPr>
              <a:t>= međunarodni sporazumi, pravila međunarodnoga običajnog prava, unutarnje zakonodavstvo, običaji država, tradicija. </a:t>
            </a:r>
          </a:p>
          <a:p>
            <a:pPr algn="just">
              <a:buClr>
                <a:srgbClr val="FF0000"/>
              </a:buClr>
            </a:pPr>
            <a:endParaRPr lang="hr-HR" altLang="en-US" sz="2000">
              <a:solidFill>
                <a:srgbClr val="0033CC"/>
              </a:solidFill>
            </a:endParaRP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en-US" sz="2400" b="1">
                <a:solidFill>
                  <a:srgbClr val="0033CC"/>
                </a:solidFill>
              </a:rPr>
              <a:t>TEMELJI</a:t>
            </a:r>
            <a:r>
              <a:rPr lang="hr-HR" altLang="en-US" sz="2000" b="1">
                <a:solidFill>
                  <a:srgbClr val="0033CC"/>
                </a:solidFill>
              </a:rPr>
              <a:t> </a:t>
            </a:r>
            <a:r>
              <a:rPr lang="hr-HR" altLang="en-US" sz="2000">
                <a:solidFill>
                  <a:srgbClr val="0033CC"/>
                </a:solidFill>
              </a:rPr>
              <a:t>= diplomatska hijerarhija i prvenstvo (</a:t>
            </a:r>
            <a:r>
              <a:rPr lang="hr-HR" altLang="en-US" sz="2000" i="1">
                <a:solidFill>
                  <a:srgbClr val="0033CC"/>
                </a:solidFill>
              </a:rPr>
              <a:t>préséance</a:t>
            </a:r>
            <a:r>
              <a:rPr lang="hr-HR" altLang="en-US" sz="2000">
                <a:solidFill>
                  <a:srgbClr val="0033CC"/>
                </a:solidFill>
              </a:rPr>
              <a:t>).</a:t>
            </a:r>
          </a:p>
          <a:p>
            <a:pPr algn="just">
              <a:buClr>
                <a:srgbClr val="FF0000"/>
              </a:buClr>
            </a:pPr>
            <a:endParaRPr lang="hr-HR" altLang="en-US" sz="2000">
              <a:solidFill>
                <a:srgbClr val="0033CC"/>
              </a:solidFill>
            </a:endParaRP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en-US" sz="2400" b="1">
                <a:solidFill>
                  <a:srgbClr val="0033CC"/>
                </a:solidFill>
              </a:rPr>
              <a:t>CILJ I ZADAĆA</a:t>
            </a:r>
            <a:r>
              <a:rPr lang="hr-HR" altLang="en-US" sz="2000" b="1">
                <a:solidFill>
                  <a:srgbClr val="0033CC"/>
                </a:solidFill>
              </a:rPr>
              <a:t> </a:t>
            </a:r>
            <a:r>
              <a:rPr lang="hr-HR" altLang="en-US" sz="2000">
                <a:solidFill>
                  <a:srgbClr val="0033CC"/>
                </a:solidFill>
              </a:rPr>
              <a:t>= stvarati pozitivno ozračje u diplomatskim odnosima te tako pridonositi korektnim i miroljubivim međunarodnim odnosima.</a:t>
            </a:r>
          </a:p>
          <a:p>
            <a:pPr algn="just">
              <a:buClr>
                <a:srgbClr val="FF0000"/>
              </a:buClr>
            </a:pPr>
            <a:endParaRPr lang="hr-HR" altLang="en-US" sz="2000">
              <a:solidFill>
                <a:srgbClr val="0033CC"/>
              </a:solidFill>
            </a:endParaRP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en-US" sz="2400" b="1">
                <a:solidFill>
                  <a:srgbClr val="0033CC"/>
                </a:solidFill>
              </a:rPr>
              <a:t>SADRŽAJ</a:t>
            </a:r>
            <a:r>
              <a:rPr lang="hr-HR" altLang="en-US" sz="2000" b="1">
                <a:solidFill>
                  <a:srgbClr val="0033CC"/>
                </a:solidFill>
              </a:rPr>
              <a:t> </a:t>
            </a:r>
            <a:r>
              <a:rPr lang="hr-HR" altLang="en-US" sz="2000">
                <a:solidFill>
                  <a:srgbClr val="0033CC"/>
                </a:solidFill>
              </a:rPr>
              <a:t>= postupak (ceremonijal), hijerarhija i red prvenstva oko međunarodnih događanja u kojima sudjeluju državni dužnosnici i diplomatski predstavnici, dakle najviši i drugi sudionici.</a:t>
            </a:r>
            <a:endParaRPr lang="hr-HR" altLang="en-US" sz="2000" b="1">
              <a:solidFill>
                <a:srgbClr val="0033CC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00CF86-7580-45FD-A70E-C4DA4B302402}"/>
              </a:ext>
            </a:extLst>
          </p:cNvPr>
          <p:cNvSpPr/>
          <p:nvPr/>
        </p:nvSpPr>
        <p:spPr>
          <a:xfrm>
            <a:off x="-107950" y="779463"/>
            <a:ext cx="9502775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hr-H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Odrednice diplomatskog protokola</a:t>
            </a:r>
          </a:p>
        </p:txBody>
      </p:sp>
    </p:spTree>
  </p:cSld>
  <p:clrMapOvr>
    <a:masterClrMapping/>
  </p:clrMapOvr>
  <p:transition spd="slow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gray-world-map-hi">
            <a:extLst>
              <a:ext uri="{FF2B5EF4-FFF2-40B4-BE49-F238E27FC236}">
                <a16:creationId xmlns:a16="http://schemas.microsoft.com/office/drawing/2014/main" id="{00754070-BE3F-4BC4-B4FC-FBA36740AE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1031875"/>
            <a:ext cx="9144000" cy="566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8" name="Rectangle 1">
            <a:extLst>
              <a:ext uri="{FF2B5EF4-FFF2-40B4-BE49-F238E27FC236}">
                <a16:creationId xmlns:a16="http://schemas.microsoft.com/office/drawing/2014/main" id="{E0782442-956C-4429-9C3E-AD4452D897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765175"/>
            <a:ext cx="8064500" cy="575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en-US" sz="2400" b="1">
                <a:solidFill>
                  <a:srgbClr val="0033CC"/>
                </a:solidFill>
              </a:rPr>
              <a:t>ŠTO UREĐUJE DIPLOMATSKI PROTOKOL?</a:t>
            </a:r>
          </a:p>
          <a:p>
            <a:pPr lvl="1">
              <a:buClr>
                <a:srgbClr val="FF0000"/>
              </a:buClr>
            </a:pPr>
            <a:endParaRPr lang="hr-HR" altLang="en-US" sz="2000">
              <a:solidFill>
                <a:srgbClr val="0033CC"/>
              </a:solidFill>
            </a:endParaRP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hr-HR" altLang="en-US" sz="2000">
                <a:solidFill>
                  <a:srgbClr val="0033CC"/>
                </a:solidFill>
              </a:rPr>
              <a:t>programi diplomatskih posjeta i susreta,</a:t>
            </a:r>
          </a:p>
          <a:p>
            <a:pPr lvl="1">
              <a:buClr>
                <a:srgbClr val="FF0000"/>
              </a:buClr>
            </a:pPr>
            <a:endParaRPr lang="hr-HR" altLang="en-US" sz="2000">
              <a:solidFill>
                <a:srgbClr val="0033CC"/>
              </a:solidFill>
            </a:endParaRP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hr-HR" altLang="en-US" sz="2000">
                <a:solidFill>
                  <a:srgbClr val="0033CC"/>
                </a:solidFill>
              </a:rPr>
              <a:t>statusna, proceduralna i druga istovrsna pitanja oko diplomatskih predstavništava,</a:t>
            </a:r>
          </a:p>
          <a:p>
            <a:pPr lvl="1">
              <a:buClr>
                <a:srgbClr val="FF0000"/>
              </a:buClr>
            </a:pPr>
            <a:endParaRPr lang="hr-HR" altLang="en-US" sz="2000">
              <a:solidFill>
                <a:srgbClr val="0033CC"/>
              </a:solidFill>
            </a:endParaRP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hr-HR" altLang="en-US" sz="2000">
                <a:solidFill>
                  <a:srgbClr val="0033CC"/>
                </a:solidFill>
              </a:rPr>
              <a:t>privilegiji i imuniteti diplomatskih predstavnika i članova obitelji,</a:t>
            </a:r>
          </a:p>
          <a:p>
            <a:pPr lvl="1">
              <a:buClr>
                <a:srgbClr val="FF0000"/>
              </a:buClr>
            </a:pPr>
            <a:endParaRPr lang="hr-HR" altLang="en-US" sz="2000">
              <a:solidFill>
                <a:srgbClr val="0033CC"/>
              </a:solidFill>
            </a:endParaRP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hr-HR" altLang="en-US" sz="2000">
                <a:solidFill>
                  <a:srgbClr val="0033CC"/>
                </a:solidFill>
              </a:rPr>
              <a:t>diplomatska lista,</a:t>
            </a:r>
          </a:p>
          <a:p>
            <a:pPr lvl="1">
              <a:buClr>
                <a:srgbClr val="FF0000"/>
              </a:buClr>
            </a:pPr>
            <a:endParaRPr lang="hr-HR" altLang="en-US" sz="2000">
              <a:solidFill>
                <a:srgbClr val="0033CC"/>
              </a:solidFill>
            </a:endParaRP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hr-HR" altLang="en-US" sz="2000">
                <a:solidFill>
                  <a:srgbClr val="0033CC"/>
                </a:solidFill>
              </a:rPr>
              <a:t>diplomatska komunikacija i prepiska,</a:t>
            </a:r>
          </a:p>
          <a:p>
            <a:pPr lvl="1">
              <a:buClr>
                <a:srgbClr val="FF0000"/>
              </a:buClr>
            </a:pPr>
            <a:endParaRPr lang="hr-HR" altLang="en-US" sz="2000">
              <a:solidFill>
                <a:srgbClr val="0033CC"/>
              </a:solidFill>
            </a:endParaRP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hr-HR" altLang="en-US" sz="2000">
                <a:solidFill>
                  <a:srgbClr val="0033CC"/>
                </a:solidFill>
              </a:rPr>
              <a:t>dodjela odličja.</a:t>
            </a:r>
          </a:p>
          <a:p>
            <a:pPr>
              <a:buClr>
                <a:srgbClr val="FF0000"/>
              </a:buClr>
            </a:pPr>
            <a:endParaRPr lang="hr-HR" altLang="en-US" sz="2000" b="1">
              <a:solidFill>
                <a:srgbClr val="0033CC"/>
              </a:solidFill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en-US" sz="2400" b="1">
                <a:solidFill>
                  <a:srgbClr val="0033CC"/>
                </a:solidFill>
              </a:rPr>
              <a:t>PROTOKOL U SUVREMENOJ DIPLOMACIJI: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hr-HR" altLang="en-US" sz="2000">
                <a:solidFill>
                  <a:srgbClr val="0033CC"/>
                </a:solidFill>
              </a:rPr>
              <a:t>manje formaliziranja i neposrednije komuniciranje u diplomatskim odnosima!</a:t>
            </a:r>
            <a:endParaRPr lang="hr-HR" altLang="en-US" sz="2400" b="1">
              <a:solidFill>
                <a:srgbClr val="0033CC"/>
              </a:solidFill>
            </a:endParaRPr>
          </a:p>
        </p:txBody>
      </p:sp>
      <p:sp>
        <p:nvSpPr>
          <p:cNvPr id="48132" name="Rectangle 4">
            <a:extLst>
              <a:ext uri="{FF2B5EF4-FFF2-40B4-BE49-F238E27FC236}">
                <a16:creationId xmlns:a16="http://schemas.microsoft.com/office/drawing/2014/main" id="{9F560734-0A4F-41ED-A801-630A613741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115888"/>
            <a:ext cx="64801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hr-HR" altLang="zh-CN" sz="1800" b="1">
                <a:solidFill>
                  <a:srgbClr val="C0C0C0"/>
                </a:solidFill>
              </a:rPr>
              <a:t>‘Međunarodni odnosi, vanjska politika i diplomacija’</a:t>
            </a:r>
            <a:endParaRPr lang="hr-HR" altLang="sr-Latn-RS" sz="1800" b="1" i="1">
              <a:solidFill>
                <a:srgbClr val="C0C0C0"/>
              </a:solidFill>
            </a:endParaRPr>
          </a:p>
        </p:txBody>
      </p:sp>
    </p:spTree>
  </p:cSld>
  <p:clrMapOvr>
    <a:masterClrMapping/>
  </p:clrMapOvr>
  <p:transition spd="slow"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gray-world-map-hi">
            <a:extLst>
              <a:ext uri="{FF2B5EF4-FFF2-40B4-BE49-F238E27FC236}">
                <a16:creationId xmlns:a16="http://schemas.microsoft.com/office/drawing/2014/main" id="{CFCE8ED4-68D2-41FB-ADEF-5EF08E9084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236663"/>
            <a:ext cx="9144000" cy="502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5" name="Rectangle 4">
            <a:extLst>
              <a:ext uri="{FF2B5EF4-FFF2-40B4-BE49-F238E27FC236}">
                <a16:creationId xmlns:a16="http://schemas.microsoft.com/office/drawing/2014/main" id="{23A934B1-AF32-42A5-8F20-EA6E6A4CA8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115888"/>
            <a:ext cx="64801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hr-HR" altLang="zh-CN" sz="1800" b="1">
                <a:solidFill>
                  <a:srgbClr val="C0C0C0"/>
                </a:solidFill>
              </a:rPr>
              <a:t>‘Međunarodni odnosi, vanjska politika i diplomacija’</a:t>
            </a:r>
            <a:endParaRPr lang="hr-HR" altLang="sr-Latn-RS" sz="1800" b="1" i="1">
              <a:solidFill>
                <a:srgbClr val="C0C0C0"/>
              </a:solidFill>
            </a:endParaRPr>
          </a:p>
        </p:txBody>
      </p:sp>
      <p:sp>
        <p:nvSpPr>
          <p:cNvPr id="49156" name="Rectangle 1">
            <a:extLst>
              <a:ext uri="{FF2B5EF4-FFF2-40B4-BE49-F238E27FC236}">
                <a16:creationId xmlns:a16="http://schemas.microsoft.com/office/drawing/2014/main" id="{EA489DDB-8C86-48B2-AEB7-DA5B331756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1484313"/>
            <a:ext cx="8424863" cy="415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sz="2400" b="1">
                <a:solidFill>
                  <a:srgbClr val="0033CC"/>
                </a:solidFill>
              </a:rPr>
              <a:t>DEFINICIJA </a:t>
            </a:r>
            <a:r>
              <a:rPr lang="hr-HR" altLang="sr-Latn-RS" sz="2000">
                <a:solidFill>
                  <a:srgbClr val="0033CC"/>
                </a:solidFill>
              </a:rPr>
              <a:t>= povlastice i izuzeća koje pozitivno međunarodno pravo priznaje i jamči diplomatskom predstavništvu države šiljateljice radi omogućavanja djelotvornog obavljanja diplomatskih funkcija.</a:t>
            </a:r>
          </a:p>
          <a:p>
            <a:pPr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hr-HR" altLang="sr-Latn-RS" sz="2000">
              <a:solidFill>
                <a:srgbClr val="0033CC"/>
              </a:solidFill>
            </a:endParaRPr>
          </a:p>
          <a:p>
            <a:pPr lvl="1">
              <a:spcBef>
                <a:spcPct val="0"/>
              </a:spcBef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hr-HR" altLang="sr-Latn-RS" sz="2000" b="1">
                <a:solidFill>
                  <a:srgbClr val="0033CC"/>
                </a:solidFill>
              </a:rPr>
              <a:t>diplomatska izuzeća</a:t>
            </a:r>
            <a:r>
              <a:rPr lang="hr-HR" altLang="sr-Latn-RS" sz="2000">
                <a:solidFill>
                  <a:srgbClr val="0033CC"/>
                </a:solidFill>
              </a:rPr>
              <a:t> = </a:t>
            </a:r>
            <a:r>
              <a:rPr lang="hr-HR" altLang="sr-Latn-RS" sz="2000" i="1">
                <a:solidFill>
                  <a:srgbClr val="0033CC"/>
                </a:solidFill>
              </a:rPr>
              <a:t>IMUNITETI</a:t>
            </a:r>
            <a:r>
              <a:rPr lang="hr-HR" altLang="sr-Latn-RS" sz="2000">
                <a:solidFill>
                  <a:srgbClr val="0033CC"/>
                </a:solidFill>
              </a:rPr>
              <a:t> – osobna nepovredivost diplomatskog predstavništva i predstavnika, diplomatskih prostorija i stana, arhiva, komuniciranja (vozila, pošta), fiskalno i carinsko izuzeće, sve </a:t>
            </a:r>
            <a:r>
              <a:rPr lang="hr-HR" altLang="sr-Latn-RS" sz="2000" u="sng">
                <a:solidFill>
                  <a:srgbClr val="0033CC"/>
                </a:solidFill>
              </a:rPr>
              <a:t>kao nužni preduvjeti uspješnog obavljanja diplomatskih dužnosti</a:t>
            </a:r>
            <a:r>
              <a:rPr lang="hr-HR" altLang="sr-Latn-RS" sz="2000">
                <a:solidFill>
                  <a:srgbClr val="0033CC"/>
                </a:solidFill>
              </a:rPr>
              <a:t>;</a:t>
            </a:r>
          </a:p>
          <a:p>
            <a:pPr lvl="1"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hr-HR" altLang="sr-Latn-RS" sz="2000">
              <a:solidFill>
                <a:srgbClr val="0033CC"/>
              </a:solidFill>
            </a:endParaRPr>
          </a:p>
          <a:p>
            <a:pPr lvl="1">
              <a:spcBef>
                <a:spcPct val="0"/>
              </a:spcBef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hr-HR" altLang="sr-Latn-RS" sz="2000" b="1">
                <a:solidFill>
                  <a:srgbClr val="0033CC"/>
                </a:solidFill>
              </a:rPr>
              <a:t>diplomatske povlastice</a:t>
            </a:r>
            <a:r>
              <a:rPr lang="hr-HR" altLang="sr-Latn-RS" sz="2000">
                <a:solidFill>
                  <a:srgbClr val="0033CC"/>
                </a:solidFill>
              </a:rPr>
              <a:t> = </a:t>
            </a:r>
            <a:r>
              <a:rPr lang="hr-HR" altLang="sr-Latn-RS" sz="2000" i="1">
                <a:solidFill>
                  <a:srgbClr val="0033CC"/>
                </a:solidFill>
              </a:rPr>
              <a:t>PRIVILEGIJI</a:t>
            </a:r>
            <a:r>
              <a:rPr lang="hr-HR" altLang="sr-Latn-RS" sz="2000">
                <a:solidFill>
                  <a:srgbClr val="0033CC"/>
                </a:solidFill>
              </a:rPr>
              <a:t> – pridonose djelotvornom obavljanju diplomatskih funkcija, iako bi se moglo i bez njih (prednosti u prometu, oslobađanje od poreza i pristojbi).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C89DD6-7EE8-4D77-8FA7-C6C5AC0F0A41}"/>
              </a:ext>
            </a:extLst>
          </p:cNvPr>
          <p:cNvSpPr/>
          <p:nvPr/>
        </p:nvSpPr>
        <p:spPr>
          <a:xfrm>
            <a:off x="812800" y="765175"/>
            <a:ext cx="7054850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hr-H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Diplomatska izuzeća i </a:t>
            </a:r>
            <a:r>
              <a:rPr lang="hr-HR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povalstice</a:t>
            </a:r>
            <a:endParaRPr lang="hr-H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gray-world-map-hi">
            <a:extLst>
              <a:ext uri="{FF2B5EF4-FFF2-40B4-BE49-F238E27FC236}">
                <a16:creationId xmlns:a16="http://schemas.microsoft.com/office/drawing/2014/main" id="{1212952E-0CA3-4784-9233-8E9EFC4A75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765175"/>
            <a:ext cx="9144000" cy="594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79" name="Rectangle 4">
            <a:extLst>
              <a:ext uri="{FF2B5EF4-FFF2-40B4-BE49-F238E27FC236}">
                <a16:creationId xmlns:a16="http://schemas.microsoft.com/office/drawing/2014/main" id="{44442EBE-099D-4D61-B5F7-662C9611CB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6250" y="61913"/>
            <a:ext cx="59213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hr-HR" altLang="zh-CN" sz="1800" b="1">
                <a:solidFill>
                  <a:srgbClr val="C0C0C0"/>
                </a:solidFill>
              </a:rPr>
              <a:t>‘Međunarodni odnosi, vanjska politika i diplomacija’</a:t>
            </a:r>
            <a:endParaRPr lang="hr-HR" altLang="sr-Latn-RS" sz="1800" b="1" i="1">
              <a:solidFill>
                <a:srgbClr val="C0C0C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548CCBC-F260-450B-8684-203FC044B17F}"/>
              </a:ext>
            </a:extLst>
          </p:cNvPr>
          <p:cNvSpPr/>
          <p:nvPr/>
        </p:nvSpPr>
        <p:spPr>
          <a:xfrm>
            <a:off x="473075" y="1341438"/>
            <a:ext cx="8208963" cy="32004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rgbClr val="FF0000"/>
              </a:buClr>
              <a:defRPr/>
            </a:pPr>
            <a:endParaRPr lang="hr-HR" sz="2000" b="1" dirty="0">
              <a:solidFill>
                <a:srgbClr val="0033CC"/>
              </a:solidFill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hr-HR" sz="2400" b="1" dirty="0">
                <a:solidFill>
                  <a:srgbClr val="0033CC"/>
                </a:solidFill>
              </a:rPr>
              <a:t> Imuniteti i privilegiji diplomatskog predstavništva</a:t>
            </a:r>
          </a:p>
          <a:p>
            <a:pPr marL="457200" indent="-457200">
              <a:buClr>
                <a:srgbClr val="FF0000"/>
              </a:buClr>
              <a:defRPr/>
            </a:pPr>
            <a:r>
              <a:rPr lang="hr-HR" b="1" dirty="0">
                <a:solidFill>
                  <a:srgbClr val="0033CC"/>
                </a:solidFill>
              </a:rPr>
              <a:t>	</a:t>
            </a:r>
          </a:p>
          <a:p>
            <a:pPr marL="457200" indent="-457200">
              <a:buClr>
                <a:srgbClr val="FF0000"/>
              </a:buClr>
              <a:defRPr/>
            </a:pPr>
            <a:r>
              <a:rPr lang="hr-HR" b="1" dirty="0">
                <a:solidFill>
                  <a:srgbClr val="0033CC"/>
                </a:solidFill>
              </a:rPr>
              <a:t>	</a:t>
            </a:r>
            <a:r>
              <a:rPr lang="hr-HR" dirty="0">
                <a:solidFill>
                  <a:srgbClr val="0033CC"/>
                </a:solidFill>
              </a:rPr>
              <a:t>-</a:t>
            </a:r>
            <a:r>
              <a:rPr lang="hr-HR" sz="2000" dirty="0">
                <a:solidFill>
                  <a:srgbClr val="0033CC"/>
                </a:solidFill>
              </a:rPr>
              <a:t> nepovredivost prostorija,</a:t>
            </a:r>
          </a:p>
          <a:p>
            <a:pPr marL="457200" indent="-457200">
              <a:buClr>
                <a:srgbClr val="FF0000"/>
              </a:buClr>
              <a:defRPr/>
            </a:pPr>
            <a:endParaRPr lang="hr-HR" sz="2000" dirty="0">
              <a:solidFill>
                <a:srgbClr val="0033CC"/>
              </a:solidFill>
            </a:endParaRPr>
          </a:p>
          <a:p>
            <a:pPr marL="457200" indent="-457200">
              <a:buClr>
                <a:srgbClr val="FF0000"/>
              </a:buClr>
              <a:defRPr/>
            </a:pPr>
            <a:r>
              <a:rPr lang="hr-HR" sz="2000" dirty="0">
                <a:solidFill>
                  <a:srgbClr val="0033CC"/>
                </a:solidFill>
              </a:rPr>
              <a:t>	- nepovredivost arhiva,</a:t>
            </a:r>
          </a:p>
          <a:p>
            <a:pPr marL="457200" indent="-457200">
              <a:buClr>
                <a:srgbClr val="FF0000"/>
              </a:buClr>
              <a:defRPr/>
            </a:pPr>
            <a:endParaRPr lang="hr-HR" sz="2000" dirty="0">
              <a:solidFill>
                <a:srgbClr val="0033CC"/>
              </a:solidFill>
            </a:endParaRPr>
          </a:p>
          <a:p>
            <a:pPr marL="457200" indent="-457200">
              <a:buClr>
                <a:srgbClr val="FF0000"/>
              </a:buClr>
              <a:defRPr/>
            </a:pPr>
            <a:r>
              <a:rPr lang="hr-HR" sz="2000" dirty="0">
                <a:solidFill>
                  <a:srgbClr val="0033CC"/>
                </a:solidFill>
              </a:rPr>
              <a:t>	- sloboda komuniciranja,</a:t>
            </a:r>
          </a:p>
          <a:p>
            <a:pPr marL="457200" indent="-457200">
              <a:buClr>
                <a:srgbClr val="FF0000"/>
              </a:buClr>
              <a:defRPr/>
            </a:pPr>
            <a:endParaRPr lang="hr-HR" sz="2000" dirty="0">
              <a:solidFill>
                <a:srgbClr val="0033CC"/>
              </a:solidFill>
            </a:endParaRPr>
          </a:p>
          <a:p>
            <a:pPr marL="457200" indent="-457200">
              <a:buClr>
                <a:srgbClr val="FF0000"/>
              </a:buClr>
              <a:defRPr/>
            </a:pPr>
            <a:r>
              <a:rPr lang="hr-HR" sz="2000" dirty="0">
                <a:solidFill>
                  <a:srgbClr val="0033CC"/>
                </a:solidFill>
              </a:rPr>
              <a:t>	- diplomatska pošta.</a:t>
            </a:r>
          </a:p>
        </p:txBody>
      </p:sp>
    </p:spTree>
  </p:cSld>
  <p:clrMapOvr>
    <a:masterClrMapping/>
  </p:clrMapOvr>
  <p:transition spd="slow"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 descr="gray-world-map-hi">
            <a:extLst>
              <a:ext uri="{FF2B5EF4-FFF2-40B4-BE49-F238E27FC236}">
                <a16:creationId xmlns:a16="http://schemas.microsoft.com/office/drawing/2014/main" id="{2429430A-DF2A-4612-A11F-5F4D9877ED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3225"/>
            <a:ext cx="9144000" cy="502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3" name="Rectangle 4">
            <a:extLst>
              <a:ext uri="{FF2B5EF4-FFF2-40B4-BE49-F238E27FC236}">
                <a16:creationId xmlns:a16="http://schemas.microsoft.com/office/drawing/2014/main" id="{381E60C5-6026-475D-B650-9511855FCA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8175" y="198438"/>
            <a:ext cx="59134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hr-HR" altLang="zh-CN" sz="1800" b="1">
                <a:solidFill>
                  <a:srgbClr val="C0C0C0"/>
                </a:solidFill>
              </a:rPr>
              <a:t>‘Međunarodni odnosi, vanjska politika i diplomacija’</a:t>
            </a:r>
            <a:endParaRPr lang="hr-HR" altLang="sr-Latn-RS" sz="1800" b="1" i="1">
              <a:solidFill>
                <a:srgbClr val="C0C0C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0559907-08E3-4B68-825A-73C8E79CF50D}"/>
              </a:ext>
            </a:extLst>
          </p:cNvPr>
          <p:cNvSpPr/>
          <p:nvPr/>
        </p:nvSpPr>
        <p:spPr>
          <a:xfrm>
            <a:off x="684213" y="981075"/>
            <a:ext cx="7416800" cy="4524375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en-US" sz="2400" b="1">
                <a:solidFill>
                  <a:srgbClr val="0033CC"/>
                </a:solidFill>
              </a:rPr>
              <a:t> Imuniteti i privilegiji diplomatskih predstavnika i ostalih članova diplomatskog predstavništva</a:t>
            </a:r>
          </a:p>
          <a:p>
            <a:pPr>
              <a:buClr>
                <a:srgbClr val="FF0000"/>
              </a:buClr>
            </a:pPr>
            <a:r>
              <a:rPr lang="hr-HR" altLang="en-US">
                <a:solidFill>
                  <a:srgbClr val="0033CC"/>
                </a:solidFill>
              </a:rPr>
              <a:t>	</a:t>
            </a:r>
            <a:endParaRPr lang="hr-HR" altLang="en-US" sz="2000">
              <a:solidFill>
                <a:srgbClr val="0033CC"/>
              </a:solidFill>
            </a:endParaRPr>
          </a:p>
          <a:p>
            <a:pPr>
              <a:buClr>
                <a:srgbClr val="FF0000"/>
              </a:buClr>
            </a:pPr>
            <a:r>
              <a:rPr lang="hr-HR" altLang="en-US" sz="2000">
                <a:solidFill>
                  <a:srgbClr val="0033CC"/>
                </a:solidFill>
              </a:rPr>
              <a:t>	- trajanje diplomatskih privilegija i imuniteta,</a:t>
            </a:r>
          </a:p>
          <a:p>
            <a:pPr>
              <a:buClr>
                <a:srgbClr val="FF0000"/>
              </a:buClr>
            </a:pPr>
            <a:r>
              <a:rPr lang="hr-HR" altLang="en-US" sz="2000">
                <a:solidFill>
                  <a:srgbClr val="0033CC"/>
                </a:solidFill>
              </a:rPr>
              <a:t>	- osobna nepovredivost diplomatskog predstavnika,</a:t>
            </a:r>
          </a:p>
          <a:p>
            <a:pPr>
              <a:buClr>
                <a:srgbClr val="FF0000"/>
              </a:buClr>
            </a:pPr>
            <a:r>
              <a:rPr lang="hr-HR" altLang="en-US" sz="2000">
                <a:solidFill>
                  <a:srgbClr val="0033CC"/>
                </a:solidFill>
              </a:rPr>
              <a:t>	- imunitet od kaznene, građanske i upravne sudbenosti,</a:t>
            </a:r>
          </a:p>
          <a:p>
            <a:pPr>
              <a:buClr>
                <a:srgbClr val="FF0000"/>
              </a:buClr>
            </a:pPr>
            <a:r>
              <a:rPr lang="hr-HR" altLang="en-US" sz="2000">
                <a:solidFill>
                  <a:srgbClr val="0033CC"/>
                </a:solidFill>
              </a:rPr>
              <a:t>	- odricanje od imuniteta,</a:t>
            </a:r>
          </a:p>
          <a:p>
            <a:pPr>
              <a:buClr>
                <a:srgbClr val="FF0000"/>
              </a:buClr>
            </a:pPr>
            <a:r>
              <a:rPr lang="hr-HR" altLang="en-US" sz="2000">
                <a:solidFill>
                  <a:srgbClr val="0033CC"/>
                </a:solidFill>
              </a:rPr>
              <a:t>	- sloboda kretanja,</a:t>
            </a:r>
          </a:p>
          <a:p>
            <a:pPr>
              <a:buClr>
                <a:srgbClr val="FF0000"/>
              </a:buClr>
            </a:pPr>
            <a:r>
              <a:rPr lang="hr-HR" altLang="en-US" sz="2000">
                <a:solidFill>
                  <a:srgbClr val="0033CC"/>
                </a:solidFill>
              </a:rPr>
              <a:t>	- socijalno osiguranje</a:t>
            </a:r>
          </a:p>
          <a:p>
            <a:pPr>
              <a:buClr>
                <a:srgbClr val="FF0000"/>
              </a:buClr>
            </a:pPr>
            <a:r>
              <a:rPr lang="hr-HR" altLang="en-US" sz="2000">
                <a:solidFill>
                  <a:srgbClr val="0033CC"/>
                </a:solidFill>
              </a:rPr>
              <a:t>	- izuzeće od poreza, davanja i carina,</a:t>
            </a:r>
          </a:p>
          <a:p>
            <a:pPr>
              <a:buClr>
                <a:srgbClr val="FF0000"/>
              </a:buClr>
            </a:pPr>
            <a:r>
              <a:rPr lang="hr-HR" altLang="en-US" sz="2000">
                <a:solidFill>
                  <a:srgbClr val="0033CC"/>
                </a:solidFill>
              </a:rPr>
              <a:t>	- privilegiji i imuniteti na području treće države,</a:t>
            </a:r>
          </a:p>
          <a:p>
            <a:pPr>
              <a:buClr>
                <a:srgbClr val="FF0000"/>
              </a:buClr>
            </a:pPr>
            <a:r>
              <a:rPr lang="hr-HR" altLang="en-US" sz="2000">
                <a:solidFill>
                  <a:srgbClr val="0033CC"/>
                </a:solidFill>
              </a:rPr>
              <a:t>	- dužnosti članova DM/KU,</a:t>
            </a:r>
          </a:p>
          <a:p>
            <a:pPr>
              <a:buClr>
                <a:srgbClr val="FF0000"/>
              </a:buClr>
            </a:pPr>
            <a:r>
              <a:rPr lang="hr-HR" altLang="en-US" sz="2000">
                <a:solidFill>
                  <a:srgbClr val="0033CC"/>
                </a:solidFill>
              </a:rPr>
              <a:t>	- zabrana lukrativnih djelatnosti,</a:t>
            </a:r>
          </a:p>
          <a:p>
            <a:pPr>
              <a:buClr>
                <a:srgbClr val="FF0000"/>
              </a:buClr>
            </a:pPr>
            <a:r>
              <a:rPr lang="hr-HR" altLang="en-US" sz="2000">
                <a:solidFill>
                  <a:srgbClr val="0033CC"/>
                </a:solidFill>
              </a:rPr>
              <a:t>	- diplomatski azil.</a:t>
            </a:r>
            <a:endParaRPr lang="hr-HR" altLang="en-US" sz="2000"/>
          </a:p>
        </p:txBody>
      </p:sp>
    </p:spTree>
  </p:cSld>
  <p:clrMapOvr>
    <a:masterClrMapping/>
  </p:clrMapOvr>
  <p:transition spd="slow"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gray-world-map-hi">
            <a:extLst>
              <a:ext uri="{FF2B5EF4-FFF2-40B4-BE49-F238E27FC236}">
                <a16:creationId xmlns:a16="http://schemas.microsoft.com/office/drawing/2014/main" id="{E7E5EF3C-5C09-4F18-B99A-F68B7CB76F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3" y="765175"/>
            <a:ext cx="8863012" cy="532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7" name="Rectangle 4">
            <a:extLst>
              <a:ext uri="{FF2B5EF4-FFF2-40B4-BE49-F238E27FC236}">
                <a16:creationId xmlns:a16="http://schemas.microsoft.com/office/drawing/2014/main" id="{EC221AC2-30FA-41E0-B08A-05F652032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713" y="85725"/>
            <a:ext cx="59039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hr-HR" altLang="zh-CN" sz="1800" b="1">
                <a:solidFill>
                  <a:srgbClr val="C0C0C0"/>
                </a:solidFill>
              </a:rPr>
              <a:t>‘Međunarodni odnosi, vanjska politika i diplomacija’</a:t>
            </a:r>
            <a:endParaRPr lang="hr-HR" altLang="sr-Latn-RS" sz="1800" b="1" i="1">
              <a:solidFill>
                <a:srgbClr val="C0C0C0"/>
              </a:solidFill>
            </a:endParaRPr>
          </a:p>
        </p:txBody>
      </p:sp>
      <p:sp>
        <p:nvSpPr>
          <p:cNvPr id="11269" name="Rectangle 1">
            <a:extLst>
              <a:ext uri="{FF2B5EF4-FFF2-40B4-BE49-F238E27FC236}">
                <a16:creationId xmlns:a16="http://schemas.microsoft.com/office/drawing/2014/main" id="{05AEE239-9743-464B-A53A-78BB88E491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1557338"/>
            <a:ext cx="8642350" cy="50069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marL="342900" indent="-342900"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hr-HR" sz="2400" b="1" dirty="0">
                <a:solidFill>
                  <a:srgbClr val="0033CC"/>
                </a:solidFill>
              </a:rPr>
              <a:t>DEFINICIJA </a:t>
            </a:r>
            <a:r>
              <a:rPr lang="hr-HR" sz="2000" dirty="0">
                <a:solidFill>
                  <a:srgbClr val="0033CC"/>
                </a:solidFill>
              </a:rPr>
              <a:t>= počasti i ceremonijal kao vanjska obilježja kojima jedna država iskazuje poštovanje i uvažavanje visokim dužnosnicima i simbolima druge države.</a:t>
            </a:r>
          </a:p>
          <a:p>
            <a:pPr marL="342900" indent="-342900">
              <a:buClr>
                <a:srgbClr val="FF0000"/>
              </a:buClr>
              <a:buFont typeface="Wingdings" pitchFamily="2" charset="2"/>
              <a:buNone/>
              <a:defRPr/>
            </a:pPr>
            <a:r>
              <a:rPr lang="hr-HR" sz="2000" b="1" dirty="0">
                <a:solidFill>
                  <a:srgbClr val="0033CC"/>
                </a:solidFill>
              </a:rPr>
              <a:t> </a:t>
            </a:r>
            <a:endParaRPr lang="hr-HR" sz="2000" dirty="0">
              <a:solidFill>
                <a:srgbClr val="0033CC"/>
              </a:solidFill>
            </a:endParaRPr>
          </a:p>
          <a:p>
            <a:pPr marL="742950" lvl="1" indent="-285750">
              <a:buClr>
                <a:srgbClr val="FF0000"/>
              </a:buClr>
              <a:buFont typeface="Arial" charset="0"/>
              <a:buChar char="•"/>
              <a:defRPr/>
            </a:pPr>
            <a:r>
              <a:rPr lang="hr-HR" sz="2400" b="1" dirty="0">
                <a:solidFill>
                  <a:srgbClr val="0033CC"/>
                </a:solidFill>
              </a:rPr>
              <a:t>Državni simboli</a:t>
            </a:r>
            <a:r>
              <a:rPr lang="hr-HR" sz="2000" dirty="0">
                <a:solidFill>
                  <a:srgbClr val="0033CC"/>
                </a:solidFill>
              </a:rPr>
              <a:t> = amblemi - zastava, grb, himna,</a:t>
            </a:r>
          </a:p>
          <a:p>
            <a:pPr marL="342900" indent="-342900">
              <a:buClr>
                <a:srgbClr val="FF0000"/>
              </a:buClr>
              <a:buFont typeface="Wingdings" pitchFamily="2" charset="2"/>
              <a:buNone/>
              <a:defRPr/>
            </a:pPr>
            <a:endParaRPr lang="hr-HR" sz="2000" dirty="0">
              <a:solidFill>
                <a:srgbClr val="0033CC"/>
              </a:solidFill>
            </a:endParaRPr>
          </a:p>
          <a:p>
            <a:pPr marL="742950" lvl="1" indent="-285750">
              <a:buClr>
                <a:srgbClr val="FF0000"/>
              </a:buClr>
              <a:buFont typeface="Arial" charset="0"/>
              <a:buChar char="•"/>
              <a:defRPr/>
            </a:pPr>
            <a:r>
              <a:rPr lang="hr-HR" sz="2400" b="1" dirty="0">
                <a:solidFill>
                  <a:srgbClr val="0033CC"/>
                </a:solidFill>
              </a:rPr>
              <a:t>Vrste diplomatskih počasti i ceremonijala:</a:t>
            </a:r>
            <a:r>
              <a:rPr lang="hr-HR" sz="2000" dirty="0">
                <a:solidFill>
                  <a:srgbClr val="0033CC"/>
                </a:solidFill>
              </a:rPr>
              <a:t> civilne i vojne,</a:t>
            </a:r>
          </a:p>
          <a:p>
            <a:pPr marL="342900" indent="-342900">
              <a:buClr>
                <a:srgbClr val="FF0000"/>
              </a:buClr>
              <a:buFont typeface="Wingdings" pitchFamily="2" charset="2"/>
              <a:buNone/>
              <a:defRPr/>
            </a:pPr>
            <a:endParaRPr lang="hr-HR" sz="2000" dirty="0">
              <a:solidFill>
                <a:srgbClr val="0033CC"/>
              </a:solidFill>
            </a:endParaRPr>
          </a:p>
          <a:p>
            <a:pPr marL="742950" lvl="1" indent="-285750">
              <a:buClr>
                <a:srgbClr val="FF0000"/>
              </a:buClr>
              <a:buFont typeface="Arial" charset="0"/>
              <a:buChar char="•"/>
              <a:defRPr/>
            </a:pPr>
            <a:r>
              <a:rPr lang="hr-HR" sz="2400" b="1" dirty="0">
                <a:solidFill>
                  <a:srgbClr val="0033CC"/>
                </a:solidFill>
              </a:rPr>
              <a:t>Subjekti diplomatskih počasti i ceremonijala:</a:t>
            </a:r>
            <a:r>
              <a:rPr lang="hr-HR" sz="2000" dirty="0">
                <a:solidFill>
                  <a:srgbClr val="0033CC"/>
                </a:solidFill>
              </a:rPr>
              <a:t> državni poglavar, napose predsjednik države, kao i predsjednici vlade i parlamenta; ostali visoki državni dužnosnici kao šefovi državnih izaslanstava, napose i veleposlanik kao najviši stalni diplomatski predstavnik države </a:t>
            </a:r>
            <a:r>
              <a:rPr lang="hr-HR" sz="2000" dirty="0" err="1">
                <a:solidFill>
                  <a:srgbClr val="0033CC"/>
                </a:solidFill>
              </a:rPr>
              <a:t>šiljateljice</a:t>
            </a:r>
            <a:r>
              <a:rPr lang="hr-HR" sz="2000" dirty="0">
                <a:solidFill>
                  <a:srgbClr val="0033CC"/>
                </a:solidFill>
              </a:rPr>
              <a:t> u državi primateljici. </a:t>
            </a:r>
          </a:p>
          <a:p>
            <a:pPr lvl="1">
              <a:buClr>
                <a:srgbClr val="FF0000"/>
              </a:buClr>
              <a:defRPr/>
            </a:pPr>
            <a:endParaRPr lang="hr-HR" sz="2000" dirty="0">
              <a:solidFill>
                <a:srgbClr val="0033CC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AD830F8-1F5A-48FF-BB55-AD038163B47A}"/>
              </a:ext>
            </a:extLst>
          </p:cNvPr>
          <p:cNvSpPr/>
          <p:nvPr/>
        </p:nvSpPr>
        <p:spPr>
          <a:xfrm>
            <a:off x="1395413" y="620713"/>
            <a:ext cx="7489825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hr-H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Diplomatske počasti i ceremonijal</a:t>
            </a:r>
          </a:p>
        </p:txBody>
      </p:sp>
    </p:spTree>
  </p:cSld>
  <p:clrMapOvr>
    <a:masterClrMapping/>
  </p:clrMapOvr>
  <p:transition spd="slow"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 descr="gray-world-map-hi">
            <a:extLst>
              <a:ext uri="{FF2B5EF4-FFF2-40B4-BE49-F238E27FC236}">
                <a16:creationId xmlns:a16="http://schemas.microsoft.com/office/drawing/2014/main" id="{677177D9-93C5-419E-B9D8-C1C67761D8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92150"/>
            <a:ext cx="8863013" cy="669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1" name="Rectangle 4">
            <a:extLst>
              <a:ext uri="{FF2B5EF4-FFF2-40B4-BE49-F238E27FC236}">
                <a16:creationId xmlns:a16="http://schemas.microsoft.com/office/drawing/2014/main" id="{850C66BD-4274-4F92-9393-9C5610D3DF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0"/>
            <a:ext cx="61198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hr-HR" altLang="zh-CN" sz="1800" b="1">
                <a:solidFill>
                  <a:srgbClr val="C0C0C0"/>
                </a:solidFill>
              </a:rPr>
              <a:t>‘Međunarodni odnosi, vanjska politika i diplomacija’</a:t>
            </a:r>
            <a:endParaRPr lang="hr-HR" altLang="sr-Latn-RS" sz="1800" b="1" i="1">
              <a:solidFill>
                <a:srgbClr val="C0C0C0"/>
              </a:solidFill>
            </a:endParaRPr>
          </a:p>
        </p:txBody>
      </p:sp>
      <p:sp>
        <p:nvSpPr>
          <p:cNvPr id="53252" name="Rectangle 1">
            <a:extLst>
              <a:ext uri="{FF2B5EF4-FFF2-40B4-BE49-F238E27FC236}">
                <a16:creationId xmlns:a16="http://schemas.microsoft.com/office/drawing/2014/main" id="{AD774FAD-5C65-44A6-8280-33BD1A3F7D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692150"/>
            <a:ext cx="8496300" cy="587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sz="2400" b="1">
                <a:solidFill>
                  <a:srgbClr val="0033CC"/>
                </a:solidFill>
              </a:rPr>
              <a:t>Posjet i boravak državnog poglavara i drugih dužnosnika</a:t>
            </a:r>
            <a:endParaRPr lang="hr-HR" altLang="sr-Latn-RS" sz="2000">
              <a:solidFill>
                <a:srgbClr val="0033CC"/>
              </a:solidFill>
            </a:endParaRPr>
          </a:p>
          <a:p>
            <a:pPr lvl="1">
              <a:spcBef>
                <a:spcPct val="0"/>
              </a:spcBef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hr-HR" altLang="sr-Latn-RS" sz="2000">
                <a:solidFill>
                  <a:srgbClr val="0033CC"/>
                </a:solidFill>
              </a:rPr>
              <a:t> </a:t>
            </a:r>
            <a:r>
              <a:rPr lang="hr-HR" altLang="sr-Latn-RS" sz="2000" u="sng">
                <a:solidFill>
                  <a:srgbClr val="0033CC"/>
                </a:solidFill>
              </a:rPr>
              <a:t>Vrste posjeta:</a:t>
            </a:r>
            <a:r>
              <a:rPr lang="hr-HR" altLang="sr-Latn-RS" sz="2000">
                <a:solidFill>
                  <a:srgbClr val="0033CC"/>
                </a:solidFill>
              </a:rPr>
              <a:t> državni, službeni, radni, privatni, </a:t>
            </a:r>
          </a:p>
          <a:p>
            <a:pPr lvl="1">
              <a:spcBef>
                <a:spcPct val="0"/>
              </a:spcBef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hr-HR" altLang="sr-Latn-RS" sz="2000" u="sng">
              <a:solidFill>
                <a:srgbClr val="0033CC"/>
              </a:solidFill>
            </a:endParaRPr>
          </a:p>
          <a:p>
            <a:pPr lvl="1">
              <a:spcBef>
                <a:spcPct val="0"/>
              </a:spcBef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hr-HR" altLang="sr-Latn-RS" sz="2000">
                <a:solidFill>
                  <a:srgbClr val="0033CC"/>
                </a:solidFill>
              </a:rPr>
              <a:t> </a:t>
            </a:r>
            <a:r>
              <a:rPr lang="hr-HR" altLang="sr-Latn-RS" sz="2000" u="sng">
                <a:solidFill>
                  <a:srgbClr val="0033CC"/>
                </a:solidFill>
              </a:rPr>
              <a:t>Elementi posjeta:</a:t>
            </a:r>
            <a:r>
              <a:rPr lang="hr-HR" altLang="sr-Latn-RS" sz="2000">
                <a:solidFill>
                  <a:srgbClr val="0033CC"/>
                </a:solidFill>
              </a:rPr>
              <a:t> program boravka, sastav izaslanstva, najava, prethodnica, doček, ispraćaj, darovi, priopćenja,</a:t>
            </a:r>
          </a:p>
          <a:p>
            <a:pPr lvl="1">
              <a:spcBef>
                <a:spcPct val="0"/>
              </a:spcBef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hr-HR" altLang="sr-Latn-RS" sz="2000" u="sng">
              <a:solidFill>
                <a:srgbClr val="0033CC"/>
              </a:solidFill>
            </a:endParaRPr>
          </a:p>
          <a:p>
            <a:pPr lvl="1">
              <a:spcBef>
                <a:spcPct val="0"/>
              </a:spcBef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hr-HR" altLang="sr-Latn-RS" sz="2000">
                <a:solidFill>
                  <a:srgbClr val="0033CC"/>
                </a:solidFill>
              </a:rPr>
              <a:t> </a:t>
            </a:r>
            <a:r>
              <a:rPr lang="hr-HR" altLang="sr-Latn-RS" sz="2000" u="sng">
                <a:solidFill>
                  <a:srgbClr val="0033CC"/>
                </a:solidFill>
              </a:rPr>
              <a:t>Novi šef diplomatskog predstavništva:</a:t>
            </a:r>
            <a:r>
              <a:rPr lang="hr-HR" altLang="sr-Latn-RS" sz="2000">
                <a:solidFill>
                  <a:srgbClr val="0033CC"/>
                </a:solidFill>
              </a:rPr>
              <a:t> dolazak, akreditiranje (prijava), predaja vjerodajnice, nastupni posjeti, odlazak.</a:t>
            </a:r>
            <a:endParaRPr lang="hr-HR" altLang="sr-Latn-RS" sz="2400" b="1">
              <a:solidFill>
                <a:srgbClr val="0033CC"/>
              </a:solidFill>
            </a:endParaRPr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hr-HR" altLang="sr-Latn-RS" sz="2400" b="1">
              <a:solidFill>
                <a:srgbClr val="0033CC"/>
              </a:solidFill>
            </a:endParaRPr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sz="2400" b="1">
                <a:solidFill>
                  <a:srgbClr val="0033CC"/>
                </a:solidFill>
              </a:rPr>
              <a:t>Dodatne osobitosti oko počasti i ceremonijala</a:t>
            </a:r>
            <a:endParaRPr lang="hr-HR" altLang="sr-Latn-RS" sz="2000">
              <a:solidFill>
                <a:srgbClr val="0033CC"/>
              </a:solidFill>
            </a:endParaRPr>
          </a:p>
          <a:p>
            <a:pPr lvl="1">
              <a:spcBef>
                <a:spcPct val="0"/>
              </a:spcBef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hr-HR" altLang="sr-Latn-RS" sz="2000">
                <a:solidFill>
                  <a:srgbClr val="0033CC"/>
                </a:solidFill>
              </a:rPr>
              <a:t> odjeća, odličja, posebni lokalni običaji,</a:t>
            </a:r>
          </a:p>
          <a:p>
            <a:pPr lvl="1"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hr-HR" altLang="sr-Latn-RS" sz="2000">
              <a:solidFill>
                <a:srgbClr val="0033CC"/>
              </a:solidFill>
            </a:endParaRPr>
          </a:p>
          <a:p>
            <a:pPr lvl="1">
              <a:spcBef>
                <a:spcPct val="0"/>
              </a:spcBef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hr-HR" altLang="sr-Latn-RS" sz="2000">
                <a:solidFill>
                  <a:srgbClr val="0033CC"/>
                </a:solidFill>
              </a:rPr>
              <a:t> nacionalni praznici i blagdani te čestitanje,</a:t>
            </a:r>
          </a:p>
          <a:p>
            <a:pPr lvl="1"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hr-HR" altLang="sr-Latn-RS" sz="2000">
              <a:solidFill>
                <a:srgbClr val="0033CC"/>
              </a:solidFill>
            </a:endParaRPr>
          </a:p>
          <a:p>
            <a:pPr lvl="1">
              <a:spcBef>
                <a:spcPct val="0"/>
              </a:spcBef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hr-HR" altLang="sr-Latn-RS" sz="2000">
                <a:solidFill>
                  <a:srgbClr val="0033CC"/>
                </a:solidFill>
              </a:rPr>
              <a:t> opća (nacionalna) žalost i žalovanje,</a:t>
            </a:r>
          </a:p>
          <a:p>
            <a:pPr lvl="1"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hr-HR" altLang="sr-Latn-RS" sz="2000">
              <a:solidFill>
                <a:srgbClr val="0033CC"/>
              </a:solidFill>
            </a:endParaRPr>
          </a:p>
          <a:p>
            <a:pPr lvl="1">
              <a:spcBef>
                <a:spcPct val="0"/>
              </a:spcBef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hr-HR" altLang="sr-Latn-RS" sz="2000">
                <a:solidFill>
                  <a:srgbClr val="0033CC"/>
                </a:solidFill>
              </a:rPr>
              <a:t> posjet stranoga vojnog broda.</a:t>
            </a:r>
            <a:endParaRPr lang="hr-HR" altLang="sr-Latn-RS" sz="2000" b="1">
              <a:solidFill>
                <a:srgbClr val="0033CC"/>
              </a:solidFill>
            </a:endParaRPr>
          </a:p>
        </p:txBody>
      </p:sp>
    </p:spTree>
  </p:cSld>
  <p:clrMapOvr>
    <a:masterClrMapping/>
  </p:clrMapOvr>
  <p:transition spd="slow"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gray-world-map-hi">
            <a:extLst>
              <a:ext uri="{FF2B5EF4-FFF2-40B4-BE49-F238E27FC236}">
                <a16:creationId xmlns:a16="http://schemas.microsoft.com/office/drawing/2014/main" id="{36A947AF-1FA4-4E0F-94F6-5341F010C0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388" y="849313"/>
            <a:ext cx="8312150" cy="457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5" name="Rectangle 4">
            <a:extLst>
              <a:ext uri="{FF2B5EF4-FFF2-40B4-BE49-F238E27FC236}">
                <a16:creationId xmlns:a16="http://schemas.microsoft.com/office/drawing/2014/main" id="{DB26DED2-066A-4442-9677-E3340F2157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188913"/>
            <a:ext cx="59769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hr-HR" altLang="zh-CN" sz="1800" b="1">
                <a:solidFill>
                  <a:srgbClr val="C0C0C0"/>
                </a:solidFill>
              </a:rPr>
              <a:t>‘Međunarodni odnosi, vanjska politika i diplomacija’</a:t>
            </a:r>
            <a:endParaRPr lang="hr-HR" altLang="sr-Latn-RS" sz="1800" b="1" i="1">
              <a:solidFill>
                <a:srgbClr val="C0C0C0"/>
              </a:solidFill>
            </a:endParaRPr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F2812DCC-9D82-44FA-BB17-C25F907BE1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1204913"/>
            <a:ext cx="8208963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en-US" sz="2400" b="1">
                <a:solidFill>
                  <a:srgbClr val="0033CC"/>
                </a:solidFill>
              </a:rPr>
              <a:t>Vrste: </a:t>
            </a:r>
            <a:r>
              <a:rPr lang="hr-HR" altLang="en-US" sz="2000">
                <a:solidFill>
                  <a:srgbClr val="0033CC"/>
                </a:solidFill>
              </a:rPr>
              <a:t>službeni (formalni) i neslužbeni (neformalni) susreti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hr-HR" altLang="en-US" sz="2000">
                <a:solidFill>
                  <a:srgbClr val="0033CC"/>
                </a:solidFill>
              </a:rPr>
              <a:t>službeni i drugi diplomatski sastanci, razgovori i domjenci,</a:t>
            </a:r>
          </a:p>
          <a:p>
            <a:pPr lvl="1">
              <a:buClr>
                <a:srgbClr val="FF0000"/>
              </a:buClr>
            </a:pPr>
            <a:endParaRPr lang="hr-HR" altLang="en-US" sz="2000">
              <a:solidFill>
                <a:srgbClr val="0033CC"/>
              </a:solidFill>
            </a:endParaRP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hr-HR" altLang="en-US" sz="2000">
                <a:solidFill>
                  <a:srgbClr val="0033CC"/>
                </a:solidFill>
              </a:rPr>
              <a:t>primanje, ručak, večera, radni doručak, zdravice,</a:t>
            </a:r>
          </a:p>
          <a:p>
            <a:pPr lvl="1">
              <a:buClr>
                <a:srgbClr val="FF0000"/>
              </a:buClr>
            </a:pPr>
            <a:endParaRPr lang="hr-HR" altLang="en-US" sz="2000">
              <a:solidFill>
                <a:srgbClr val="0033CC"/>
              </a:solidFill>
            </a:endParaRP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hr-HR" altLang="en-US" sz="2000">
                <a:solidFill>
                  <a:srgbClr val="0033CC"/>
                </a:solidFill>
              </a:rPr>
              <a:t>nacionalni blagdani i žalosti, čestitanje i žalovanje,</a:t>
            </a:r>
          </a:p>
          <a:p>
            <a:pPr lvl="1">
              <a:buClr>
                <a:srgbClr val="FF0000"/>
              </a:buClr>
            </a:pPr>
            <a:endParaRPr lang="hr-HR" altLang="en-US" sz="2000">
              <a:solidFill>
                <a:srgbClr val="0033CC"/>
              </a:solidFill>
            </a:endParaRP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hr-HR" altLang="en-US" sz="2000">
                <a:solidFill>
                  <a:srgbClr val="0033CC"/>
                </a:solidFill>
              </a:rPr>
              <a:t>diplomatsko predstavljanje i oslovljavanje, titule, hijerarhija i red, prvenstva (</a:t>
            </a:r>
            <a:r>
              <a:rPr lang="hr-HR" altLang="en-US" sz="2000" i="1">
                <a:solidFill>
                  <a:srgbClr val="0033CC"/>
                </a:solidFill>
              </a:rPr>
              <a:t>preseance</a:t>
            </a:r>
            <a:r>
              <a:rPr lang="hr-HR" altLang="en-US" sz="2000">
                <a:solidFill>
                  <a:srgbClr val="0033CC"/>
                </a:solidFill>
              </a:rPr>
              <a:t>).</a:t>
            </a:r>
          </a:p>
          <a:p>
            <a:pPr lvl="1">
              <a:buClr>
                <a:srgbClr val="FF0000"/>
              </a:buClr>
            </a:pPr>
            <a:endParaRPr lang="hr-HR" altLang="en-US" sz="2000">
              <a:solidFill>
                <a:srgbClr val="0033CC"/>
              </a:solidFill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en-US" sz="2400" b="1">
                <a:solidFill>
                  <a:srgbClr val="0033CC"/>
                </a:solidFill>
              </a:rPr>
              <a:t>Dodatna obilježja:</a:t>
            </a:r>
            <a:endParaRPr lang="hr-HR" altLang="en-US" sz="2000">
              <a:solidFill>
                <a:srgbClr val="0033CC"/>
              </a:solidFill>
            </a:endParaRP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hr-HR" altLang="en-US" sz="2000">
                <a:solidFill>
                  <a:srgbClr val="0033CC"/>
                </a:solidFill>
              </a:rPr>
              <a:t>raspored za stolom, u automobilu, povorci, gledalištu, na međunarodnim konferencijama, iz kurtoazije,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hr-HR" altLang="en-US" sz="2000">
              <a:solidFill>
                <a:srgbClr val="0033CC"/>
              </a:solidFill>
            </a:endParaRP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hr-HR" altLang="en-US" sz="2000">
                <a:solidFill>
                  <a:srgbClr val="0033CC"/>
                </a:solidFill>
              </a:rPr>
              <a:t>odjeća, odličja, posjetnice, pozivnice, posebni običaji.</a:t>
            </a:r>
            <a:endParaRPr lang="hr-HR" altLang="en-US" sz="2000" b="1">
              <a:solidFill>
                <a:srgbClr val="0033CC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CA43D1D-98ED-4974-A896-4C3A439CBCE2}"/>
              </a:ext>
            </a:extLst>
          </p:cNvPr>
          <p:cNvSpPr/>
          <p:nvPr/>
        </p:nvSpPr>
        <p:spPr>
          <a:xfrm>
            <a:off x="1403350" y="485775"/>
            <a:ext cx="5400675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hr-H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Diplomatski susreti</a:t>
            </a:r>
          </a:p>
        </p:txBody>
      </p:sp>
    </p:spTree>
  </p:cSld>
  <p:clrMapOvr>
    <a:masterClrMapping/>
  </p:clrMapOvr>
  <p:transition spd="slow"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 descr="gray-world-map-hi">
            <a:extLst>
              <a:ext uri="{FF2B5EF4-FFF2-40B4-BE49-F238E27FC236}">
                <a16:creationId xmlns:a16="http://schemas.microsoft.com/office/drawing/2014/main" id="{B2F735B4-A67B-40E6-87B5-F9FE07A821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822325"/>
            <a:ext cx="9144000" cy="603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3" name="Rectangle 4">
            <a:extLst>
              <a:ext uri="{FF2B5EF4-FFF2-40B4-BE49-F238E27FC236}">
                <a16:creationId xmlns:a16="http://schemas.microsoft.com/office/drawing/2014/main" id="{68372D9F-F4D8-49E6-BF2C-7BDC78B20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0863" y="115888"/>
            <a:ext cx="58467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hr-HR" altLang="zh-CN" sz="1800" b="1">
                <a:solidFill>
                  <a:srgbClr val="C0C0C0"/>
                </a:solidFill>
              </a:rPr>
              <a:t>‘Međunarodni odnosi, vanjska politika i diplomacija’</a:t>
            </a:r>
            <a:endParaRPr lang="hr-HR" altLang="sr-Latn-RS" sz="1800" b="1" i="1">
              <a:solidFill>
                <a:srgbClr val="C0C0C0"/>
              </a:solidFill>
            </a:endParaRPr>
          </a:p>
        </p:txBody>
      </p:sp>
      <p:sp>
        <p:nvSpPr>
          <p:cNvPr id="56324" name="Rectangle 4">
            <a:extLst>
              <a:ext uri="{FF2B5EF4-FFF2-40B4-BE49-F238E27FC236}">
                <a16:creationId xmlns:a16="http://schemas.microsoft.com/office/drawing/2014/main" id="{C42D5E70-3B20-4902-9982-8D93505B5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1700213"/>
            <a:ext cx="7993062" cy="446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sz="2400" b="1">
                <a:solidFill>
                  <a:srgbClr val="0033CC"/>
                </a:solidFill>
              </a:rPr>
              <a:t>POSEBNA MJESNA PRAVILA I OBIČAJI:</a:t>
            </a:r>
          </a:p>
          <a:p>
            <a:pPr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hr-HR" altLang="sr-Latn-RS" sz="2000" b="1">
              <a:solidFill>
                <a:srgbClr val="0033CC"/>
              </a:solidFill>
            </a:endParaRPr>
          </a:p>
          <a:p>
            <a:pPr lvl="1">
              <a:spcBef>
                <a:spcPct val="0"/>
              </a:spcBef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hr-HR" altLang="sr-Latn-RS" sz="2000">
                <a:solidFill>
                  <a:srgbClr val="0033CC"/>
                </a:solidFill>
              </a:rPr>
              <a:t>opća pravila ponašanja u državi primateljici,</a:t>
            </a:r>
          </a:p>
          <a:p>
            <a:pPr lvl="1">
              <a:spcBef>
                <a:spcPct val="0"/>
              </a:spcBef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hr-HR" altLang="sr-Latn-RS" sz="2000">
              <a:solidFill>
                <a:srgbClr val="0033CC"/>
              </a:solidFill>
            </a:endParaRPr>
          </a:p>
          <a:p>
            <a:pPr lvl="1">
              <a:spcBef>
                <a:spcPct val="0"/>
              </a:spcBef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hr-HR" altLang="sr-Latn-RS" sz="2000">
                <a:solidFill>
                  <a:srgbClr val="0033CC"/>
                </a:solidFill>
              </a:rPr>
              <a:t>državni protokol, protokol ministra i MVP,</a:t>
            </a:r>
          </a:p>
          <a:p>
            <a:pPr lvl="1"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hr-HR" altLang="sr-Latn-RS" sz="2000">
              <a:solidFill>
                <a:srgbClr val="0033CC"/>
              </a:solidFill>
            </a:endParaRPr>
          </a:p>
          <a:p>
            <a:pPr lvl="1">
              <a:spcBef>
                <a:spcPct val="0"/>
              </a:spcBef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hr-HR" altLang="sr-Latn-RS" sz="2000">
                <a:solidFill>
                  <a:srgbClr val="0033CC"/>
                </a:solidFill>
              </a:rPr>
              <a:t>državni blagdani i vjerski običaji,</a:t>
            </a:r>
          </a:p>
          <a:p>
            <a:pPr lvl="1"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hr-HR" altLang="sr-Latn-RS" sz="2000">
              <a:solidFill>
                <a:srgbClr val="0033CC"/>
              </a:solidFill>
            </a:endParaRPr>
          </a:p>
          <a:p>
            <a:pPr lvl="1">
              <a:spcBef>
                <a:spcPct val="0"/>
              </a:spcBef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hr-HR" altLang="sr-Latn-RS" sz="2000">
                <a:solidFill>
                  <a:srgbClr val="0033CC"/>
                </a:solidFill>
              </a:rPr>
              <a:t>radni vrijeme, dani odmora, godišnji odmor,</a:t>
            </a:r>
          </a:p>
          <a:p>
            <a:pPr lvl="1">
              <a:spcBef>
                <a:spcPct val="0"/>
              </a:spcBef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hr-HR" altLang="sr-Latn-RS" sz="2000">
              <a:solidFill>
                <a:srgbClr val="0033CC"/>
              </a:solidFill>
            </a:endParaRPr>
          </a:p>
          <a:p>
            <a:pPr lvl="1">
              <a:spcBef>
                <a:spcPct val="0"/>
              </a:spcBef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hr-HR" altLang="sr-Latn-RS" sz="2000">
                <a:solidFill>
                  <a:srgbClr val="0033CC"/>
                </a:solidFill>
              </a:rPr>
              <a:t>jelo i piće,</a:t>
            </a:r>
          </a:p>
          <a:p>
            <a:pPr lvl="1"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hr-HR" altLang="sr-Latn-RS" sz="2000">
              <a:solidFill>
                <a:srgbClr val="0033CC"/>
              </a:solidFill>
            </a:endParaRPr>
          </a:p>
          <a:p>
            <a:pPr lvl="1">
              <a:spcBef>
                <a:spcPct val="0"/>
              </a:spcBef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hr-HR" altLang="sr-Latn-RS" sz="2000">
                <a:solidFill>
                  <a:srgbClr val="0033CC"/>
                </a:solidFill>
              </a:rPr>
              <a:t>osobitosti oslovljavanja, pozdravljanja i društvenog komuniciranja.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93E8042-1E4A-43A5-AEAA-1C788DF0AB98}"/>
              </a:ext>
            </a:extLst>
          </p:cNvPr>
          <p:cNvSpPr/>
          <p:nvPr/>
        </p:nvSpPr>
        <p:spPr>
          <a:xfrm>
            <a:off x="539750" y="695325"/>
            <a:ext cx="8424863" cy="5857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hr-HR" sz="32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Običaji države primateljice i </a:t>
            </a:r>
            <a:r>
              <a:rPr lang="hr-HR" sz="32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šiljateljice</a:t>
            </a:r>
            <a:endParaRPr lang="hr-HR" sz="32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4">
            <a:extLst>
              <a:ext uri="{FF2B5EF4-FFF2-40B4-BE49-F238E27FC236}">
                <a16:creationId xmlns:a16="http://schemas.microsoft.com/office/drawing/2014/main" id="{70D797E7-C7B7-4050-952C-BA31BD5262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115888"/>
            <a:ext cx="60483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hr-HR" altLang="zh-CN" sz="1800" b="1">
                <a:solidFill>
                  <a:srgbClr val="C0C0C0"/>
                </a:solidFill>
              </a:rPr>
              <a:t>‘Međunarodni odnosi, vanjska politika i diplomacija’</a:t>
            </a:r>
            <a:endParaRPr lang="hr-HR" altLang="sr-Latn-RS" sz="1800" b="1" i="1">
              <a:solidFill>
                <a:srgbClr val="C0C0C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E6EB4B5-4BEE-4448-8D25-2AF7C95104A8}"/>
              </a:ext>
            </a:extLst>
          </p:cNvPr>
          <p:cNvSpPr/>
          <p:nvPr/>
        </p:nvSpPr>
        <p:spPr>
          <a:xfrm>
            <a:off x="395288" y="1125538"/>
            <a:ext cx="8497887" cy="5076825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en-US" sz="2400" b="1" u="sng">
                <a:solidFill>
                  <a:srgbClr val="0033CC"/>
                </a:solidFill>
              </a:rPr>
              <a:t>Literatura:</a:t>
            </a:r>
            <a:r>
              <a:rPr lang="hr-HR" altLang="en-US" sz="2000" b="1">
                <a:solidFill>
                  <a:srgbClr val="0033CC"/>
                </a:solidFill>
              </a:rPr>
              <a:t> </a:t>
            </a:r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hr-HR" altLang="en-US" b="1">
                <a:solidFill>
                  <a:srgbClr val="0033CC"/>
                </a:solidFill>
              </a:rPr>
              <a:t>Berković, Svjetlan. </a:t>
            </a:r>
            <a:r>
              <a:rPr lang="hr-HR" altLang="en-US" b="1" i="1">
                <a:solidFill>
                  <a:srgbClr val="0033CC"/>
                </a:solidFill>
              </a:rPr>
              <a:t>Diplomacija i diplomatska profesija. </a:t>
            </a:r>
            <a:r>
              <a:rPr lang="hr-HR" altLang="en-US" b="1">
                <a:solidFill>
                  <a:srgbClr val="0033CC"/>
                </a:solidFill>
              </a:rPr>
              <a:t>Dubrovnik, Urban – Media, 2006., str. 55-100, 101-158. </a:t>
            </a:r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hr-HR" altLang="en-US" b="1">
                <a:solidFill>
                  <a:srgbClr val="0033CC"/>
                </a:solidFill>
              </a:rPr>
              <a:t>Pičuljan, Zoran. </a:t>
            </a:r>
            <a:r>
              <a:rPr lang="hr-HR" altLang="en-US" b="1" i="1">
                <a:solidFill>
                  <a:srgbClr val="0033CC"/>
                </a:solidFill>
              </a:rPr>
              <a:t>Diplomacija kao državna služba</a:t>
            </a:r>
            <a:r>
              <a:rPr lang="hr-HR" altLang="en-US" b="1">
                <a:solidFill>
                  <a:srgbClr val="0033CC"/>
                </a:solidFill>
              </a:rPr>
              <a:t>. Zagreb, Društveno veleučilište u Zagrebu, 2007., str. 71-74, 79-106, 129-133.</a:t>
            </a:r>
            <a:endParaRPr lang="hr-HR" altLang="en-US" b="1" u="sng">
              <a:solidFill>
                <a:srgbClr val="0033CC"/>
              </a:solidFill>
            </a:endParaRPr>
          </a:p>
          <a:p>
            <a:pPr>
              <a:buClr>
                <a:srgbClr val="FF0000"/>
              </a:buClr>
            </a:pPr>
            <a:endParaRPr lang="hr-HR" altLang="en-US" sz="2400" b="1" u="sng">
              <a:solidFill>
                <a:srgbClr val="0033CC"/>
              </a:solidFill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en-US" sz="2400"/>
              <a:t> </a:t>
            </a:r>
            <a:r>
              <a:rPr lang="hr-HR" altLang="en-US" sz="2400" b="1" u="sng">
                <a:solidFill>
                  <a:srgbClr val="0033CC"/>
                </a:solidFill>
              </a:rPr>
              <a:t>Dopunska literatura:</a:t>
            </a:r>
            <a:endParaRPr lang="hr-HR" altLang="en-US" sz="2400" b="1">
              <a:solidFill>
                <a:srgbClr val="0033CC"/>
              </a:solidFill>
            </a:endParaRPr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hr-HR" altLang="en-US" b="1">
                <a:solidFill>
                  <a:srgbClr val="0033CC"/>
                </a:solidFill>
              </a:rPr>
              <a:t>Andrassy, Juraj; Bakotić, Božidar; Vukas, Budislav. </a:t>
            </a:r>
            <a:r>
              <a:rPr lang="hr-HR" altLang="en-US" b="1" i="1">
                <a:solidFill>
                  <a:srgbClr val="0033CC"/>
                </a:solidFill>
              </a:rPr>
              <a:t>Međunarodno  pravo I.</a:t>
            </a:r>
            <a:r>
              <a:rPr lang="hr-HR" altLang="en-US" b="1">
                <a:solidFill>
                  <a:srgbClr val="0033CC"/>
                </a:solidFill>
              </a:rPr>
              <a:t> Zagreb, Školska knjiga, 1995.</a:t>
            </a:r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hr-HR" altLang="en-US" b="1">
                <a:solidFill>
                  <a:srgbClr val="0033CC"/>
                </a:solidFill>
              </a:rPr>
              <a:t>Berridge, Geoff R.; Keens-Soper, Maurice; Otte, Thomas G. </a:t>
            </a:r>
            <a:r>
              <a:rPr lang="hr-HR" altLang="en-US" b="1" i="1">
                <a:solidFill>
                  <a:srgbClr val="0033CC"/>
                </a:solidFill>
              </a:rPr>
              <a:t>Diplomatska teorija od Machiavellija do Kissingera</a:t>
            </a:r>
            <a:r>
              <a:rPr lang="hr-HR" altLang="en-US" b="1">
                <a:solidFill>
                  <a:srgbClr val="0033CC"/>
                </a:solidFill>
              </a:rPr>
              <a:t>. Zagreb, Biblioteka Politička misao, 2005.</a:t>
            </a:r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hr-HR" altLang="en-US" b="1">
                <a:solidFill>
                  <a:srgbClr val="0033CC"/>
                </a:solidFill>
              </a:rPr>
              <a:t>Feltham, Ralph G. </a:t>
            </a:r>
            <a:r>
              <a:rPr lang="hr-HR" altLang="en-US" b="1" i="1">
                <a:solidFill>
                  <a:srgbClr val="0033CC"/>
                </a:solidFill>
              </a:rPr>
              <a:t>Diplomatski priručnik.</a:t>
            </a:r>
            <a:r>
              <a:rPr lang="hr-HR" altLang="en-US" b="1">
                <a:solidFill>
                  <a:srgbClr val="0033CC"/>
                </a:solidFill>
              </a:rPr>
              <a:t> Zagreb, Naklada Zadro, 1996.</a:t>
            </a:r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hr-HR" altLang="en-US" b="1">
                <a:solidFill>
                  <a:srgbClr val="0033CC"/>
                </a:solidFill>
              </a:rPr>
              <a:t>Kissinger, Henry.</a:t>
            </a:r>
            <a:r>
              <a:rPr lang="hr-HR" altLang="en-US" b="1" i="1">
                <a:solidFill>
                  <a:srgbClr val="0033CC"/>
                </a:solidFill>
              </a:rPr>
              <a:t> Diplomacija. </a:t>
            </a:r>
            <a:r>
              <a:rPr lang="hr-HR" altLang="en-US" b="1">
                <a:solidFill>
                  <a:srgbClr val="0033CC"/>
                </a:solidFill>
              </a:rPr>
              <a:t>Zagreb, Golden marketing, 2000.</a:t>
            </a:r>
            <a:endParaRPr lang="hr-HR" altLang="en-US" b="1" i="1">
              <a:solidFill>
                <a:srgbClr val="0033CC"/>
              </a:solidFill>
            </a:endParaRPr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hr-HR" altLang="en-US" b="1">
                <a:solidFill>
                  <a:srgbClr val="0033CC"/>
                </a:solidFill>
              </a:rPr>
              <a:t>Nick. Stanko. </a:t>
            </a:r>
            <a:r>
              <a:rPr lang="hr-HR" altLang="en-US" b="1" i="1">
                <a:solidFill>
                  <a:srgbClr val="0033CC"/>
                </a:solidFill>
              </a:rPr>
              <a:t>Diplomacija: metode i tehnike.</a:t>
            </a:r>
            <a:r>
              <a:rPr lang="hr-HR" altLang="en-US" b="1">
                <a:solidFill>
                  <a:srgbClr val="0033CC"/>
                </a:solidFill>
              </a:rPr>
              <a:t> Zagreb, Barbat, 1997.</a:t>
            </a:r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hr-HR" altLang="en-US" b="1">
                <a:solidFill>
                  <a:srgbClr val="0033CC"/>
                </a:solidFill>
              </a:rPr>
              <a:t>Vukadinović, Radovan</a:t>
            </a:r>
            <a:r>
              <a:rPr lang="hr-HR" altLang="en-US" b="1" i="1">
                <a:solidFill>
                  <a:srgbClr val="0033CC"/>
                </a:solidFill>
              </a:rPr>
              <a:t>. Politika i diplomacija. Zagreb, Otvoreno sveučilište, 1994. </a:t>
            </a:r>
            <a:r>
              <a:rPr lang="hr-HR" altLang="en-US">
                <a:solidFill>
                  <a:srgbClr val="0033CC"/>
                </a:solidFill>
              </a:rPr>
              <a:t> </a:t>
            </a:r>
          </a:p>
        </p:txBody>
      </p:sp>
      <p:pic>
        <p:nvPicPr>
          <p:cNvPr id="57348" name="Picture 2" descr="gray-world-map-hi">
            <a:extLst>
              <a:ext uri="{FF2B5EF4-FFF2-40B4-BE49-F238E27FC236}">
                <a16:creationId xmlns:a16="http://schemas.microsoft.com/office/drawing/2014/main" id="{045FC5D1-8CC7-4A9F-8A36-FE4142637E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" y="692150"/>
            <a:ext cx="8931275" cy="561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F4E58043-0ABB-47DE-B970-3BC2F277EE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304800"/>
            <a:ext cx="27797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4000">
                <a:solidFill>
                  <a:srgbClr val="FF0000"/>
                </a:solidFill>
                <a:cs typeface="Arial" panose="020B0604020202020204" pitchFamily="34" charset="0"/>
              </a:rPr>
              <a:t>DIPLOMAT</a:t>
            </a:r>
          </a:p>
        </p:txBody>
      </p:sp>
      <p:pic>
        <p:nvPicPr>
          <p:cNvPr id="6147" name="Picture 3" descr="Untitled-1 copy">
            <a:extLst>
              <a:ext uri="{FF2B5EF4-FFF2-40B4-BE49-F238E27FC236}">
                <a16:creationId xmlns:a16="http://schemas.microsoft.com/office/drawing/2014/main" id="{EDBC0C7D-EEEF-4247-AC6A-4D5FDCBCC3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800"/>
            <a:ext cx="2921000" cy="287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 descr="Untitled-2 copy">
            <a:extLst>
              <a:ext uri="{FF2B5EF4-FFF2-40B4-BE49-F238E27FC236}">
                <a16:creationId xmlns:a16="http://schemas.microsoft.com/office/drawing/2014/main" id="{0B98FEAA-B239-4AD1-BECC-F4CF28A51A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914400"/>
            <a:ext cx="28321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 descr="Untitled-4 copy">
            <a:extLst>
              <a:ext uri="{FF2B5EF4-FFF2-40B4-BE49-F238E27FC236}">
                <a16:creationId xmlns:a16="http://schemas.microsoft.com/office/drawing/2014/main" id="{83AB6EC0-7B12-4911-83B4-B121DEBA6E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87700"/>
            <a:ext cx="2895600" cy="367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 descr="Untitled-5 copy">
            <a:extLst>
              <a:ext uri="{FF2B5EF4-FFF2-40B4-BE49-F238E27FC236}">
                <a16:creationId xmlns:a16="http://schemas.microsoft.com/office/drawing/2014/main" id="{55B3F5A8-AF47-469C-A2A1-5DF8AECC6A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441700"/>
            <a:ext cx="28702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7" descr="Untitled-6 copy">
            <a:extLst>
              <a:ext uri="{FF2B5EF4-FFF2-40B4-BE49-F238E27FC236}">
                <a16:creationId xmlns:a16="http://schemas.microsoft.com/office/drawing/2014/main" id="{3FC0E038-1817-412C-8AF6-B89DFAFD61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733800"/>
            <a:ext cx="3352800" cy="287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8" descr="Untitled-3 copy">
            <a:extLst>
              <a:ext uri="{FF2B5EF4-FFF2-40B4-BE49-F238E27FC236}">
                <a16:creationId xmlns:a16="http://schemas.microsoft.com/office/drawing/2014/main" id="{76F54557-4692-4619-A141-5A908678D8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5488" y="0"/>
            <a:ext cx="3338512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770" decel="100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770" decel="100000"/>
                                        <p:tgtEl>
                                          <p:spTgt spid="615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2" dur="77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4" dur="77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 descr="gray-world-map-hi">
            <a:extLst>
              <a:ext uri="{FF2B5EF4-FFF2-40B4-BE49-F238E27FC236}">
                <a16:creationId xmlns:a16="http://schemas.microsoft.com/office/drawing/2014/main" id="{CD6C7253-93D3-4BE8-BB40-F43A588784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3" y="354013"/>
            <a:ext cx="8945562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1" name="Rectangle 4">
            <a:extLst>
              <a:ext uri="{FF2B5EF4-FFF2-40B4-BE49-F238E27FC236}">
                <a16:creationId xmlns:a16="http://schemas.microsoft.com/office/drawing/2014/main" id="{6C2CD454-4473-4383-AB8A-0D216C83C2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115888"/>
            <a:ext cx="64801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zh-CN" sz="1800" b="1">
                <a:solidFill>
                  <a:srgbClr val="C0C0C0"/>
                </a:solidFill>
              </a:rPr>
              <a:t>‘Međunarodni odnosi, vanjska politika i diplomacija’</a:t>
            </a:r>
            <a:endParaRPr lang="hr-HR" altLang="sr-Latn-RS" sz="1800" b="1" i="1">
              <a:solidFill>
                <a:srgbClr val="C0C0C0"/>
              </a:solidFill>
            </a:endParaRPr>
          </a:p>
        </p:txBody>
      </p:sp>
      <p:sp>
        <p:nvSpPr>
          <p:cNvPr id="58372" name="Rectangle 5">
            <a:extLst>
              <a:ext uri="{FF2B5EF4-FFF2-40B4-BE49-F238E27FC236}">
                <a16:creationId xmlns:a16="http://schemas.microsoft.com/office/drawing/2014/main" id="{EC1C44C8-C5DC-4D5E-99C3-D3601FD151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1946275"/>
            <a:ext cx="8424863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sr-Latn-RS" b="1" i="1" u="sng">
              <a:solidFill>
                <a:srgbClr val="0033CC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sr-Latn-RS" b="1" i="1" u="sng">
              <a:solidFill>
                <a:srgbClr val="0033CC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sr-Latn-RS" b="1" i="1" u="sng">
              <a:solidFill>
                <a:srgbClr val="0033CC"/>
              </a:solidFill>
            </a:endParaRPr>
          </a:p>
        </p:txBody>
      </p:sp>
      <p:sp>
        <p:nvSpPr>
          <p:cNvPr id="58373" name="Rectangle 1">
            <a:extLst>
              <a:ext uri="{FF2B5EF4-FFF2-40B4-BE49-F238E27FC236}">
                <a16:creationId xmlns:a16="http://schemas.microsoft.com/office/drawing/2014/main" id="{61C7AEE9-9202-4F32-8712-C43B9C4627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2408238"/>
            <a:ext cx="79914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r>
              <a:rPr lang="hr-HR" altLang="sr-Latn-RS" sz="3600" b="1" u="sng">
                <a:solidFill>
                  <a:srgbClr val="FF0000"/>
                </a:solidFill>
              </a:rPr>
              <a:t>Zahvaljujem na Vašoj pozornosti!</a:t>
            </a:r>
          </a:p>
        </p:txBody>
      </p:sp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gray-world-map-hi">
            <a:extLst>
              <a:ext uri="{FF2B5EF4-FFF2-40B4-BE49-F238E27FC236}">
                <a16:creationId xmlns:a16="http://schemas.microsoft.com/office/drawing/2014/main" id="{6D3B8160-FE74-48DB-9DEC-C88AE93208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975" y="1125538"/>
            <a:ext cx="9144000" cy="502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5">
            <a:extLst>
              <a:ext uri="{FF2B5EF4-FFF2-40B4-BE49-F238E27FC236}">
                <a16:creationId xmlns:a16="http://schemas.microsoft.com/office/drawing/2014/main" id="{7BAE724D-315E-4E91-ABFE-466EDC1833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2430463"/>
            <a:ext cx="88566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sr-Latn-RS" sz="3600" b="1" i="1" u="sng">
                <a:solidFill>
                  <a:srgbClr val="0033CC"/>
                </a:solidFill>
              </a:rPr>
              <a:t>Međunarodno okružje: razvoj i trendovi</a:t>
            </a:r>
          </a:p>
        </p:txBody>
      </p:sp>
      <p:sp>
        <p:nvSpPr>
          <p:cNvPr id="9220" name="Rectangle 1">
            <a:extLst>
              <a:ext uri="{FF2B5EF4-FFF2-40B4-BE49-F238E27FC236}">
                <a16:creationId xmlns:a16="http://schemas.microsoft.com/office/drawing/2014/main" id="{DCD44A0F-CEB4-48C1-AE4C-7F44C07BA5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260350"/>
            <a:ext cx="6769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zh-CN" sz="1800" b="1">
                <a:solidFill>
                  <a:srgbClr val="C0C0C0"/>
                </a:solidFill>
              </a:rPr>
              <a:t>‘Međunarodni odnosi, vanjska politika i diplomacija’</a:t>
            </a:r>
            <a:endParaRPr lang="hr-HR" altLang="sr-Latn-RS" sz="1800" b="1" i="1">
              <a:solidFill>
                <a:srgbClr val="C0C0C0"/>
              </a:solidFill>
            </a:endParaRPr>
          </a:p>
        </p:txBody>
      </p:sp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gray-world-map-hi">
            <a:extLst>
              <a:ext uri="{FF2B5EF4-FFF2-40B4-BE49-F238E27FC236}">
                <a16:creationId xmlns:a16="http://schemas.microsoft.com/office/drawing/2014/main" id="{4049559C-BF10-4504-852C-E547CA2431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950" y="609600"/>
            <a:ext cx="9144000" cy="502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4">
            <a:extLst>
              <a:ext uri="{FF2B5EF4-FFF2-40B4-BE49-F238E27FC236}">
                <a16:creationId xmlns:a16="http://schemas.microsoft.com/office/drawing/2014/main" id="{905FF426-8A93-49E1-B3D8-7CC575656F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115888"/>
            <a:ext cx="64801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zh-CN" sz="1800" b="1">
                <a:solidFill>
                  <a:srgbClr val="C0C0C0"/>
                </a:solidFill>
              </a:rPr>
              <a:t>‘Međunarodni odnosi, vanjska politika i diplomacija’</a:t>
            </a:r>
            <a:endParaRPr lang="hr-HR" altLang="sr-Latn-RS" sz="1800" b="1" i="1">
              <a:solidFill>
                <a:srgbClr val="C0C0C0"/>
              </a:solidFill>
            </a:endParaRPr>
          </a:p>
        </p:txBody>
      </p:sp>
      <p:sp>
        <p:nvSpPr>
          <p:cNvPr id="10244" name="Rectangle 6">
            <a:extLst>
              <a:ext uri="{FF2B5EF4-FFF2-40B4-BE49-F238E27FC236}">
                <a16:creationId xmlns:a16="http://schemas.microsoft.com/office/drawing/2014/main" id="{2AB88105-683F-4866-856E-832DFD2133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1455738"/>
            <a:ext cx="8640763" cy="415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r>
              <a:rPr lang="hr-HR" altLang="sr-Latn-RS" sz="2400" b="1" u="sng">
                <a:solidFill>
                  <a:srgbClr val="FF0000"/>
                </a:solidFill>
              </a:rPr>
              <a:t>SADRŽAJ: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hr-HR" altLang="sr-Latn-RS" sz="2400" b="1" u="sng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sz="2400" b="1">
                <a:solidFill>
                  <a:srgbClr val="0033CC"/>
                </a:solidFill>
              </a:rPr>
              <a:t> 1. Međunarodni odnosi, vanjska politika i diplomacija 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hr-HR" altLang="sr-Latn-RS" sz="2400" b="1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sz="2400" b="1">
                <a:solidFill>
                  <a:srgbClr val="0033CC"/>
                </a:solidFill>
              </a:rPr>
              <a:t> 2. Glavni elementi suvremenoga međunarodnog okružja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hr-HR" altLang="sr-Latn-RS" sz="2400" b="1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sz="2400" b="1">
                <a:solidFill>
                  <a:srgbClr val="0033CC"/>
                </a:solidFill>
              </a:rPr>
              <a:t> 3, Povijest diplomacije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hr-HR" altLang="sr-Latn-RS" sz="2400" b="1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sz="2400" b="1">
                <a:solidFill>
                  <a:srgbClr val="0033CC"/>
                </a:solidFill>
              </a:rPr>
              <a:t> 4. Suvremena diplomacija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hr-HR" altLang="sr-Latn-RS" sz="2400" b="1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sz="2400" b="1">
                <a:solidFill>
                  <a:srgbClr val="0033CC"/>
                </a:solidFill>
              </a:rPr>
              <a:t> 5. Ključna obilježja i procesi</a:t>
            </a:r>
            <a:endParaRPr lang="hr-HR" altLang="sr-Latn-RS" sz="2400" b="1"/>
          </a:p>
        </p:txBody>
      </p:sp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gray-world-map-hi">
            <a:extLst>
              <a:ext uri="{FF2B5EF4-FFF2-40B4-BE49-F238E27FC236}">
                <a16:creationId xmlns:a16="http://schemas.microsoft.com/office/drawing/2014/main" id="{C9119CE0-89B3-4A39-AD82-823D89DA2D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836613"/>
            <a:ext cx="8713787" cy="502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4">
            <a:extLst>
              <a:ext uri="{FF2B5EF4-FFF2-40B4-BE49-F238E27FC236}">
                <a16:creationId xmlns:a16="http://schemas.microsoft.com/office/drawing/2014/main" id="{54062227-87AE-475B-B8D5-F6BD0FC05D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115888"/>
            <a:ext cx="64801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zh-CN" sz="1800" b="1">
                <a:solidFill>
                  <a:srgbClr val="C0C0C0"/>
                </a:solidFill>
              </a:rPr>
              <a:t>‘Međunarodni odnosi, vanjska politika i diplomacija’</a:t>
            </a:r>
            <a:endParaRPr lang="hr-HR" altLang="sr-Latn-RS" sz="1800" b="1" i="1">
              <a:solidFill>
                <a:srgbClr val="C0C0C0"/>
              </a:solidFill>
            </a:endParaRPr>
          </a:p>
        </p:txBody>
      </p:sp>
      <p:sp>
        <p:nvSpPr>
          <p:cNvPr id="11268" name="Rectangle 6">
            <a:extLst>
              <a:ext uri="{FF2B5EF4-FFF2-40B4-BE49-F238E27FC236}">
                <a16:creationId xmlns:a16="http://schemas.microsoft.com/office/drawing/2014/main" id="{15F21520-DBD0-4D94-B73B-8687812E6B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" y="1833563"/>
            <a:ext cx="8713788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Char char="-"/>
            </a:pPr>
            <a:r>
              <a:rPr lang="hr-HR" altLang="sr-Latn-RS" sz="2800" b="1">
                <a:solidFill>
                  <a:srgbClr val="0033CC"/>
                </a:solidFill>
              </a:rPr>
              <a:t>tri razine odvijanja procesa,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hr-HR" altLang="sr-Latn-RS" sz="2800" b="1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Char char="-"/>
            </a:pPr>
            <a:r>
              <a:rPr lang="hr-HR" altLang="sr-Latn-RS" sz="2800" b="1">
                <a:solidFill>
                  <a:srgbClr val="0033CC"/>
                </a:solidFill>
              </a:rPr>
              <a:t>vertikalne i horizontalne međupovezanosti globalnih, regionalnih, nacionalnih i pojedinačnih aktivnosti i interesa,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Char char="-"/>
            </a:pPr>
            <a:endParaRPr lang="hr-HR" altLang="sr-Latn-RS" sz="2800" b="1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Char char="-"/>
            </a:pPr>
            <a:r>
              <a:rPr lang="hr-HR" altLang="sr-Latn-RS" sz="2800" b="1">
                <a:solidFill>
                  <a:srgbClr val="0033CC"/>
                </a:solidFill>
              </a:rPr>
              <a:t>diplomacija kao sredstvo, mehanizam i/ili alat vanjske politike u međunarodnom okružju.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494F87F-2B2A-49EF-A0C0-D2A15F6BC4A2}"/>
              </a:ext>
            </a:extLst>
          </p:cNvPr>
          <p:cNvSpPr/>
          <p:nvPr/>
        </p:nvSpPr>
        <p:spPr>
          <a:xfrm>
            <a:off x="1258888" y="620713"/>
            <a:ext cx="7416800" cy="1077912"/>
          </a:xfrm>
          <a:prstGeom prst="rect">
            <a:avLst/>
          </a:prstGeom>
        </p:spPr>
        <p:txBody>
          <a:bodyPr>
            <a:spAutoFit/>
          </a:bodyPr>
          <a:lstStyle>
            <a:lvl1pPr marL="514350" indent="-514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AutoNum type="arabicPeriod"/>
            </a:pPr>
            <a:r>
              <a:rPr lang="hr-HR" altLang="sr-Latn-RS" sz="3200" b="1" u="sng">
                <a:solidFill>
                  <a:srgbClr val="FF0000"/>
                </a:solidFill>
              </a:rPr>
              <a:t>Međunarodni odnosi,</a:t>
            </a:r>
          </a:p>
          <a:p>
            <a:pPr algn="ctr" eaLnBrk="1" hangingPunct="1"/>
            <a:r>
              <a:rPr lang="hr-HR" altLang="sr-Latn-RS" sz="3200" b="1" u="sng">
                <a:solidFill>
                  <a:srgbClr val="FF0000"/>
                </a:solidFill>
              </a:rPr>
              <a:t>vanjska politika i diplomacija</a:t>
            </a:r>
            <a:endParaRPr lang="hr-HR" altLang="sr-Latn-RS" sz="3200" b="1" i="1" u="sng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gray-world-map-hi">
            <a:extLst>
              <a:ext uri="{FF2B5EF4-FFF2-40B4-BE49-F238E27FC236}">
                <a16:creationId xmlns:a16="http://schemas.microsoft.com/office/drawing/2014/main" id="{C66091ED-43F4-471F-AA27-E816BCE873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1341438"/>
            <a:ext cx="9144000" cy="501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4">
            <a:extLst>
              <a:ext uri="{FF2B5EF4-FFF2-40B4-BE49-F238E27FC236}">
                <a16:creationId xmlns:a16="http://schemas.microsoft.com/office/drawing/2014/main" id="{A8A1C010-AF3F-498C-8F11-61EE62BD6E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115888"/>
            <a:ext cx="64801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zh-CN" sz="1800" b="1">
                <a:solidFill>
                  <a:srgbClr val="C0C0C0"/>
                </a:solidFill>
              </a:rPr>
              <a:t>‘Međunarodni odnosi, vanjska politika i diplomacija’</a:t>
            </a:r>
            <a:endParaRPr lang="hr-HR" altLang="sr-Latn-RS" sz="1800" b="1" i="1">
              <a:solidFill>
                <a:srgbClr val="C0C0C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r-HR" altLang="sr-Latn-RS" sz="1800" b="1" i="1">
              <a:solidFill>
                <a:srgbClr val="C0C0C0"/>
              </a:solidFill>
            </a:endParaRPr>
          </a:p>
        </p:txBody>
      </p:sp>
      <p:sp>
        <p:nvSpPr>
          <p:cNvPr id="10244" name="Rectangle 6">
            <a:extLst>
              <a:ext uri="{FF2B5EF4-FFF2-40B4-BE49-F238E27FC236}">
                <a16:creationId xmlns:a16="http://schemas.microsoft.com/office/drawing/2014/main" id="{A0B0A757-33D0-44EE-A589-46A31DF908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1136650"/>
            <a:ext cx="8353425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r>
              <a:rPr lang="hr-HR" altLang="sr-Latn-RS" sz="2400" b="1">
                <a:solidFill>
                  <a:srgbClr val="FF0000"/>
                </a:solidFill>
              </a:rPr>
              <a:t> </a:t>
            </a:r>
            <a:endParaRPr lang="hr-HR" altLang="sr-Latn-RS" sz="2800" b="1" u="sng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sz="2800" b="1" u="sng">
                <a:solidFill>
                  <a:srgbClr val="FF0000"/>
                </a:solidFill>
              </a:rPr>
              <a:t>Elementi:</a:t>
            </a:r>
            <a:r>
              <a:rPr lang="hr-HR" altLang="sr-Latn-RS" sz="2800" b="1">
                <a:solidFill>
                  <a:srgbClr val="0033CC"/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Char char="-"/>
            </a:pPr>
            <a:r>
              <a:rPr lang="hr-HR" altLang="sr-Latn-RS" sz="2800" b="1">
                <a:solidFill>
                  <a:srgbClr val="0033CC"/>
                </a:solidFill>
              </a:rPr>
              <a:t>više od 200 neovisnih država (UN – 193),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hr-HR" altLang="sr-Latn-RS" sz="2800" b="1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Char char="-"/>
            </a:pPr>
            <a:r>
              <a:rPr lang="hr-HR" altLang="sr-Latn-RS" sz="2800" b="1">
                <a:solidFill>
                  <a:srgbClr val="0033CC"/>
                </a:solidFill>
              </a:rPr>
              <a:t>novi i brojni brzorastući globalni igrači,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hr-HR" altLang="sr-Latn-RS" sz="2800" b="1" i="1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Char char="-"/>
            </a:pPr>
            <a:r>
              <a:rPr lang="hr-HR" altLang="sr-Latn-RS" sz="2800" b="1">
                <a:solidFill>
                  <a:srgbClr val="0033CC"/>
                </a:solidFill>
              </a:rPr>
              <a:t>regionalne i međuregionalne veze,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hr-HR" altLang="sr-Latn-RS" sz="2800" b="1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Char char="-"/>
            </a:pPr>
            <a:r>
              <a:rPr lang="hr-HR" altLang="sr-Latn-RS" sz="2800" b="1">
                <a:solidFill>
                  <a:srgbClr val="0033CC"/>
                </a:solidFill>
              </a:rPr>
              <a:t>jednopolarnost vs. višepolarnost, odnosno unipolarnost i/ili multipolarnost,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hr-HR" altLang="sr-Latn-RS" sz="2800" b="1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Char char="-"/>
            </a:pPr>
            <a:r>
              <a:rPr lang="hr-HR" altLang="sr-Latn-RS" sz="2800" b="1">
                <a:solidFill>
                  <a:srgbClr val="0033CC"/>
                </a:solidFill>
              </a:rPr>
              <a:t>globalizacija kao vrh </a:t>
            </a:r>
            <a:r>
              <a:rPr lang="hr-HR" altLang="sr-Latn-RS" sz="2800" b="1" i="1">
                <a:solidFill>
                  <a:srgbClr val="0033CC"/>
                </a:solidFill>
              </a:rPr>
              <a:t>Pax Americane </a:t>
            </a:r>
            <a:r>
              <a:rPr lang="hr-HR" altLang="sr-Latn-RS" sz="2800" b="1">
                <a:solidFill>
                  <a:srgbClr val="0033CC"/>
                </a:solidFill>
              </a:rPr>
              <a:t>i usporedni procesi (dez)integracije. </a:t>
            </a:r>
          </a:p>
        </p:txBody>
      </p:sp>
      <p:sp>
        <p:nvSpPr>
          <p:cNvPr id="13317" name="Rectangle 1">
            <a:extLst>
              <a:ext uri="{FF2B5EF4-FFF2-40B4-BE49-F238E27FC236}">
                <a16:creationId xmlns:a16="http://schemas.microsoft.com/office/drawing/2014/main" id="{42BBC34F-4F6D-4A4E-A7D4-CD2EA72A72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975" y="439738"/>
            <a:ext cx="792162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b="1" u="sng">
                <a:solidFill>
                  <a:srgbClr val="FF0000"/>
                </a:solidFill>
              </a:rPr>
              <a:t>2. Glavni elementi suvremenoga međunarodnog okružja</a:t>
            </a:r>
            <a:endParaRPr lang="hr-HR" altLang="sr-Latn-RS" b="1" i="1" u="sng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gray-world-map-hi">
            <a:extLst>
              <a:ext uri="{FF2B5EF4-FFF2-40B4-BE49-F238E27FC236}">
                <a16:creationId xmlns:a16="http://schemas.microsoft.com/office/drawing/2014/main" id="{455DA3B4-8477-4AB8-AE44-56C6A828DE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762000"/>
            <a:ext cx="9144000" cy="559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Rectangle 4">
            <a:extLst>
              <a:ext uri="{FF2B5EF4-FFF2-40B4-BE49-F238E27FC236}">
                <a16:creationId xmlns:a16="http://schemas.microsoft.com/office/drawing/2014/main" id="{241BA374-85F1-45C5-B499-BB323BA831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115888"/>
            <a:ext cx="64801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zh-CN" sz="1800" b="1">
                <a:solidFill>
                  <a:srgbClr val="C0C0C0"/>
                </a:solidFill>
              </a:rPr>
              <a:t>‘Međunarodni odnosi, vanjska politika i diplomacija’</a:t>
            </a:r>
            <a:endParaRPr lang="hr-HR" altLang="sr-Latn-RS" sz="1800" b="1" i="1">
              <a:solidFill>
                <a:srgbClr val="C0C0C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r-HR" altLang="sr-Latn-RS" sz="1800" b="1" i="1">
              <a:solidFill>
                <a:srgbClr val="C0C0C0"/>
              </a:solidFill>
            </a:endParaRPr>
          </a:p>
        </p:txBody>
      </p:sp>
      <p:sp>
        <p:nvSpPr>
          <p:cNvPr id="10244" name="Rectangle 6">
            <a:extLst>
              <a:ext uri="{FF2B5EF4-FFF2-40B4-BE49-F238E27FC236}">
                <a16:creationId xmlns:a16="http://schemas.microsoft.com/office/drawing/2014/main" id="{7F1526BC-8D86-4DAE-B5F7-88FF37B51A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547688"/>
            <a:ext cx="8713788" cy="6126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sz="2800" b="1" u="sng">
                <a:solidFill>
                  <a:srgbClr val="FF0000"/>
                </a:solidFill>
              </a:rPr>
              <a:t>Međunarodna obilježja i procesi:</a:t>
            </a:r>
            <a:r>
              <a:rPr lang="hr-HR" altLang="sr-Latn-RS" sz="2800" b="1">
                <a:solidFill>
                  <a:srgbClr val="0033CC"/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Char char="-"/>
            </a:pPr>
            <a:r>
              <a:rPr lang="hr-HR" altLang="sr-Latn-RS" sz="2800" b="1">
                <a:solidFill>
                  <a:srgbClr val="0033CC"/>
                </a:solidFill>
              </a:rPr>
              <a:t>intenzivna i produbljena internacionalizacija,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hr-HR" altLang="sr-Latn-RS" sz="2800" b="1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Char char="-"/>
            </a:pPr>
            <a:r>
              <a:rPr lang="hr-HR" altLang="sr-Latn-RS" sz="2800" b="1">
                <a:solidFill>
                  <a:srgbClr val="0033CC"/>
                </a:solidFill>
              </a:rPr>
              <a:t>brze kvalitativne i kvantitativne promjene i inovacije,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hr-HR" altLang="sr-Latn-RS" sz="2800" b="1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Char char="-"/>
            </a:pPr>
            <a:r>
              <a:rPr lang="hr-HR" altLang="sr-Latn-RS" sz="2800" b="1">
                <a:solidFill>
                  <a:srgbClr val="0033CC"/>
                </a:solidFill>
              </a:rPr>
              <a:t>drukčije vrijednosti i standardi proizvodnih, tehnoloških i informacijskih procesa,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hr-HR" altLang="sr-Latn-RS" sz="2800" b="1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Char char="-"/>
            </a:pPr>
            <a:r>
              <a:rPr lang="hr-HR" altLang="sr-Latn-RS" sz="2800" b="1">
                <a:solidFill>
                  <a:srgbClr val="0033CC"/>
                </a:solidFill>
              </a:rPr>
              <a:t>globalni tokovi proizvodnje, razmjene, informacija, prometa i veza,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hr-HR" altLang="sr-Latn-RS" sz="2800" b="1" i="1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Char char="-"/>
            </a:pPr>
            <a:r>
              <a:rPr lang="hr-HR" altLang="sr-Latn-RS" sz="2800" b="1">
                <a:solidFill>
                  <a:srgbClr val="0033CC"/>
                </a:solidFill>
              </a:rPr>
              <a:t>masovno korištenje komunikacija, novi mediji i društvene mreže. </a:t>
            </a:r>
          </a:p>
        </p:txBody>
      </p: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templ">
  <a:themeElements>
    <a:clrScheme name="temp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</Template>
  <TotalTime>2179</TotalTime>
  <Words>2775</Words>
  <Application>Microsoft Office PowerPoint</Application>
  <PresentationFormat>On-screen Show (4:3)</PresentationFormat>
  <Paragraphs>454</Paragraphs>
  <Slides>40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4" baseType="lpstr">
      <vt:lpstr>Arial</vt:lpstr>
      <vt:lpstr>Calibri</vt:lpstr>
      <vt:lpstr>Wingdings</vt:lpstr>
      <vt:lpstr>templ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mvpei</dc:creator>
  <cp:lastModifiedBy>Admin</cp:lastModifiedBy>
  <cp:revision>850</cp:revision>
  <cp:lastPrinted>2019-10-21T07:46:58Z</cp:lastPrinted>
  <dcterms:created xsi:type="dcterms:W3CDTF">2013-02-05T09:04:53Z</dcterms:created>
  <dcterms:modified xsi:type="dcterms:W3CDTF">2021-10-27T05:52:13Z</dcterms:modified>
</cp:coreProperties>
</file>