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4"/>
  </p:notesMasterIdLst>
  <p:sldIdLst>
    <p:sldId id="256" r:id="rId2"/>
    <p:sldId id="257" r:id="rId3"/>
    <p:sldId id="265" r:id="rId4"/>
    <p:sldId id="269" r:id="rId5"/>
    <p:sldId id="270" r:id="rId6"/>
    <p:sldId id="262" r:id="rId7"/>
    <p:sldId id="258" r:id="rId8"/>
    <p:sldId id="259" r:id="rId9"/>
    <p:sldId id="271" r:id="rId10"/>
    <p:sldId id="260" r:id="rId11"/>
    <p:sldId id="268" r:id="rId12"/>
    <p:sldId id="272" r:id="rId13"/>
  </p:sldIdLst>
  <p:sldSz cx="12241213" cy="756126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6" autoAdjust="0"/>
    <p:restoredTop sz="94660"/>
  </p:normalViewPr>
  <p:slideViewPr>
    <p:cSldViewPr>
      <p:cViewPr varScale="1">
        <p:scale>
          <a:sx n="79" d="100"/>
          <a:sy n="79" d="100"/>
        </p:scale>
        <p:origin x="1296" y="96"/>
      </p:cViewPr>
      <p:guideLst>
        <p:guide orient="horz" pos="2382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54050" y="685800"/>
            <a:ext cx="5549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F1D26B7-32B2-4555-9684-D9E7094AD8F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55154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9A266D-3E90-440F-817D-DF90CFCE0EFF}" type="slidenum">
              <a:rPr lang="hr-HR" altLang="sr-Latn-RS" smtClean="0"/>
              <a:pPr>
                <a:spcBef>
                  <a:spcPct val="0"/>
                </a:spcBef>
              </a:pPr>
              <a:t>1</a:t>
            </a:fld>
            <a:endParaRPr lang="hr-HR" altLang="sr-Latn-RS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9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E99156-5F10-4C69-B34A-C1BF517233C3}" type="slidenum">
              <a:rPr lang="hr-HR" altLang="sr-Latn-RS" smtClean="0"/>
              <a:pPr>
                <a:spcBef>
                  <a:spcPct val="0"/>
                </a:spcBef>
              </a:pPr>
              <a:t>2</a:t>
            </a:fld>
            <a:endParaRPr lang="hr-HR" altLang="sr-Latn-R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340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10A174-E9C1-4672-AB8A-1A376B770F77}" type="slidenum">
              <a:rPr lang="hr-HR" altLang="sr-Latn-RS" smtClean="0"/>
              <a:pPr>
                <a:spcBef>
                  <a:spcPct val="0"/>
                </a:spcBef>
              </a:pPr>
              <a:t>6</a:t>
            </a:fld>
            <a:endParaRPr lang="hr-HR" altLang="sr-Latn-R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36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3D6662-A9C9-479A-8042-2C661BBF063E}" type="slidenum">
              <a:rPr lang="hr-HR" altLang="sr-Latn-RS" smtClean="0"/>
              <a:pPr>
                <a:spcBef>
                  <a:spcPct val="0"/>
                </a:spcBef>
              </a:pPr>
              <a:t>7</a:t>
            </a:fld>
            <a:endParaRPr lang="hr-HR" altLang="sr-Latn-R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DAE51C-072A-4F89-8858-A94B3F5147A6}" type="slidenum">
              <a:rPr lang="hr-HR" altLang="sr-Latn-RS" smtClean="0"/>
              <a:pPr>
                <a:spcBef>
                  <a:spcPct val="0"/>
                </a:spcBef>
              </a:pPr>
              <a:t>8</a:t>
            </a:fld>
            <a:endParaRPr lang="hr-HR" altLang="sr-Latn-R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2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C69B75-A04B-462A-AD64-29FEC1DA4A7F}" type="slidenum">
              <a:rPr lang="hr-HR" altLang="sr-Latn-RS" smtClean="0"/>
              <a:pPr>
                <a:spcBef>
                  <a:spcPct val="0"/>
                </a:spcBef>
              </a:pPr>
              <a:t>10</a:t>
            </a:fld>
            <a:endParaRPr lang="hr-HR" altLang="sr-Latn-R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7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7575" y="2349500"/>
            <a:ext cx="10406063" cy="162083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36738" y="4284663"/>
            <a:ext cx="85677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71B20-5FCB-4798-BD0E-E9FE074BF3B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1615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0463-C1CE-458D-9FEF-97FEAD12A06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1241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75713" y="303213"/>
            <a:ext cx="2752725" cy="64516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12775" y="303213"/>
            <a:ext cx="8110538" cy="64516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A4D7C-D23B-46EE-A63D-2F9AFFDC5A3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8248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DC447-4365-460C-BF61-5AA39B0DF58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5938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6788" y="4859338"/>
            <a:ext cx="1040447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6788" y="3205163"/>
            <a:ext cx="1040447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9B50-9B37-4DB3-990D-6E080E20EEE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0424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12775" y="1763713"/>
            <a:ext cx="5430838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6013" y="1763713"/>
            <a:ext cx="54324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D3613-EAE6-46D1-B387-54E7702857F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8104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12775" y="1692275"/>
            <a:ext cx="54086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2775" y="2397125"/>
            <a:ext cx="54086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218238" y="1692275"/>
            <a:ext cx="54102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218238" y="2397125"/>
            <a:ext cx="54102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2C981-15EE-496F-84E0-C3B763BF1EE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085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8360-D041-4BD4-9268-8FD1316AF5B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509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CBA15-E3F5-4F94-96B4-EFB58E421FD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6559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775" y="301625"/>
            <a:ext cx="4025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86313" y="301625"/>
            <a:ext cx="68421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12775" y="1582738"/>
            <a:ext cx="4025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9AB0C-3610-47DA-AB85-30D629BF908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084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98713" y="5292725"/>
            <a:ext cx="7345362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98713" y="676275"/>
            <a:ext cx="7345362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98713" y="5918200"/>
            <a:ext cx="7345362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7A9B-00F0-481F-ABF5-8198BD753E9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6198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775" y="303213"/>
            <a:ext cx="11015663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157" tIns="56579" rIns="113157" bIns="565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763713"/>
            <a:ext cx="11015663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2775" y="6884988"/>
            <a:ext cx="28559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83063" y="6884988"/>
            <a:ext cx="38750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525" y="6884988"/>
            <a:ext cx="28559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/>
            </a:lvl1pPr>
          </a:lstStyle>
          <a:p>
            <a:pPr>
              <a:defRPr/>
            </a:pPr>
            <a:fld id="{5A512E28-2F0B-4132-B097-BCA4CF61F2B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2pPr>
      <a:lvl3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3pPr>
      <a:lvl4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4pPr>
      <a:lvl5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5pPr>
      <a:lvl6pPr marL="4572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6pPr>
      <a:lvl7pPr marL="9144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7pPr>
      <a:lvl8pPr marL="13716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8pPr>
      <a:lvl9pPr marL="18288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9pPr>
    </p:titleStyle>
    <p:bodyStyle>
      <a:lvl1pPr marL="423863" indent="-423863" algn="l" defTabSz="1131888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19163" indent="-354013" algn="l" defTabSz="1131888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</a:defRPr>
      </a:lvl2pPr>
      <a:lvl3pPr marL="1414463" indent="-282575" algn="l" defTabSz="1131888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979613" indent="-282575" algn="l" defTabSz="113188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546350" indent="-282575" algn="l" defTabSz="1131888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30035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4607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39179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3751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PRISTUPI I ORIJENTACIJE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hr-HR" altLang="sr-Latn-RS" smtClean="0"/>
              <a:t>Drugo predavanje, 10. 10. 2019.</a:t>
            </a:r>
          </a:p>
          <a:p>
            <a:pPr algn="r" eaLnBrk="1" hangingPunct="1"/>
            <a:endParaRPr lang="hr-HR" altLang="sr-Latn-R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03213"/>
            <a:ext cx="10764838" cy="741362"/>
          </a:xfrm>
        </p:spPr>
        <p:txBody>
          <a:bodyPr/>
          <a:lstStyle/>
          <a:p>
            <a:pPr eaLnBrk="1" hangingPunct="1"/>
            <a:r>
              <a:rPr lang="hr-HR" altLang="sr-Latn-RS" sz="4800" smtClean="0"/>
              <a:t>MARKSIZAM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0475"/>
            <a:ext cx="12241213" cy="6300788"/>
          </a:xfrm>
        </p:spPr>
        <p:txBody>
          <a:bodyPr/>
          <a:lstStyle/>
          <a:p>
            <a:pPr eaLnBrk="1" hangingPunct="1"/>
            <a:r>
              <a:rPr lang="hr-HR" altLang="sr-Latn-RS" sz="3600" smtClean="0"/>
              <a:t>Marx – materijalističko shvaćanje povijesti; teorija klasa, vladajuća i podređena klasa</a:t>
            </a:r>
          </a:p>
          <a:p>
            <a:pPr eaLnBrk="1" hangingPunct="1"/>
            <a:r>
              <a:rPr lang="hr-HR" altLang="sr-Latn-RS" sz="3600" smtClean="0"/>
              <a:t>klasna dominacija – kontrola proizvodnih resursa – vlasništvo</a:t>
            </a:r>
          </a:p>
          <a:p>
            <a:pPr eaLnBrk="1" hangingPunct="1"/>
            <a:r>
              <a:rPr lang="hr-HR" altLang="sr-Latn-RS" sz="3600" smtClean="0"/>
              <a:t>Ralph Miliband – instrumentalistički pristup, kontrola države u rukama kapitalističkih snaga</a:t>
            </a:r>
          </a:p>
          <a:p>
            <a:pPr eaLnBrk="1" hangingPunct="1"/>
            <a:r>
              <a:rPr lang="hr-HR" altLang="sr-Latn-RS" sz="3600" smtClean="0"/>
              <a:t>Claus Offe – strukturalistički pristup, logika kapitala, ustupci podređenoj klasi</a:t>
            </a:r>
          </a:p>
        </p:txBody>
      </p:sp>
      <p:sp>
        <p:nvSpPr>
          <p:cNvPr id="1741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FA80AE-AE3E-4205-A781-981C645BFF09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r-HR" altLang="sr-Latn-R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73088" y="107950"/>
            <a:ext cx="10804525" cy="604838"/>
          </a:xfrm>
        </p:spPr>
        <p:txBody>
          <a:bodyPr/>
          <a:lstStyle/>
          <a:p>
            <a:r>
              <a:rPr lang="hr-HR" altLang="sr-Latn-RS" sz="4800" smtClean="0"/>
              <a:t>INSTITUCIONALIZAM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712788"/>
            <a:ext cx="12241213" cy="6848475"/>
          </a:xfrm>
        </p:spPr>
        <p:txBody>
          <a:bodyPr/>
          <a:lstStyle/>
          <a:p>
            <a:r>
              <a:rPr lang="sr-Latn-RS" altLang="sr-Latn-RS" sz="3200" smtClean="0"/>
              <a:t>Stari smjer razmišljanja – Platon, Aristotel, Montesquieu</a:t>
            </a:r>
          </a:p>
          <a:p>
            <a:r>
              <a:rPr lang="sr-Latn-RS" altLang="sr-Latn-RS" sz="3200" smtClean="0"/>
              <a:t> Klasični institucionalizam – vladao u početku politologije, institucije kao osnovni faktor oblikovanja političkog ponašanja, bavi se institucijama u održanju stabilnosti, opisivanje ustavnih obilježja i djelovanja, pozitivizam i normativizam</a:t>
            </a:r>
          </a:p>
          <a:p>
            <a:r>
              <a:rPr lang="sr-Latn-RS" altLang="sr-Latn-RS" sz="3200" smtClean="0"/>
              <a:t>Novi institucionalizam – nastao u 1980-im: nije zaokupljen samo formalnim institucijama, već i neformalnim običajima</a:t>
            </a:r>
          </a:p>
          <a:p>
            <a:r>
              <a:rPr lang="sr-Latn-RS" altLang="sr-Latn-RS" sz="3200" smtClean="0"/>
              <a:t>1. Normativni institucionalizam: središnja uloga normi i vrijednosti institucija za ponašanje članova; vezanost za konkurentske institucije – intenzitet povezanosti i privrženosti</a:t>
            </a:r>
          </a:p>
          <a:p>
            <a:r>
              <a:rPr lang="sr-Latn-RS" altLang="sr-Latn-RS" sz="3200" smtClean="0"/>
              <a:t>2. Institucionalizam racionalnog izbora – motivi i interesi aktera</a:t>
            </a:r>
          </a:p>
          <a:p>
            <a:r>
              <a:rPr lang="sr-Latn-RS" altLang="sr-Latn-RS" sz="3200" smtClean="0"/>
              <a:t>3. Historijski institucionalizam važnost početnih odluka, formalne i neformalne institucije (North – ropstvo)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37975" y="7164388"/>
            <a:ext cx="503238" cy="39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CFBD6D-E8D0-47D7-9466-70883B3FDCD7}" type="slidenum">
              <a:rPr lang="hr-HR" altLang="sr-Latn-RS" sz="1700" smtClean="0"/>
              <a:pPr/>
              <a:t>11</a:t>
            </a:fld>
            <a:endParaRPr lang="hr-HR" altLang="sr-Latn-R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180975"/>
            <a:ext cx="11015663" cy="863600"/>
          </a:xfrm>
        </p:spPr>
        <p:txBody>
          <a:bodyPr/>
          <a:lstStyle/>
          <a:p>
            <a:r>
              <a:rPr lang="hr-HR" altLang="sr-Latn-RS" smtClean="0"/>
              <a:t>Postmoderno mišljenje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0" y="1044575"/>
            <a:ext cx="12241213" cy="6516688"/>
          </a:xfrm>
        </p:spPr>
        <p:txBody>
          <a:bodyPr/>
          <a:lstStyle/>
          <a:p>
            <a:r>
              <a:rPr lang="hr-HR" altLang="sr-Latn-RS" smtClean="0"/>
              <a:t>Jean-Francois Lyotard, Postmoderno stanje, kraj velikih priča, sumnja u prosvjetiteljsku ideju napretka i emancipacije</a:t>
            </a:r>
          </a:p>
          <a:p>
            <a:r>
              <a:rPr lang="hr-HR" altLang="sr-Latn-RS" smtClean="0"/>
              <a:t>Jean Baudrillard  - dominacija masovnih medija, posebno televizije (spektakl)</a:t>
            </a:r>
          </a:p>
          <a:p>
            <a:r>
              <a:rPr lang="hr-HR" altLang="sr-Latn-RS" smtClean="0"/>
              <a:t>Michael Foucault – odbacivanje tradicionalnih pristupa moći, nema središnje moći, širenje moći je kapilarno i mikrofizičko, svuda nastaje (tvornica, bolnica, ludnica)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9495C7-5590-4F90-8B67-80FAACD32ACE}" type="slidenum">
              <a:rPr lang="hr-HR" altLang="sr-Latn-RS" sz="1700" smtClean="0"/>
              <a:pPr/>
              <a:t>12</a:t>
            </a:fld>
            <a:endParaRPr lang="hr-HR" altLang="sr-Latn-RS" sz="17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23850"/>
            <a:ext cx="10801350" cy="863600"/>
          </a:xfrm>
        </p:spPr>
        <p:txBody>
          <a:bodyPr/>
          <a:lstStyle/>
          <a:p>
            <a:pPr eaLnBrk="1" hangingPunct="1"/>
            <a:r>
              <a:rPr lang="hr-HR" altLang="sr-Latn-RS" sz="4800" smtClean="0"/>
              <a:t>LIBERALNO-INDIVIDUALISTIČKE TEORIJE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2275"/>
            <a:ext cx="12241213" cy="5868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3600" smtClean="0"/>
              <a:t>Metodološki individualizam – pojedinac kao jedinica analize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600" smtClean="0"/>
              <a:t>Adam Smith – sebični pojedinac i društvena korist – nevidljiva ruka tržišta, ekonomski čovjek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600" smtClean="0"/>
              <a:t>Bentham – utilitarizam, načelo korisnosti: zadovoljstvo (ugoda) i bol</a:t>
            </a:r>
            <a:endParaRPr lang="en-GB" altLang="sr-Latn-RS" sz="3600" smtClean="0"/>
          </a:p>
          <a:p>
            <a:pPr eaLnBrk="1" hangingPunct="1">
              <a:lnSpc>
                <a:spcPct val="80000"/>
              </a:lnSpc>
            </a:pPr>
            <a:r>
              <a:rPr lang="de-DE" altLang="sr-Latn-RS" sz="3600" smtClean="0"/>
              <a:t>Liberalnoindividualisti</a:t>
            </a:r>
            <a:r>
              <a:rPr lang="hr-HR" altLang="sr-Latn-RS" sz="3600" smtClean="0"/>
              <a:t>č</a:t>
            </a:r>
            <a:r>
              <a:rPr lang="de-DE" altLang="sr-Latn-RS" sz="3600" smtClean="0"/>
              <a:t>ke teorije</a:t>
            </a:r>
            <a:r>
              <a:rPr lang="hr-HR" altLang="sr-Latn-RS" sz="3600" smtClean="0"/>
              <a:t>: </a:t>
            </a:r>
            <a:r>
              <a:rPr lang="de-DE" altLang="sr-Latn-RS" sz="3600" smtClean="0"/>
              <a:t>F</a:t>
            </a:r>
            <a:r>
              <a:rPr lang="hr-HR" altLang="sr-Latn-RS" sz="3600" smtClean="0"/>
              <a:t>. </a:t>
            </a:r>
            <a:r>
              <a:rPr lang="de-DE" altLang="sr-Latn-RS" sz="3600" smtClean="0"/>
              <a:t>von Hayek i R</a:t>
            </a:r>
            <a:r>
              <a:rPr lang="hr-HR" altLang="sr-Latn-RS" sz="3600" smtClean="0"/>
              <a:t>. </a:t>
            </a:r>
            <a:r>
              <a:rPr lang="de-DE" altLang="sr-Latn-RS" sz="3600" smtClean="0"/>
              <a:t>Nozick</a:t>
            </a:r>
            <a:endParaRPr lang="hr-HR" altLang="sr-Latn-RS" sz="3600" smtClean="0"/>
          </a:p>
        </p:txBody>
      </p:sp>
      <p:sp>
        <p:nvSpPr>
          <p:cNvPr id="5124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D89FB4-834B-4A59-A275-EEC9C3F9BA45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hr-HR" altLang="sr-Latn-RS" sz="17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10691813" cy="893763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Teorija racionalnog izbora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93763"/>
            <a:ext cx="12241213" cy="6667500"/>
          </a:xfrm>
        </p:spPr>
        <p:txBody>
          <a:bodyPr/>
          <a:lstStyle/>
          <a:p>
            <a:pPr eaLnBrk="1" hangingPunct="1"/>
            <a:r>
              <a:rPr lang="hr-HR" altLang="sr-Latn-RS" sz="3200" smtClean="0"/>
              <a:t>Racionalni akter, koji proračunava troškove i koristi. </a:t>
            </a:r>
            <a:r>
              <a:rPr lang="hr-HR" altLang="sr-Latn-RS" sz="3200" i="1" smtClean="0"/>
              <a:t>E</a:t>
            </a:r>
            <a:r>
              <a:rPr lang="en-GB" altLang="sr-Latn-RS" sz="3200" i="1" smtClean="0"/>
              <a:t>konomsk</a:t>
            </a:r>
            <a:r>
              <a:rPr lang="hr-HR" altLang="sr-Latn-RS" sz="3200" i="1" smtClean="0"/>
              <a:t>a</a:t>
            </a:r>
            <a:r>
              <a:rPr lang="en-GB" altLang="sr-Latn-RS" sz="3200" i="1" smtClean="0"/>
              <a:t> </a:t>
            </a:r>
            <a:r>
              <a:rPr lang="hr-HR" altLang="sr-Latn-RS" sz="3200" i="1" smtClean="0"/>
              <a:t>t</a:t>
            </a:r>
            <a:r>
              <a:rPr lang="en-GB" altLang="sr-Latn-RS" sz="3200" i="1" smtClean="0"/>
              <a:t>eorija demokracije</a:t>
            </a:r>
            <a:r>
              <a:rPr lang="hr-HR" altLang="sr-Latn-RS" sz="3200" smtClean="0"/>
              <a:t> – </a:t>
            </a:r>
            <a:r>
              <a:rPr lang="en-GB" altLang="sr-Latn-RS" sz="3200" smtClean="0"/>
              <a:t>Anthony Downs</a:t>
            </a:r>
            <a:r>
              <a:rPr lang="hr-HR" altLang="sr-Latn-RS" sz="3200" smtClean="0"/>
              <a:t>: </a:t>
            </a:r>
            <a:r>
              <a:rPr lang="en-GB" altLang="sr-Latn-RS" sz="3200" smtClean="0"/>
              <a:t>politi</a:t>
            </a:r>
            <a:r>
              <a:rPr lang="hr-HR" altLang="sr-Latn-RS" sz="3200" smtClean="0"/>
              <a:t>č</a:t>
            </a:r>
            <a:r>
              <a:rPr lang="en-GB" altLang="sr-Latn-RS" sz="3200" smtClean="0"/>
              <a:t>ke stranke i </a:t>
            </a:r>
            <a:r>
              <a:rPr lang="hr-HR" altLang="sr-Latn-RS" sz="3200" smtClean="0"/>
              <a:t>birači</a:t>
            </a:r>
            <a:r>
              <a:rPr lang="en-GB" altLang="sr-Latn-RS" sz="3200" smtClean="0"/>
              <a:t> </a:t>
            </a:r>
            <a:r>
              <a:rPr lang="hr-HR" altLang="sr-Latn-RS" sz="3200" smtClean="0"/>
              <a:t>kao sudionici na političkom tržištu, kao što poduzeća i kupci se sreću na ekonomskom tržištu, nastoje postići </a:t>
            </a:r>
            <a:r>
              <a:rPr lang="en-GB" altLang="sr-Latn-RS" sz="3200" smtClean="0"/>
              <a:t>najbolji ishod</a:t>
            </a:r>
            <a:endParaRPr lang="hr-HR" altLang="sr-Latn-RS" sz="3200" i="1" smtClean="0"/>
          </a:p>
          <a:p>
            <a:pPr eaLnBrk="1" hangingPunct="1"/>
            <a:r>
              <a:rPr lang="en-GB" altLang="sr-Latn-RS" sz="3200" i="1" smtClean="0"/>
              <a:t>Problem</a:t>
            </a:r>
            <a:r>
              <a:rPr lang="hr-HR" altLang="sr-Latn-RS" sz="3200" i="1" smtClean="0"/>
              <a:t> "</a:t>
            </a:r>
            <a:r>
              <a:rPr lang="en-GB" altLang="sr-Latn-RS" sz="3200" i="1" smtClean="0"/>
              <a:t>slobodnih </a:t>
            </a:r>
            <a:r>
              <a:rPr lang="hr-HR" altLang="sr-Latn-RS" sz="3200" i="1" smtClean="0"/>
              <a:t>strijelaca"</a:t>
            </a:r>
            <a:r>
              <a:rPr lang="hr-HR" altLang="sr-Latn-RS" sz="3200" smtClean="0"/>
              <a:t> </a:t>
            </a:r>
            <a:r>
              <a:rPr lang="en-GB" altLang="sr-Latn-RS" sz="3200" smtClean="0"/>
              <a:t>ili</a:t>
            </a:r>
            <a:r>
              <a:rPr lang="hr-HR" altLang="sr-Latn-RS" sz="3200" smtClean="0"/>
              <a:t> "š</a:t>
            </a:r>
            <a:r>
              <a:rPr lang="en-GB" altLang="sr-Latn-RS" sz="3200" smtClean="0"/>
              <a:t>vercera</a:t>
            </a:r>
            <a:r>
              <a:rPr lang="hr-HR" altLang="sr-Latn-RS" sz="3200" smtClean="0"/>
              <a:t>" (</a:t>
            </a:r>
            <a:r>
              <a:rPr lang="en-GB" altLang="sr-Latn-RS" sz="3200" smtClean="0"/>
              <a:t>free riders</a:t>
            </a:r>
            <a:r>
              <a:rPr lang="hr-HR" altLang="sr-Latn-RS" sz="3200" smtClean="0"/>
              <a:t>): Mancur Olson, </a:t>
            </a:r>
            <a:r>
              <a:rPr lang="hr-HR" altLang="sr-Latn-RS" sz="3200" i="1" smtClean="0"/>
              <a:t>Logika kolektivnog djelovanja, </a:t>
            </a:r>
            <a:r>
              <a:rPr lang="hr-HR" altLang="sr-Latn-RS" sz="3200" smtClean="0"/>
              <a:t>neracionalnost priključenja organizacijama koje ne donose korist samo članovima. </a:t>
            </a:r>
          </a:p>
          <a:p>
            <a:pPr eaLnBrk="1" hangingPunct="1"/>
            <a:r>
              <a:rPr lang="hr-HR" altLang="sr-Latn-RS" sz="3200" smtClean="0"/>
              <a:t>William Niskanen, Birokracija i predstavnička vlast, državni službenici slijede svoje sebične interese; ako nema tržišne konkurencije oni radi povećanja svog statusa, dohotka i zadovoljstva teže uvećanju ureda (javne potrošnje)</a:t>
            </a:r>
          </a:p>
          <a:p>
            <a:pPr eaLnBrk="1" hangingPunct="1"/>
            <a:r>
              <a:rPr lang="hr-HR" altLang="sr-Latn-RS" sz="3200" i="1" smtClean="0"/>
              <a:t>Tragedija zajedničkog dobra</a:t>
            </a:r>
            <a:endParaRPr lang="de-DE" altLang="sr-Latn-RS" sz="3200" i="1" smtClean="0"/>
          </a:p>
        </p:txBody>
      </p:sp>
      <p:sp>
        <p:nvSpPr>
          <p:cNvPr id="717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78383E-B190-440C-B63E-6778847E1172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r-HR" altLang="sr-Latn-R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93725" y="180975"/>
            <a:ext cx="11015663" cy="812800"/>
          </a:xfrm>
        </p:spPr>
        <p:txBody>
          <a:bodyPr/>
          <a:lstStyle/>
          <a:p>
            <a:r>
              <a:rPr lang="hr-HR" altLang="sr-Latn-RS" smtClean="0"/>
              <a:t>Teorija igara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993775"/>
            <a:ext cx="12241213" cy="6567488"/>
          </a:xfrm>
        </p:spPr>
        <p:txBody>
          <a:bodyPr/>
          <a:lstStyle/>
          <a:p>
            <a:r>
              <a:rPr lang="hr-HR" altLang="sr-Latn-RS" sz="3200" smtClean="0"/>
              <a:t>Polazi od racionalnog pojedinca, modeli igara u kojima pojedinci bolje prolaze ako surađuju i oni u kojima im je bolje ako ne surađuju</a:t>
            </a:r>
          </a:p>
          <a:p>
            <a:r>
              <a:rPr lang="hr-HR" altLang="sr-Latn-RS" sz="3200" smtClean="0"/>
              <a:t>Najpoznatiji model </a:t>
            </a:r>
            <a:r>
              <a:rPr lang="hr-HR" altLang="sr-Latn-RS" sz="3200" i="1" smtClean="0"/>
              <a:t>zatvorenikova dilema</a:t>
            </a:r>
            <a:r>
              <a:rPr lang="hr-HR" altLang="sr-Latn-RS" sz="3200" smtClean="0"/>
              <a:t> – sukobljeni akteri ne mogu dobro komunicirati i ne mogu jasno odrediti svoj interes i ne vjeruju jedan drugom (države)</a:t>
            </a:r>
          </a:p>
          <a:p>
            <a:r>
              <a:rPr lang="hr-HR" altLang="sr-Latn-RS" sz="3200" smtClean="0"/>
              <a:t>OPIS MODELA: dva zatvorenika optužena za kazneno djelo, nema čvrstih dokaza i potrebno je priznanje. Najbolja situacija da nijedan ne prizna ali postoji strah da će dobiti strožu kaznu ako drugi prizna. A on ne prizna </a:t>
            </a:r>
          </a:p>
          <a:p>
            <a:r>
              <a:rPr lang="hr-HR" altLang="sr-Latn-RS" sz="3200" smtClean="0"/>
              <a:t>4 ishoda</a:t>
            </a:r>
          </a:p>
          <a:p>
            <a:endParaRPr lang="hr-HR" altLang="sr-Latn-RS" sz="3200" smtClean="0"/>
          </a:p>
          <a:p>
            <a:endParaRPr lang="hr-HR" altLang="sr-Latn-RS" sz="3200" smtClean="0"/>
          </a:p>
          <a:p>
            <a:endParaRPr lang="hr-HR" altLang="sr-Latn-RS" sz="3200" smtClean="0"/>
          </a:p>
          <a:p>
            <a:endParaRPr lang="hr-HR" altLang="sr-Latn-RS" sz="3200" smtClean="0"/>
          </a:p>
          <a:p>
            <a:endParaRPr lang="hr-HR" altLang="sr-Latn-RS" sz="3200" smtClean="0"/>
          </a:p>
          <a:p>
            <a:endParaRPr lang="hr-HR" altLang="sr-Latn-RS" sz="320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479AEE-A455-4439-9F73-8C20D1A7D2CF}" type="slidenum">
              <a:rPr lang="hr-HR" altLang="sr-Latn-RS" sz="1700" smtClean="0"/>
              <a:pPr/>
              <a:t>4</a:t>
            </a:fld>
            <a:endParaRPr lang="hr-HR" altLang="sr-Latn-RS" sz="17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46038" y="6861175"/>
          <a:ext cx="396875" cy="1098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3" marR="68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3" marR="685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3" marR="68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3" marR="6853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3" marR="68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3" marR="6853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3" marR="68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3" marR="6853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 flipV="1">
            <a:off x="612775" y="0"/>
            <a:ext cx="11015663" cy="107950"/>
          </a:xfrm>
        </p:spPr>
        <p:txBody>
          <a:bodyPr/>
          <a:lstStyle/>
          <a:p>
            <a:endParaRPr lang="sr-Latn-RS" altLang="sr-Latn-R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323850"/>
            <a:ext cx="12241213" cy="7237413"/>
          </a:xfrm>
        </p:spPr>
        <p:txBody>
          <a:bodyPr/>
          <a:lstStyle/>
          <a:p>
            <a:r>
              <a:rPr lang="hr-HR" altLang="sr-Latn-RS" smtClean="0"/>
              <a:t>1) zatvorenik A priznaje, zatvorenik B priznaje = blaga kazna za obojicu (npr. 2 godine)</a:t>
            </a:r>
          </a:p>
          <a:p>
            <a:r>
              <a:rPr lang="hr-HR" altLang="sr-Latn-RS" smtClean="0"/>
              <a:t>2) zatvorenik A ne priznaje, zatvorenik B  priznaje = stroga kazna za A (npr. 4 godine), laka za B (npr. 1 godina)</a:t>
            </a:r>
          </a:p>
          <a:p>
            <a:r>
              <a:rPr lang="hr-HR" altLang="sr-Latn-RS" smtClean="0"/>
              <a:t>3) zatvorenik A priznaje, zatvorenik B ne priznaje = laka kazna za A (1 godina), stroga za B (4 godine)</a:t>
            </a:r>
          </a:p>
          <a:p>
            <a:r>
              <a:rPr lang="hr-HR" altLang="sr-Latn-RS" smtClean="0"/>
              <a:t>4) zatvorenik A ne priznaje, zatvorenik B ne priznaje = izbjegavanje kazne za obojicu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F5D93C-02B4-4F55-80B3-5CD0C8FEDC42}" type="slidenum">
              <a:rPr lang="hr-HR" altLang="sr-Latn-RS" sz="1700" smtClean="0"/>
              <a:pPr/>
              <a:t>5</a:t>
            </a:fld>
            <a:endParaRPr lang="hr-HR" altLang="sr-Latn-R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75"/>
            <a:ext cx="10801350" cy="935038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Biheviorizam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9038"/>
            <a:ext cx="12241213" cy="6372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mtClean="0"/>
              <a:t>Pokret u političkoj znanosti nakon Drugog svjetskog rata i polazište u proučavanju politike: istražuje se političko ponašanje – što pojedinci doista čine, kako se ponašaju kao glasači, članovi udruga, koje su njihove osobne potrebe i motivi.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mtClean="0"/>
              <a:t>Politologija kao stroga znanost. Mjerenje - promatranje, ankete, intervju. </a:t>
            </a:r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F98460-5A1F-494C-8591-AE8FF1CB23FA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hr-HR" altLang="sr-Latn-R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80975"/>
            <a:ext cx="10821987" cy="900113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ELITIZAM (Teorija elite)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44575"/>
            <a:ext cx="12241213" cy="6516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Elita i masa kao osnovne i trajne odrednice politike i političkog života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Vilfredo Pareto, </a:t>
            </a:r>
            <a:r>
              <a:rPr lang="hr-HR" altLang="sr-Latn-RS" sz="3400" i="1" smtClean="0"/>
              <a:t>Rasprava o općoj sociologiji</a:t>
            </a:r>
            <a:r>
              <a:rPr lang="hr-HR" altLang="sr-Latn-RS" sz="3400" smtClean="0"/>
              <a:t> (1916) – instinkt kombinacije (inventivnost) i instinkt postojanosti agregata (konzervativna sklonost), cirkulacija elita – "povijest je groblje aristokracija", lavovi i lisice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Gaetano Mosca, </a:t>
            </a:r>
            <a:r>
              <a:rPr lang="hr-HR" altLang="sr-Latn-RS" sz="3400" i="1" smtClean="0"/>
              <a:t>Vladajuća klasa</a:t>
            </a:r>
            <a:r>
              <a:rPr lang="hr-HR" altLang="sr-Latn-RS" sz="3400" smtClean="0"/>
              <a:t> (1896) – manjina vladajuća klasa, organizacijska nadmoć, aristokratska (zatvorena) i demokratska (otvorena) elita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Robert Michels – željezni zakon oligahije u demokratskoj organizaciji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Charles Wright Mills, </a:t>
            </a:r>
            <a:r>
              <a:rPr lang="hr-HR" altLang="sr-Latn-RS" sz="3400" i="1" smtClean="0"/>
              <a:t>Elita vlasti </a:t>
            </a:r>
            <a:r>
              <a:rPr lang="hr-HR" altLang="sr-Latn-RS" sz="3400" smtClean="0"/>
              <a:t>(1956) – u SAD oligarhijska elita: korporacije, vojska, federalna vlast; unutarnja cirkulacija, obrazovanje, način života, vrijednosti</a:t>
            </a:r>
          </a:p>
        </p:txBody>
      </p:sp>
      <p:sp>
        <p:nvSpPr>
          <p:cNvPr id="1229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18FCFA-912E-4B2B-9CBD-5E24AF1B986F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hr-HR" altLang="sr-Latn-RS" sz="17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80975"/>
            <a:ext cx="10944225" cy="1033463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PLURALIZAM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0475"/>
            <a:ext cx="12241213" cy="6300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3600" smtClean="0"/>
              <a:t>Uvjerenje da je raznolikost dobra, da se društvo sastoji od različitih grupa. Pojedinac kao član različitih grupa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600" smtClean="0"/>
              <a:t>Demokratsko društvo – disperzija moći, nehijerarhijska i kompetitivna raspodjela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600" smtClean="0"/>
              <a:t>R. Dahl (1956), </a:t>
            </a:r>
            <a:r>
              <a:rPr lang="hr-HR" altLang="sr-Latn-RS" sz="3600" i="1" smtClean="0"/>
              <a:t>Tko vlada</a:t>
            </a:r>
            <a:r>
              <a:rPr lang="hr-HR" altLang="sr-Latn-RS" sz="3600" smtClean="0"/>
              <a:t> (1961), nema elite, složena struktura moći - poliarhija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600" smtClean="0"/>
              <a:t>Država samo jedno od udruženja, djeluje reaktivno na djelovanje interesnih grupa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600" b="1" smtClean="0"/>
              <a:t>Neopluralizam</a:t>
            </a:r>
            <a:r>
              <a:rPr lang="hr-HR" altLang="sr-Latn-RS" sz="3600" smtClean="0"/>
              <a:t> – sve grupe nemaju jednak pristup političkom procesu; povlaštene grupe - novac</a:t>
            </a:r>
          </a:p>
        </p:txBody>
      </p:sp>
      <p:sp>
        <p:nvSpPr>
          <p:cNvPr id="14340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3E4725-23D7-4EA7-830E-8592F04F01F2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hr-HR" altLang="sr-Latn-RS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26988"/>
            <a:ext cx="11015663" cy="930275"/>
          </a:xfrm>
        </p:spPr>
        <p:txBody>
          <a:bodyPr/>
          <a:lstStyle/>
          <a:p>
            <a:r>
              <a:rPr lang="hr-HR" altLang="sr-Latn-RS" smtClean="0"/>
              <a:t>Sistemsko-funkcionalni pristup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828675"/>
            <a:ext cx="12241213" cy="6732588"/>
          </a:xfrm>
        </p:spPr>
        <p:txBody>
          <a:bodyPr/>
          <a:lstStyle/>
          <a:p>
            <a:r>
              <a:rPr lang="hr-HR" altLang="sr-Latn-RS" sz="3200" smtClean="0"/>
              <a:t>Nastoji otkriti uvjete potrebne za održavanje, modernizaciju i stabilnost društvenih i političkih sustava. Radi se o načinima na koje se pojedince odgaja za uloge i kako se oni u težnji za ostvarenjem svojih društveno sankcioniranih ciljeva prilagođavaju promjenjivim okolnostima.</a:t>
            </a:r>
          </a:p>
          <a:p>
            <a:r>
              <a:rPr lang="hr-HR" altLang="sr-Latn-RS" sz="3200" smtClean="0"/>
              <a:t>Pod utjecajem Parsonsa, razvio ga je David Easton: 4 elementa</a:t>
            </a:r>
          </a:p>
          <a:p>
            <a:r>
              <a:rPr lang="hr-HR" altLang="sr-Latn-RS" sz="3200" smtClean="0"/>
              <a:t>1. politički sustav – autoritativna alokacija vrijednosti (distribucija nagrada u obliku bogatstva, moći i statusa)</a:t>
            </a:r>
          </a:p>
          <a:p>
            <a:r>
              <a:rPr lang="hr-HR" altLang="sr-Latn-RS" sz="3200" smtClean="0"/>
              <a:t>2. okolina sustava – kulturni, socijalni, ekonomski podsustavi</a:t>
            </a:r>
          </a:p>
          <a:p>
            <a:r>
              <a:rPr lang="hr-HR" altLang="sr-Latn-RS" sz="3200" smtClean="0"/>
              <a:t>3. inputi (ulazne informacije) iz okoline: zahtjevi i podrška</a:t>
            </a:r>
          </a:p>
          <a:p>
            <a:r>
              <a:rPr lang="hr-HR" altLang="sr-Latn-RS" sz="3200" smtClean="0"/>
              <a:t>4. outputi (izlazne informacije), suočavanje s utjecajima</a:t>
            </a:r>
          </a:p>
          <a:p>
            <a:r>
              <a:rPr lang="hr-HR" altLang="sr-Latn-RS" sz="3200" smtClean="0"/>
              <a:t>Gabriel Almond – analiza komparativnih sustava i kultura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37975" y="7164388"/>
            <a:ext cx="503238" cy="246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CB686B-94DE-4E42-A83D-5A9A34321706}" type="slidenum">
              <a:rPr lang="hr-HR" altLang="sr-Latn-RS" sz="1700" smtClean="0"/>
              <a:pPr/>
              <a:t>9</a:t>
            </a:fld>
            <a:endParaRPr lang="hr-HR" altLang="sr-Latn-RS" sz="17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31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31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965</Words>
  <Application>Microsoft Office PowerPoint</Application>
  <PresentationFormat>Custom</PresentationFormat>
  <Paragraphs>81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PRISTUPI I ORIJENTACIJE</vt:lpstr>
      <vt:lpstr>LIBERALNO-INDIVIDUALISTIČKE TEORIJE</vt:lpstr>
      <vt:lpstr>Teorija racionalnog izbora</vt:lpstr>
      <vt:lpstr>Teorija igara</vt:lpstr>
      <vt:lpstr>PowerPoint Presentation</vt:lpstr>
      <vt:lpstr>Biheviorizam</vt:lpstr>
      <vt:lpstr>ELITIZAM (Teorija elite)</vt:lpstr>
      <vt:lpstr>PLURALIZAM</vt:lpstr>
      <vt:lpstr>Sistemsko-funkcionalni pristup</vt:lpstr>
      <vt:lpstr>MARKSIZAM</vt:lpstr>
      <vt:lpstr>INSTITUCIONALIZAM</vt:lpstr>
      <vt:lpstr>Postmoderno mišljenje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ORIJENTACIJE</dc:title>
  <dc:creator>Korisnik</dc:creator>
  <cp:lastModifiedBy>Sanja Storjak</cp:lastModifiedBy>
  <cp:revision>43</cp:revision>
  <dcterms:created xsi:type="dcterms:W3CDTF">2006-10-01T12:26:59Z</dcterms:created>
  <dcterms:modified xsi:type="dcterms:W3CDTF">2019-11-04T07:27:55Z</dcterms:modified>
</cp:coreProperties>
</file>