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82" r:id="rId4"/>
    <p:sldId id="289" r:id="rId5"/>
    <p:sldId id="260" r:id="rId6"/>
    <p:sldId id="259" r:id="rId7"/>
    <p:sldId id="286" r:id="rId8"/>
    <p:sldId id="285" r:id="rId9"/>
    <p:sldId id="288" r:id="rId10"/>
    <p:sldId id="283" r:id="rId11"/>
    <p:sldId id="284" r:id="rId12"/>
    <p:sldId id="261" r:id="rId13"/>
    <p:sldId id="262" r:id="rId14"/>
    <p:sldId id="267" r:id="rId15"/>
    <p:sldId id="296" r:id="rId16"/>
    <p:sldId id="297" r:id="rId17"/>
    <p:sldId id="290" r:id="rId18"/>
    <p:sldId id="291" r:id="rId19"/>
    <p:sldId id="292" r:id="rId20"/>
    <p:sldId id="293" r:id="rId21"/>
    <p:sldId id="294" r:id="rId22"/>
    <p:sldId id="268" r:id="rId23"/>
    <p:sldId id="295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73E02-A621-4297-8734-16039183E619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5903-FA45-4F2D-8E06-E4A5B10BDC8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79837-CFCD-46F1-BADD-4FD0CCC0E993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C9FCE-65F6-4131-8819-7979DE32D4E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C9FCE-65F6-4131-8819-7979DE32D4E6}" type="slidenum">
              <a:rPr lang="hr-HR" smtClean="0"/>
              <a:t>14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372D-7C33-4BD5-9344-9830BC20196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4DDA-8C69-4457-ADD4-9A4D76C0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Međunarodno privatno pravo za izvanredne studente</a:t>
            </a:r>
            <a:br>
              <a:rPr lang="hr-HR" dirty="0" smtClean="0"/>
            </a:br>
            <a:r>
              <a:rPr lang="hr-HR" dirty="0" smtClean="0"/>
              <a:t>28.2.2018.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Katedra za međunarodno privatno pravo</a:t>
            </a:r>
          </a:p>
          <a:p>
            <a:r>
              <a:rPr lang="hr-HR" dirty="0" smtClean="0"/>
              <a:t>Doc. dr. </a:t>
            </a:r>
            <a:r>
              <a:rPr lang="hr-HR" dirty="0" err="1" smtClean="0"/>
              <a:t>sc</a:t>
            </a:r>
            <a:r>
              <a:rPr lang="hr-HR" dirty="0" smtClean="0"/>
              <a:t>. Dora </a:t>
            </a:r>
            <a:r>
              <a:rPr lang="hr-HR" dirty="0" err="1" smtClean="0"/>
              <a:t>Zgrabljić</a:t>
            </a:r>
            <a:r>
              <a:rPr lang="hr-HR" dirty="0" smtClean="0"/>
              <a:t> </a:t>
            </a:r>
            <a:r>
              <a:rPr lang="hr-HR" dirty="0" err="1" smtClean="0"/>
              <a:t>Rotar</a:t>
            </a:r>
            <a:endParaRPr lang="hr-HR" dirty="0" smtClean="0"/>
          </a:p>
          <a:p>
            <a:r>
              <a:rPr lang="hr-HR" dirty="0" smtClean="0"/>
              <a:t>2018.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rješavanja situacija s 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Izravan način</a:t>
            </a:r>
          </a:p>
          <a:p>
            <a:pPr marL="514350" indent="-514350">
              <a:buAutoNum type="arabicPeriod"/>
            </a:pPr>
            <a:r>
              <a:rPr lang="hr-HR" dirty="0" smtClean="0"/>
              <a:t>Neizravan način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rješavanja situacija s MO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Izravan način</a:t>
            </a:r>
          </a:p>
          <a:p>
            <a:pPr marL="514350" indent="-514350">
              <a:buNone/>
            </a:pPr>
            <a:r>
              <a:rPr lang="hr-HR" dirty="0" smtClean="0"/>
              <a:t>Donošenje pravnih propisa koji izravno reguliraju </a:t>
            </a:r>
          </a:p>
          <a:p>
            <a:pPr marL="514350" indent="-514350">
              <a:buNone/>
            </a:pPr>
            <a:r>
              <a:rPr lang="hr-HR" dirty="0" smtClean="0"/>
              <a:t>odnosno rješavaju sporni pravni odnos s </a:t>
            </a:r>
          </a:p>
          <a:p>
            <a:pPr marL="514350" indent="-514350">
              <a:buNone/>
            </a:pPr>
            <a:r>
              <a:rPr lang="hr-HR" dirty="0" smtClean="0"/>
              <a:t>međunarodnim obilježjem. </a:t>
            </a:r>
          </a:p>
          <a:p>
            <a:pPr marL="514350" indent="-514350">
              <a:buAutoNum type="arabicPeriod" startAt="2"/>
            </a:pPr>
            <a:r>
              <a:rPr lang="hr-HR" dirty="0" smtClean="0"/>
              <a:t>Neizravan način </a:t>
            </a:r>
          </a:p>
          <a:p>
            <a:pPr marL="514350" indent="-514350">
              <a:buNone/>
            </a:pPr>
            <a:r>
              <a:rPr lang="hr-HR" dirty="0" smtClean="0"/>
              <a:t>Kolizijskim pravilima koja upućuju na pravno </a:t>
            </a:r>
          </a:p>
          <a:p>
            <a:pPr marL="514350" indent="-514350">
              <a:buNone/>
            </a:pPr>
            <a:r>
              <a:rPr lang="hr-HR" dirty="0" smtClean="0"/>
              <a:t>mjerodavno za sporni pravni odnos s </a:t>
            </a:r>
          </a:p>
          <a:p>
            <a:pPr marL="514350" indent="-514350">
              <a:buNone/>
            </a:pPr>
            <a:r>
              <a:rPr lang="hr-HR" dirty="0" smtClean="0"/>
              <a:t>međunarodnim obilježjem.</a:t>
            </a:r>
          </a:p>
          <a:p>
            <a:pPr marL="514350" indent="-514350"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Pravila međunarodnog privatnog prava uređuju:</a:t>
            </a:r>
          </a:p>
          <a:p>
            <a:pPr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Nadležnost sudova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Kolizijska pravila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Priznanje i ovrha strane sudske odluke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1. ZRS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Ovaj zakon sadrži </a:t>
            </a:r>
            <a:r>
              <a:rPr lang="hr-HR" b="1" dirty="0" smtClean="0"/>
              <a:t>pravila o određivanju   </a:t>
            </a:r>
          </a:p>
          <a:p>
            <a:pPr>
              <a:buNone/>
            </a:pPr>
            <a:r>
              <a:rPr lang="hr-HR" b="1" dirty="0" smtClean="0"/>
              <a:t>mjerodavnog prava </a:t>
            </a:r>
            <a:r>
              <a:rPr lang="hr-HR" dirty="0" smtClean="0"/>
              <a:t>za statusne, porodične i  </a:t>
            </a:r>
          </a:p>
          <a:p>
            <a:pPr>
              <a:buNone/>
            </a:pPr>
            <a:r>
              <a:rPr lang="hr-HR" dirty="0" smtClean="0"/>
              <a:t>imovinske odnosno </a:t>
            </a:r>
            <a:r>
              <a:rPr lang="hr-HR" dirty="0" err="1" smtClean="0"/>
              <a:t>stvarnopravne</a:t>
            </a:r>
            <a:r>
              <a:rPr lang="hr-HR" dirty="0" smtClean="0"/>
              <a:t> odnose  s</a:t>
            </a:r>
          </a:p>
          <a:p>
            <a:pPr>
              <a:buNone/>
            </a:pPr>
            <a:r>
              <a:rPr lang="hr-HR" dirty="0" smtClean="0"/>
              <a:t>međunarodnim elementom.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dirty="0" smtClean="0"/>
              <a:t>Ovaj zakon sadrži i </a:t>
            </a:r>
            <a:r>
              <a:rPr lang="hr-HR" b="1" dirty="0" smtClean="0"/>
              <a:t>pravila o nadležnosti sudova i </a:t>
            </a:r>
          </a:p>
          <a:p>
            <a:pPr>
              <a:buNone/>
            </a:pPr>
            <a:r>
              <a:rPr lang="hr-HR" b="1" dirty="0" smtClean="0"/>
              <a:t>drugih organa Republike Hrvatske </a:t>
            </a:r>
            <a:r>
              <a:rPr lang="hr-HR" dirty="0" smtClean="0"/>
              <a:t>za </a:t>
            </a:r>
          </a:p>
          <a:p>
            <a:pPr>
              <a:buNone/>
            </a:pPr>
            <a:r>
              <a:rPr lang="hr-HR" dirty="0" smtClean="0"/>
              <a:t>raspravljanje odnosa iz stavka 1. ovog članka, </a:t>
            </a:r>
          </a:p>
          <a:p>
            <a:pPr>
              <a:buNone/>
            </a:pPr>
            <a:r>
              <a:rPr lang="hr-HR" dirty="0" smtClean="0"/>
              <a:t>pravila postupka i </a:t>
            </a:r>
            <a:r>
              <a:rPr lang="hr-HR" b="1" dirty="0" smtClean="0"/>
              <a:t>pravila za priznanje i ovrhu </a:t>
            </a:r>
          </a:p>
          <a:p>
            <a:pPr>
              <a:buNone/>
            </a:pPr>
            <a:r>
              <a:rPr lang="hr-HR" b="1" dirty="0" smtClean="0"/>
              <a:t>stranih sudskih odluka</a:t>
            </a:r>
            <a:r>
              <a:rPr lang="hr-HR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MPP-a U RH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/>
              <a:t>1. Europsko pravo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2. Zakon o rješavanju sukoba zakona s propisima </a:t>
            </a:r>
          </a:p>
          <a:p>
            <a:pPr>
              <a:buNone/>
            </a:pPr>
            <a:r>
              <a:rPr lang="hr-HR" b="1" dirty="0" smtClean="0"/>
              <a:t>drugih zemalja u određenim odnosima iz 1991.</a:t>
            </a:r>
          </a:p>
          <a:p>
            <a:pPr>
              <a:buNone/>
            </a:pPr>
            <a:r>
              <a:rPr lang="hr-HR" dirty="0" smtClean="0"/>
              <a:t>(Opće odredbe: 1.-13.; Mjerodavno pravo: 14. - 45.; Međunarodna </a:t>
            </a:r>
          </a:p>
          <a:p>
            <a:pPr>
              <a:buNone/>
            </a:pPr>
            <a:r>
              <a:rPr lang="hr-HR" dirty="0" smtClean="0"/>
              <a:t>nadležnost: 46.-85.; Priznanje i ovrha stranih odluka: 86.- 101.) </a:t>
            </a:r>
          </a:p>
          <a:p>
            <a:pPr>
              <a:buNone/>
            </a:pPr>
            <a:r>
              <a:rPr lang="en-US" b="1" i="1" dirty="0" err="1"/>
              <a:t>Zakon</a:t>
            </a:r>
            <a:r>
              <a:rPr lang="en-US" b="1" i="1" dirty="0"/>
              <a:t> o </a:t>
            </a:r>
            <a:r>
              <a:rPr lang="en-US" b="1" i="1" dirty="0" err="1"/>
              <a:t>međunarodnom</a:t>
            </a:r>
            <a:r>
              <a:rPr lang="en-US" b="1" i="1" dirty="0"/>
              <a:t> </a:t>
            </a:r>
            <a:r>
              <a:rPr lang="en-US" b="1" i="1" dirty="0" err="1"/>
              <a:t>privatnom</a:t>
            </a:r>
            <a:r>
              <a:rPr lang="en-US" b="1" i="1" dirty="0"/>
              <a:t> </a:t>
            </a:r>
            <a:r>
              <a:rPr lang="en-US" b="1" i="1" dirty="0" err="1"/>
              <a:t>pravu</a:t>
            </a:r>
            <a:r>
              <a:rPr lang="en-US" b="1" i="1" dirty="0"/>
              <a:t>, </a:t>
            </a:r>
            <a:r>
              <a:rPr lang="en-US" dirty="0" err="1"/>
              <a:t>Narodne</a:t>
            </a:r>
            <a:r>
              <a:rPr lang="en-US" dirty="0"/>
              <a:t> </a:t>
            </a:r>
            <a:r>
              <a:rPr lang="en-US" dirty="0" err="1"/>
              <a:t>novine</a:t>
            </a:r>
            <a:r>
              <a:rPr lang="en-US" dirty="0"/>
              <a:t> 101/2017.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3. Posebni propisi </a:t>
            </a:r>
            <a:r>
              <a:rPr lang="hr-HR" dirty="0" smtClean="0"/>
              <a:t>(</a:t>
            </a:r>
            <a:r>
              <a:rPr lang="hr-HR" i="1" dirty="0" err="1" smtClean="0"/>
              <a:t>lex</a:t>
            </a:r>
            <a:r>
              <a:rPr lang="hr-HR" i="1" dirty="0" smtClean="0"/>
              <a:t> </a:t>
            </a:r>
            <a:r>
              <a:rPr lang="hr-HR" i="1" dirty="0" err="1" smtClean="0"/>
              <a:t>specialis</a:t>
            </a:r>
            <a:r>
              <a:rPr lang="hr-HR" dirty="0" smtClean="0"/>
              <a:t>)</a:t>
            </a:r>
          </a:p>
          <a:p>
            <a:pPr>
              <a:buNone/>
            </a:pPr>
            <a:r>
              <a:rPr lang="hr-HR" dirty="0" err="1" smtClean="0"/>
              <a:t>Npr</a:t>
            </a:r>
            <a:r>
              <a:rPr lang="hr-HR" dirty="0" smtClean="0"/>
              <a:t>. Pomorski zakonik, Zakon o obveznim i </a:t>
            </a:r>
            <a:r>
              <a:rPr lang="hr-HR" dirty="0" err="1" smtClean="0"/>
              <a:t>stvarnopravnim</a:t>
            </a:r>
            <a:r>
              <a:rPr lang="hr-HR" dirty="0" smtClean="0"/>
              <a:t> odnosima u</a:t>
            </a:r>
          </a:p>
          <a:p>
            <a:pPr>
              <a:buNone/>
            </a:pPr>
            <a:r>
              <a:rPr lang="hr-HR" dirty="0" smtClean="0"/>
              <a:t>zračnom prometu, Zakon o mjenici…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b="1" dirty="0" smtClean="0"/>
              <a:t>4. Međunarodni ugovori  </a:t>
            </a:r>
            <a:r>
              <a:rPr lang="hr-HR" dirty="0" smtClean="0"/>
              <a:t>(dvostrani i višestrani)</a:t>
            </a:r>
          </a:p>
          <a:p>
            <a:pPr>
              <a:buNone/>
            </a:pPr>
            <a:r>
              <a:rPr lang="hr-HR" dirty="0" smtClean="0"/>
              <a:t>Najvažniji: Haaške konvencije o međunarodnom privatnom i </a:t>
            </a:r>
          </a:p>
          <a:p>
            <a:pPr>
              <a:buNone/>
            </a:pPr>
            <a:r>
              <a:rPr lang="hr-HR" dirty="0" smtClean="0"/>
              <a:t>procesnom pravu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Zakon o MPP-u iz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 fontAlgn="base">
              <a:buNone/>
            </a:pPr>
            <a:r>
              <a:rPr lang="en-US" b="1" i="1" dirty="0" err="1">
                <a:solidFill>
                  <a:srgbClr val="231F20"/>
                </a:solidFill>
              </a:rPr>
              <a:t>Polje</a:t>
            </a:r>
            <a:r>
              <a:rPr lang="en-US" b="1" i="1" dirty="0">
                <a:solidFill>
                  <a:srgbClr val="231F20"/>
                </a:solidFill>
              </a:rPr>
              <a:t> </a:t>
            </a:r>
            <a:r>
              <a:rPr lang="en-US" b="1" i="1" dirty="0" err="1" smtClean="0">
                <a:solidFill>
                  <a:srgbClr val="231F20"/>
                </a:solidFill>
              </a:rPr>
              <a:t>primjene</a:t>
            </a:r>
            <a:endParaRPr lang="hr-HR" b="1" i="1" dirty="0" smtClean="0">
              <a:solidFill>
                <a:srgbClr val="231F20"/>
              </a:solidFill>
            </a:endParaRPr>
          </a:p>
          <a:p>
            <a:pPr marL="0" indent="0" algn="ctr" fontAlgn="base">
              <a:buNone/>
            </a:pPr>
            <a:r>
              <a:rPr lang="en-US" dirty="0" err="1" smtClean="0">
                <a:solidFill>
                  <a:srgbClr val="231F20"/>
                </a:solidFill>
              </a:rPr>
              <a:t>Članak</a:t>
            </a:r>
            <a:r>
              <a:rPr lang="en-US" dirty="0" smtClean="0">
                <a:solidFill>
                  <a:srgbClr val="231F20"/>
                </a:solidFill>
              </a:rPr>
              <a:t> </a:t>
            </a:r>
            <a:r>
              <a:rPr lang="en-US" dirty="0">
                <a:solidFill>
                  <a:srgbClr val="231F20"/>
                </a:solidFill>
              </a:rPr>
              <a:t>1.</a:t>
            </a:r>
          </a:p>
          <a:p>
            <a:pPr marL="0" indent="0" fontAlgn="base">
              <a:buNone/>
            </a:pPr>
            <a:r>
              <a:rPr lang="en-US" dirty="0" err="1">
                <a:solidFill>
                  <a:srgbClr val="231F20"/>
                </a:solidFill>
              </a:rPr>
              <a:t>Ovim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Zakonom</a:t>
            </a:r>
            <a:r>
              <a:rPr lang="en-US" dirty="0">
                <a:solidFill>
                  <a:srgbClr val="231F20"/>
                </a:solidFill>
              </a:rPr>
              <a:t> se </a:t>
            </a:r>
            <a:r>
              <a:rPr lang="en-US" dirty="0" err="1">
                <a:solidFill>
                  <a:srgbClr val="231F20"/>
                </a:solidFill>
              </a:rPr>
              <a:t>uređuje</a:t>
            </a:r>
            <a:r>
              <a:rPr lang="en-US" dirty="0">
                <a:solidFill>
                  <a:srgbClr val="231F20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231F20"/>
                </a:solidFill>
              </a:rPr>
              <a:t>1. </a:t>
            </a:r>
            <a:r>
              <a:rPr lang="en-US" dirty="0" err="1">
                <a:solidFill>
                  <a:srgbClr val="231F20"/>
                </a:solidFill>
              </a:rPr>
              <a:t>mjerodavno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pravo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za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privatnopravne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odnose</a:t>
            </a:r>
            <a:r>
              <a:rPr lang="en-US" dirty="0">
                <a:solidFill>
                  <a:srgbClr val="231F20"/>
                </a:solidFill>
              </a:rPr>
              <a:t> s </a:t>
            </a:r>
            <a:r>
              <a:rPr lang="en-US" dirty="0" err="1">
                <a:solidFill>
                  <a:srgbClr val="231F20"/>
                </a:solidFill>
              </a:rPr>
              <a:t>međunarodnim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obilježjem</a:t>
            </a:r>
            <a:endParaRPr lang="en-US" dirty="0">
              <a:solidFill>
                <a:srgbClr val="231F20"/>
              </a:solidFill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231F20"/>
                </a:solidFill>
              </a:rPr>
              <a:t>2. </a:t>
            </a:r>
            <a:r>
              <a:rPr lang="en-US" dirty="0" err="1">
                <a:solidFill>
                  <a:srgbClr val="231F20"/>
                </a:solidFill>
              </a:rPr>
              <a:t>nadležnost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sudova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drugih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tijela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Republike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Hrvatske</a:t>
            </a:r>
            <a:r>
              <a:rPr lang="en-US" dirty="0">
                <a:solidFill>
                  <a:srgbClr val="231F20"/>
                </a:solidFill>
              </a:rPr>
              <a:t> u </a:t>
            </a:r>
            <a:r>
              <a:rPr lang="en-US" dirty="0" err="1">
                <a:solidFill>
                  <a:srgbClr val="231F20"/>
                </a:solidFill>
              </a:rPr>
              <a:t>pravnim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stvarima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čiji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predmet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odnosi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iz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točke</a:t>
            </a:r>
            <a:r>
              <a:rPr lang="en-US" dirty="0">
                <a:solidFill>
                  <a:srgbClr val="231F20"/>
                </a:solidFill>
              </a:rPr>
              <a:t> 1. </a:t>
            </a:r>
            <a:r>
              <a:rPr lang="en-US" dirty="0" err="1">
                <a:solidFill>
                  <a:srgbClr val="231F20"/>
                </a:solidFill>
              </a:rPr>
              <a:t>ovoga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članka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pravila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postupka</a:t>
            </a:r>
            <a:endParaRPr lang="en-US" dirty="0">
              <a:solidFill>
                <a:srgbClr val="231F20"/>
              </a:solidFill>
            </a:endParaRPr>
          </a:p>
          <a:p>
            <a:pPr marL="0" indent="0" fontAlgn="base">
              <a:buNone/>
            </a:pPr>
            <a:r>
              <a:rPr lang="en-US" dirty="0">
                <a:solidFill>
                  <a:srgbClr val="231F20"/>
                </a:solidFill>
              </a:rPr>
              <a:t>3. </a:t>
            </a:r>
            <a:r>
              <a:rPr lang="en-US" dirty="0" err="1">
                <a:solidFill>
                  <a:srgbClr val="231F20"/>
                </a:solidFill>
              </a:rPr>
              <a:t>priznanje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ovrha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stranih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sudskih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odluka</a:t>
            </a:r>
            <a:r>
              <a:rPr lang="en-US" dirty="0">
                <a:solidFill>
                  <a:srgbClr val="231F20"/>
                </a:solidFill>
              </a:rPr>
              <a:t> u </a:t>
            </a:r>
            <a:r>
              <a:rPr lang="en-US" dirty="0" err="1">
                <a:solidFill>
                  <a:srgbClr val="231F20"/>
                </a:solidFill>
              </a:rPr>
              <a:t>pravnim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stvarima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čiji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predmet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odnosi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iz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točke</a:t>
            </a:r>
            <a:r>
              <a:rPr lang="en-US" dirty="0">
                <a:solidFill>
                  <a:srgbClr val="231F20"/>
                </a:solidFill>
              </a:rPr>
              <a:t> 1. </a:t>
            </a:r>
            <a:r>
              <a:rPr lang="en-US" dirty="0" err="1">
                <a:solidFill>
                  <a:srgbClr val="231F20"/>
                </a:solidFill>
              </a:rPr>
              <a:t>ovoga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članka</a:t>
            </a:r>
            <a:r>
              <a:rPr lang="en-US" dirty="0">
                <a:solidFill>
                  <a:srgbClr val="231F2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2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Zakon o MPP-u iz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en-US" b="1" i="1" dirty="0" err="1">
                <a:solidFill>
                  <a:srgbClr val="231F20"/>
                </a:solidFill>
              </a:rPr>
              <a:t>Odnos</a:t>
            </a:r>
            <a:r>
              <a:rPr lang="en-US" b="1" i="1" dirty="0">
                <a:solidFill>
                  <a:srgbClr val="231F20"/>
                </a:solidFill>
              </a:rPr>
              <a:t> </a:t>
            </a:r>
            <a:r>
              <a:rPr lang="en-US" b="1" i="1" dirty="0" err="1">
                <a:solidFill>
                  <a:srgbClr val="231F20"/>
                </a:solidFill>
              </a:rPr>
              <a:t>prema</a:t>
            </a:r>
            <a:r>
              <a:rPr lang="en-US" b="1" i="1" dirty="0">
                <a:solidFill>
                  <a:srgbClr val="231F20"/>
                </a:solidFill>
              </a:rPr>
              <a:t> </a:t>
            </a:r>
            <a:r>
              <a:rPr lang="en-US" b="1" i="1" dirty="0" err="1">
                <a:solidFill>
                  <a:srgbClr val="231F20"/>
                </a:solidFill>
              </a:rPr>
              <a:t>drugim</a:t>
            </a:r>
            <a:r>
              <a:rPr lang="en-US" b="1" i="1" dirty="0">
                <a:solidFill>
                  <a:srgbClr val="231F20"/>
                </a:solidFill>
              </a:rPr>
              <a:t> </a:t>
            </a:r>
            <a:r>
              <a:rPr lang="en-US" b="1" i="1" dirty="0" err="1">
                <a:solidFill>
                  <a:srgbClr val="231F20"/>
                </a:solidFill>
              </a:rPr>
              <a:t>izvorima</a:t>
            </a:r>
            <a:endParaRPr lang="en-US" b="1" i="1" dirty="0">
              <a:solidFill>
                <a:srgbClr val="231F20"/>
              </a:solidFill>
            </a:endParaRPr>
          </a:p>
          <a:p>
            <a:pPr marL="0" indent="0" algn="ctr" fontAlgn="base">
              <a:buNone/>
            </a:pPr>
            <a:endParaRPr lang="hr-HR" dirty="0" smtClean="0">
              <a:solidFill>
                <a:srgbClr val="231F20"/>
              </a:solidFill>
            </a:endParaRPr>
          </a:p>
          <a:p>
            <a:pPr marL="0" indent="0" algn="ctr" fontAlgn="base">
              <a:buNone/>
            </a:pPr>
            <a:r>
              <a:rPr lang="en-US" dirty="0" err="1" smtClean="0">
                <a:solidFill>
                  <a:srgbClr val="231F20"/>
                </a:solidFill>
              </a:rPr>
              <a:t>Članak</a:t>
            </a:r>
            <a:r>
              <a:rPr lang="en-US" dirty="0" smtClean="0">
                <a:solidFill>
                  <a:srgbClr val="231F20"/>
                </a:solidFill>
              </a:rPr>
              <a:t> </a:t>
            </a:r>
            <a:r>
              <a:rPr lang="en-US" dirty="0">
                <a:solidFill>
                  <a:srgbClr val="231F20"/>
                </a:solidFill>
              </a:rPr>
              <a:t>2</a:t>
            </a:r>
            <a:r>
              <a:rPr lang="en-US" dirty="0" smtClean="0">
                <a:solidFill>
                  <a:srgbClr val="231F20"/>
                </a:solidFill>
              </a:rPr>
              <a:t>.</a:t>
            </a:r>
            <a:endParaRPr lang="hr-HR" dirty="0" smtClean="0">
              <a:solidFill>
                <a:srgbClr val="231F20"/>
              </a:solidFill>
            </a:endParaRPr>
          </a:p>
          <a:p>
            <a:pPr marL="0" indent="0" algn="ctr" fontAlgn="base">
              <a:buNone/>
            </a:pPr>
            <a:endParaRPr lang="en-US" dirty="0">
              <a:solidFill>
                <a:srgbClr val="231F20"/>
              </a:solidFill>
            </a:endParaRPr>
          </a:p>
          <a:p>
            <a:pPr marL="0" indent="0" fontAlgn="base">
              <a:buNone/>
            </a:pPr>
            <a:r>
              <a:rPr lang="en-US" dirty="0" err="1">
                <a:solidFill>
                  <a:srgbClr val="231F20"/>
                </a:solidFill>
              </a:rPr>
              <a:t>Ovaj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Zakon</a:t>
            </a:r>
            <a:r>
              <a:rPr lang="en-US" dirty="0">
                <a:solidFill>
                  <a:srgbClr val="231F20"/>
                </a:solidFill>
              </a:rPr>
              <a:t> se </a:t>
            </a:r>
            <a:r>
              <a:rPr lang="en-US" dirty="0" err="1">
                <a:solidFill>
                  <a:srgbClr val="231F20"/>
                </a:solidFill>
              </a:rPr>
              <a:t>primjenjuje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na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odnose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kojima</a:t>
            </a:r>
            <a:r>
              <a:rPr lang="en-US" dirty="0">
                <a:solidFill>
                  <a:srgbClr val="231F20"/>
                </a:solidFill>
              </a:rPr>
              <a:t> se </a:t>
            </a:r>
            <a:r>
              <a:rPr lang="en-US" dirty="0" err="1">
                <a:solidFill>
                  <a:srgbClr val="231F20"/>
                </a:solidFill>
              </a:rPr>
              <a:t>uređuju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pojedina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pitanja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iz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članka</a:t>
            </a:r>
            <a:r>
              <a:rPr lang="en-US" dirty="0">
                <a:solidFill>
                  <a:srgbClr val="231F20"/>
                </a:solidFill>
              </a:rPr>
              <a:t> 1. </a:t>
            </a:r>
            <a:r>
              <a:rPr lang="en-US" dirty="0" err="1">
                <a:solidFill>
                  <a:srgbClr val="231F20"/>
                </a:solidFill>
              </a:rPr>
              <a:t>ovoga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Zakona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ako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nisu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uređeni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pravno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obvezujućim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aktima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Europske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unije</a:t>
            </a:r>
            <a:r>
              <a:rPr lang="en-US" dirty="0">
                <a:solidFill>
                  <a:srgbClr val="231F20"/>
                </a:solidFill>
              </a:rPr>
              <a:t>, </a:t>
            </a:r>
            <a:r>
              <a:rPr lang="en-US" dirty="0" err="1">
                <a:solidFill>
                  <a:srgbClr val="231F20"/>
                </a:solidFill>
              </a:rPr>
              <a:t>međunarodnim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ugovorima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koji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na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snazi</a:t>
            </a:r>
            <a:r>
              <a:rPr lang="en-US" dirty="0">
                <a:solidFill>
                  <a:srgbClr val="231F20"/>
                </a:solidFill>
              </a:rPr>
              <a:t> u </a:t>
            </a:r>
            <a:r>
              <a:rPr lang="en-US" dirty="0" err="1">
                <a:solidFill>
                  <a:srgbClr val="231F20"/>
                </a:solidFill>
              </a:rPr>
              <a:t>Republici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Hrvatskoj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drugim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zakonima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koji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su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na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snazi</a:t>
            </a:r>
            <a:r>
              <a:rPr lang="en-US" dirty="0">
                <a:solidFill>
                  <a:srgbClr val="231F20"/>
                </a:solidFill>
              </a:rPr>
              <a:t> u </a:t>
            </a:r>
            <a:r>
              <a:rPr lang="en-US" dirty="0" err="1">
                <a:solidFill>
                  <a:srgbClr val="231F20"/>
                </a:solidFill>
              </a:rPr>
              <a:t>Republici</a:t>
            </a:r>
            <a:r>
              <a:rPr lang="en-US" dirty="0">
                <a:solidFill>
                  <a:srgbClr val="231F20"/>
                </a:solidFill>
              </a:rPr>
              <a:t> </a:t>
            </a:r>
            <a:r>
              <a:rPr lang="en-US" dirty="0" err="1">
                <a:solidFill>
                  <a:srgbClr val="231F20"/>
                </a:solidFill>
              </a:rPr>
              <a:t>Hrvatskoj</a:t>
            </a:r>
            <a:r>
              <a:rPr lang="en-US" dirty="0">
                <a:solidFill>
                  <a:srgbClr val="231F2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73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ugovori o europskoj zajednici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Države imaju obvezu suradnje kako bi se </a:t>
            </a:r>
          </a:p>
          <a:p>
            <a:pPr>
              <a:buNone/>
            </a:pPr>
            <a:r>
              <a:rPr lang="hr-HR" dirty="0" smtClean="0"/>
              <a:t>olakšalo priznanje i ovrha stranih odluka i kasnije </a:t>
            </a:r>
          </a:p>
          <a:p>
            <a:pPr>
              <a:buNone/>
            </a:pPr>
            <a:r>
              <a:rPr lang="hr-HR" dirty="0" smtClean="0"/>
              <a:t>obvezu pravosudne suradnje u građanskim </a:t>
            </a:r>
          </a:p>
          <a:p>
            <a:pPr>
              <a:buNone/>
            </a:pPr>
            <a:r>
              <a:rPr lang="hr-HR" dirty="0" smtClean="0"/>
              <a:t>predmetima.</a:t>
            </a:r>
          </a:p>
          <a:p>
            <a:r>
              <a:rPr lang="en-US" dirty="0" smtClean="0"/>
              <a:t>1968.</a:t>
            </a:r>
            <a:r>
              <a:rPr lang="hr-HR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donošenjem</a:t>
            </a:r>
            <a:r>
              <a:rPr lang="en-US" dirty="0" smtClean="0"/>
              <a:t> </a:t>
            </a:r>
            <a:r>
              <a:rPr lang="en-US" dirty="0" err="1" smtClean="0"/>
              <a:t>Bruxelleske</a:t>
            </a:r>
            <a:r>
              <a:rPr lang="en-US" dirty="0" smtClean="0"/>
              <a:t> </a:t>
            </a:r>
            <a:r>
              <a:rPr lang="en-US" dirty="0" err="1" smtClean="0"/>
              <a:t>konvencije</a:t>
            </a:r>
            <a:r>
              <a:rPr lang="en-US" dirty="0" smtClean="0"/>
              <a:t> o </a:t>
            </a:r>
            <a:r>
              <a:rPr lang="en-US" dirty="0" err="1" smtClean="0"/>
              <a:t>sudskoj</a:t>
            </a:r>
            <a:r>
              <a:rPr lang="hr-HR" dirty="0" smtClean="0"/>
              <a:t> nadležnosti, </a:t>
            </a:r>
            <a:r>
              <a:rPr lang="hr-HR" dirty="0" err="1" smtClean="0"/>
              <a:t>proznaju</a:t>
            </a:r>
            <a:r>
              <a:rPr lang="hr-HR" dirty="0" smtClean="0"/>
              <a:t> i ovrsi odluka u građanskim i trgovačkim </a:t>
            </a:r>
            <a:r>
              <a:rPr lang="en-US" dirty="0" err="1" smtClean="0"/>
              <a:t>predmetima</a:t>
            </a:r>
            <a:r>
              <a:rPr lang="en-US" dirty="0" smtClean="0"/>
              <a:t> </a:t>
            </a:r>
            <a:r>
              <a:rPr lang="en-US" dirty="0" err="1" smtClean="0"/>
              <a:t>započeo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unifikacije</a:t>
            </a:r>
            <a:r>
              <a:rPr lang="hr-HR" dirty="0" smtClean="0"/>
              <a:t> </a:t>
            </a:r>
            <a:r>
              <a:rPr lang="sv-SE" dirty="0" smtClean="0"/>
              <a:t>građanskoga procesnog prava EU i time je postavljen</a:t>
            </a:r>
            <a:r>
              <a:rPr lang="hr-HR" dirty="0" smtClean="0"/>
              <a:t> </a:t>
            </a:r>
            <a:r>
              <a:rPr lang="en-US" dirty="0" err="1" smtClean="0"/>
              <a:t>temelj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unifi</a:t>
            </a:r>
            <a:r>
              <a:rPr lang="en-US" dirty="0" smtClean="0"/>
              <a:t> </a:t>
            </a:r>
            <a:r>
              <a:rPr lang="en-US" dirty="0" err="1" smtClean="0"/>
              <a:t>kaciju</a:t>
            </a:r>
            <a:r>
              <a:rPr lang="en-US" dirty="0" smtClean="0"/>
              <a:t> </a:t>
            </a:r>
            <a:r>
              <a:rPr lang="en-US" dirty="0" err="1" smtClean="0"/>
              <a:t>kolizijskih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EU</a:t>
            </a:r>
            <a:endParaRPr lang="hr-HR" dirty="0" smtClean="0"/>
          </a:p>
          <a:p>
            <a:r>
              <a:rPr lang="en-US" dirty="0" err="1" smtClean="0"/>
              <a:t>Rimsk</a:t>
            </a:r>
            <a:r>
              <a:rPr lang="hr-HR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konvencij</a:t>
            </a:r>
            <a:r>
              <a:rPr lang="hr-HR" dirty="0" smtClean="0"/>
              <a:t>a</a:t>
            </a:r>
            <a:r>
              <a:rPr lang="en-US" dirty="0" smtClean="0"/>
              <a:t> o </a:t>
            </a:r>
            <a:r>
              <a:rPr lang="en-US" dirty="0" err="1" smtClean="0"/>
              <a:t>mjerodavnom</a:t>
            </a:r>
            <a:r>
              <a:rPr lang="hr-HR" dirty="0" smtClean="0"/>
              <a:t> </a:t>
            </a:r>
            <a:r>
              <a:rPr lang="en-US" dirty="0" err="1" smtClean="0"/>
              <a:t>pravu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ugovorne</a:t>
            </a:r>
            <a:r>
              <a:rPr lang="en-US" dirty="0" smtClean="0"/>
              <a:t> </a:t>
            </a:r>
            <a:r>
              <a:rPr lang="en-US" dirty="0" err="1" smtClean="0"/>
              <a:t>obveze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1980. (</a:t>
            </a:r>
            <a:r>
              <a:rPr lang="en-US" dirty="0" err="1" smtClean="0"/>
              <a:t>Rimska</a:t>
            </a:r>
            <a:r>
              <a:rPr lang="hr-HR" dirty="0" smtClean="0"/>
              <a:t> </a:t>
            </a:r>
            <a:r>
              <a:rPr lang="en-US" dirty="0" err="1" smtClean="0"/>
              <a:t>konvencija</a:t>
            </a:r>
            <a:r>
              <a:rPr lang="en-US" dirty="0" smtClean="0"/>
              <a:t>)</a:t>
            </a:r>
            <a:endParaRPr lang="hr-HR" dirty="0" smtClean="0"/>
          </a:p>
          <a:p>
            <a:endParaRPr lang="en-US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iz Amsterdama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Članak 65.</a:t>
            </a:r>
          </a:p>
          <a:p>
            <a:r>
              <a:rPr lang="hr-HR" dirty="0" smtClean="0"/>
              <a:t>Donošenje kolizijskih pravila i pravila međunarodnog građanskog procesnog prava u nadležnosti su europskog zakonodavca</a:t>
            </a:r>
          </a:p>
          <a:p>
            <a:r>
              <a:rPr lang="hr-HR" dirty="0" smtClean="0"/>
              <a:t>Na području MPP-a ne donose se više konvencije nego uredbe – Rimska konvencija zamijenjena je Uredbom Rim I, Briselska konvencija zamijenjena je Uredbom Bruxelles I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Prednosti uređenja materije MPP-a uredbama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Međunarodno privatno pravo uređuje</a:t>
            </a:r>
          </a:p>
          <a:p>
            <a:pPr>
              <a:buNone/>
            </a:pPr>
            <a:r>
              <a:rPr lang="hr-HR" dirty="0"/>
              <a:t>p</a:t>
            </a:r>
            <a:r>
              <a:rPr lang="hr-HR" dirty="0" smtClean="0"/>
              <a:t>rivatnopravne situacije s međunarodnim</a:t>
            </a:r>
          </a:p>
          <a:p>
            <a:pPr>
              <a:buNone/>
            </a:pPr>
            <a:r>
              <a:rPr lang="hr-HR" dirty="0"/>
              <a:t>o</a:t>
            </a:r>
            <a:r>
              <a:rPr lang="hr-HR" dirty="0" smtClean="0"/>
              <a:t>bilježjem.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Privatnopravna situacija</a:t>
            </a:r>
          </a:p>
          <a:p>
            <a:pPr marL="514350" indent="-514350">
              <a:buAutoNum type="arabicPeriod"/>
            </a:pPr>
            <a:r>
              <a:rPr lang="hr-HR" dirty="0" smtClean="0"/>
              <a:t>Međunarodno obilježje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Prednosti uređenja materije MPP-a uredbama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Uredbama izbjegnuta dugotrajnost i neizvjesnost postupka izmjena konvencija. </a:t>
            </a:r>
          </a:p>
          <a:p>
            <a:pPr marL="514350" indent="-514350">
              <a:buAutoNum type="arabicPeriod"/>
            </a:pPr>
            <a:r>
              <a:rPr lang="hr-HR" dirty="0" smtClean="0"/>
              <a:t>Uredbe su obvezujući pravni akti EU koji u svim državama članicama EU djeluju izravno, a podložne su tumačenju od strane Europskog suda. </a:t>
            </a:r>
          </a:p>
          <a:p>
            <a:pPr marL="514350" indent="-514350">
              <a:buAutoNum type="arabicPeriod"/>
            </a:pPr>
            <a:r>
              <a:rPr lang="hr-HR" dirty="0" smtClean="0"/>
              <a:t>Donošenju uredbe u skladu je sa sistematizacijom pravila međunarodnog privatnog prava na području europske unije. 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europskog MPP-a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r-HR" u="sng" dirty="0" smtClean="0"/>
              <a:t>Primarno pravo Europske unije</a:t>
            </a:r>
          </a:p>
          <a:p>
            <a:pPr marL="514350" indent="-514350">
              <a:buNone/>
            </a:pPr>
            <a:r>
              <a:rPr lang="hr-HR" dirty="0" smtClean="0"/>
              <a:t>Ugovor iz Lisabona (</a:t>
            </a:r>
            <a:r>
              <a:rPr lang="hr-HR" dirty="0" err="1" smtClean="0"/>
              <a:t>čl</a:t>
            </a:r>
            <a:r>
              <a:rPr lang="hr-HR" dirty="0" smtClean="0"/>
              <a:t> . 101 i </a:t>
            </a:r>
            <a:r>
              <a:rPr lang="hr-HR" dirty="0" err="1" smtClean="0"/>
              <a:t>čl</a:t>
            </a:r>
            <a:r>
              <a:rPr lang="hr-HR" dirty="0" smtClean="0"/>
              <a:t>. 102)</a:t>
            </a:r>
          </a:p>
          <a:p>
            <a:pPr marL="514350" indent="-514350">
              <a:buNone/>
            </a:pPr>
            <a:r>
              <a:rPr lang="hr-HR" dirty="0" smtClean="0"/>
              <a:t>Uredbe EU (izravno se primjenjuju u državama </a:t>
            </a:r>
          </a:p>
          <a:p>
            <a:pPr marL="514350" indent="-514350">
              <a:buNone/>
            </a:pPr>
            <a:r>
              <a:rPr lang="hr-HR" dirty="0" smtClean="0"/>
              <a:t>članicama)</a:t>
            </a:r>
          </a:p>
          <a:p>
            <a:pPr marL="514350" indent="-514350">
              <a:buNone/>
            </a:pPr>
            <a:r>
              <a:rPr lang="hr-HR" dirty="0" smtClean="0"/>
              <a:t>Međunarodni ugovori u kojima je EU stranka </a:t>
            </a:r>
          </a:p>
          <a:p>
            <a:pPr marL="514350" indent="-514350">
              <a:buNone/>
            </a:pPr>
            <a:r>
              <a:rPr lang="hr-HR" dirty="0" smtClean="0"/>
              <a:t>(europski ugovori)  </a:t>
            </a:r>
          </a:p>
          <a:p>
            <a:pPr marL="514350" indent="-514350">
              <a:buAutoNum type="arabicPeriod" startAt="2"/>
            </a:pPr>
            <a:r>
              <a:rPr lang="hr-HR" u="sng" dirty="0" smtClean="0"/>
              <a:t>Sekundarno</a:t>
            </a:r>
          </a:p>
          <a:p>
            <a:pPr marL="514350" indent="-514350">
              <a:buNone/>
            </a:pPr>
            <a:r>
              <a:rPr lang="hr-HR" dirty="0" smtClean="0"/>
              <a:t>Pravila iz smjernica EU koja se imaju smatrati </a:t>
            </a:r>
          </a:p>
          <a:p>
            <a:pPr marL="514350" indent="-514350">
              <a:buNone/>
            </a:pPr>
            <a:r>
              <a:rPr lang="hr-HR" dirty="0" smtClean="0"/>
              <a:t>pravilima neposredne primjene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RELEVANTNE UREDBE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u="sng" dirty="0" smtClean="0"/>
              <a:t>Pravila o utvrđivanju nadležnosti u građanskim i trgovačkim </a:t>
            </a:r>
          </a:p>
          <a:p>
            <a:pPr>
              <a:buNone/>
            </a:pPr>
            <a:r>
              <a:rPr lang="hr-HR" sz="2400" b="1" u="sng" dirty="0" smtClean="0"/>
              <a:t>predmetima:</a:t>
            </a:r>
          </a:p>
          <a:p>
            <a:pPr>
              <a:buNone/>
            </a:pPr>
            <a:r>
              <a:rPr lang="hr-HR" sz="2400" i="1" dirty="0" smtClean="0"/>
              <a:t>Uredba Bruxelles I o nadležnosti i priznanju i ovrsi sudskih odluka </a:t>
            </a:r>
          </a:p>
          <a:p>
            <a:pPr>
              <a:buNone/>
            </a:pPr>
            <a:r>
              <a:rPr lang="hr-HR" sz="2400" i="1" dirty="0" smtClean="0"/>
              <a:t>u građanskim i trgovačkim stvarima</a:t>
            </a:r>
          </a:p>
          <a:p>
            <a:pPr>
              <a:buNone/>
            </a:pPr>
            <a:endParaRPr lang="hr-HR" sz="2400" i="1" dirty="0" smtClean="0"/>
          </a:p>
          <a:p>
            <a:pPr>
              <a:buNone/>
            </a:pPr>
            <a:r>
              <a:rPr lang="hr-HR" sz="2400" i="1" dirty="0" smtClean="0"/>
              <a:t>Uredba Bruxelles II bis o nadležnosti i priznanju i  ovrsi sudskih </a:t>
            </a:r>
          </a:p>
          <a:p>
            <a:pPr>
              <a:buNone/>
            </a:pPr>
            <a:r>
              <a:rPr lang="hr-HR" sz="2400" i="1" dirty="0" smtClean="0"/>
              <a:t>odluka u bračnim stvarima i postupcima o roditeljskoj </a:t>
            </a:r>
          </a:p>
          <a:p>
            <a:pPr>
              <a:buNone/>
            </a:pPr>
            <a:r>
              <a:rPr lang="hr-HR" sz="2400" i="1" dirty="0" smtClean="0"/>
              <a:t>odgovornosti 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b="1" u="sng" dirty="0" smtClean="0"/>
              <a:t>Kolizijska pravila u </a:t>
            </a:r>
            <a:r>
              <a:rPr lang="hr-HR" sz="2400" b="1" u="sng" dirty="0"/>
              <a:t>građanskim i trgovačkim </a:t>
            </a:r>
            <a:r>
              <a:rPr lang="hr-HR" sz="2400" b="1" u="sng" dirty="0" smtClean="0"/>
              <a:t>predmetima:</a:t>
            </a:r>
          </a:p>
          <a:p>
            <a:pPr>
              <a:buNone/>
            </a:pPr>
            <a:r>
              <a:rPr lang="hr-HR" sz="2400" i="1" dirty="0" smtClean="0"/>
              <a:t>Uredba Rim I o pravu mjerodavnom za ugovorne obveze</a:t>
            </a:r>
          </a:p>
          <a:p>
            <a:pPr>
              <a:buNone/>
            </a:pPr>
            <a:endParaRPr lang="hr-HR" sz="2400" i="1" dirty="0" smtClean="0"/>
          </a:p>
          <a:p>
            <a:pPr>
              <a:buNone/>
            </a:pPr>
            <a:r>
              <a:rPr lang="hr-HR" sz="2400" i="1" dirty="0" smtClean="0"/>
              <a:t>Uredba Rim II o pravu mjerodavnom za </a:t>
            </a:r>
            <a:r>
              <a:rPr lang="hr-HR" sz="2400" i="1" dirty="0" err="1" smtClean="0"/>
              <a:t>izvanugovorne</a:t>
            </a:r>
            <a:r>
              <a:rPr lang="hr-HR" sz="2400" i="1" dirty="0" smtClean="0"/>
              <a:t> obveze </a:t>
            </a:r>
          </a:p>
          <a:p>
            <a:pPr>
              <a:buNone/>
            </a:pPr>
            <a:endParaRPr lang="en-US" sz="2400" b="1" u="sng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unifikacije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Zašto je važna unifikacija pravila </a:t>
            </a:r>
          </a:p>
          <a:p>
            <a:pPr>
              <a:buNone/>
            </a:pPr>
            <a:r>
              <a:rPr lang="hr-HR" dirty="0" smtClean="0"/>
              <a:t>međunarodnog privatnog prava na europskoj </a:t>
            </a:r>
          </a:p>
          <a:p>
            <a:pPr>
              <a:buNone/>
            </a:pPr>
            <a:r>
              <a:rPr lang="hr-HR" dirty="0" smtClean="0"/>
              <a:t>razini?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Moguća rješenja:</a:t>
            </a:r>
          </a:p>
          <a:p>
            <a:pPr marL="514350" indent="-514350">
              <a:buAutoNum type="arabicPeriod"/>
            </a:pPr>
            <a:r>
              <a:rPr lang="hr-HR" dirty="0" smtClean="0"/>
              <a:t>Harmonizacija privatnog prava </a:t>
            </a:r>
          </a:p>
          <a:p>
            <a:pPr marL="514350" indent="-514350">
              <a:buAutoNum type="arabicPeriod"/>
            </a:pPr>
            <a:r>
              <a:rPr lang="hr-HR" dirty="0" smtClean="0"/>
              <a:t>Harmonizacija pravila </a:t>
            </a:r>
            <a:r>
              <a:rPr lang="hr-HR" dirty="0" err="1" smtClean="0"/>
              <a:t>mpp</a:t>
            </a: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Privatnopravna situacija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Uključeni su svi odnosi iz područja građanskog </a:t>
            </a:r>
          </a:p>
          <a:p>
            <a:pPr>
              <a:buNone/>
            </a:pPr>
            <a:r>
              <a:rPr lang="hr-HR" dirty="0" smtClean="0"/>
              <a:t>prava u najširem smislu:</a:t>
            </a:r>
          </a:p>
          <a:p>
            <a:r>
              <a:rPr lang="hr-HR" dirty="0" smtClean="0"/>
              <a:t>Građansko pravo</a:t>
            </a:r>
          </a:p>
          <a:p>
            <a:r>
              <a:rPr lang="hr-HR" dirty="0" smtClean="0"/>
              <a:t>Obiteljsko pravo</a:t>
            </a:r>
          </a:p>
          <a:p>
            <a:r>
              <a:rPr lang="hr-HR" dirty="0" smtClean="0"/>
              <a:t>Trgovačko pravo</a:t>
            </a:r>
          </a:p>
          <a:p>
            <a:r>
              <a:rPr lang="hr-HR" dirty="0" smtClean="0"/>
              <a:t>Radno pravo</a:t>
            </a:r>
          </a:p>
          <a:p>
            <a:r>
              <a:rPr lang="hr-HR" dirty="0" smtClean="0"/>
              <a:t>Dio pomorskog prava 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obilježje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Situacija je međunarodno obilježena ako ima </a:t>
            </a:r>
          </a:p>
          <a:p>
            <a:pPr>
              <a:buNone/>
            </a:pPr>
            <a:r>
              <a:rPr lang="hr-HR" dirty="0" smtClean="0"/>
              <a:t>činjenične veze s više država.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obilježje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Situacija je međunarodno obilježena ako ima </a:t>
            </a:r>
          </a:p>
          <a:p>
            <a:pPr>
              <a:buNone/>
            </a:pPr>
            <a:r>
              <a:rPr lang="hr-HR" dirty="0"/>
              <a:t>č</a:t>
            </a:r>
            <a:r>
              <a:rPr lang="hr-HR" dirty="0" smtClean="0"/>
              <a:t>injenične veze s više država.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Međunarodni element u subjektu</a:t>
            </a:r>
          </a:p>
          <a:p>
            <a:r>
              <a:rPr lang="hr-HR" dirty="0" smtClean="0"/>
              <a:t>Međunarodni element u objektu</a:t>
            </a:r>
          </a:p>
          <a:p>
            <a:r>
              <a:rPr lang="hr-HR" dirty="0" smtClean="0"/>
              <a:t>Međunarodni element u pravima i obvezama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1. ZRS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Ovaj zakon sadrži pravila o određivanju </a:t>
            </a:r>
          </a:p>
          <a:p>
            <a:pPr>
              <a:buNone/>
            </a:pPr>
            <a:r>
              <a:rPr lang="hr-HR" dirty="0" smtClean="0"/>
              <a:t>mjerodavnog prava za </a:t>
            </a:r>
            <a:r>
              <a:rPr lang="hr-HR" b="1" dirty="0" smtClean="0"/>
              <a:t>statusne, porodične i </a:t>
            </a:r>
          </a:p>
          <a:p>
            <a:pPr>
              <a:buNone/>
            </a:pPr>
            <a:r>
              <a:rPr lang="hr-HR" b="1" dirty="0" smtClean="0"/>
              <a:t>imovinske odnosno </a:t>
            </a:r>
            <a:r>
              <a:rPr lang="hr-HR" b="1" dirty="0" err="1" smtClean="0"/>
              <a:t>stvarnopravne</a:t>
            </a:r>
            <a:r>
              <a:rPr lang="hr-HR" b="1" dirty="0" smtClean="0"/>
              <a:t> odnose  s</a:t>
            </a:r>
          </a:p>
          <a:p>
            <a:pPr>
              <a:buNone/>
            </a:pPr>
            <a:r>
              <a:rPr lang="hr-HR" b="1" dirty="0" smtClean="0"/>
              <a:t>međunarodnim elementom.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r>
              <a:rPr lang="hr-HR" dirty="0" smtClean="0"/>
              <a:t>Ovaj zakon sadrži i pravila o nadležnosti sudova i </a:t>
            </a:r>
          </a:p>
          <a:p>
            <a:pPr>
              <a:buNone/>
            </a:pPr>
            <a:r>
              <a:rPr lang="hr-HR" dirty="0" smtClean="0"/>
              <a:t>drugih organa Republike Hrvatske za </a:t>
            </a:r>
          </a:p>
          <a:p>
            <a:pPr>
              <a:buNone/>
            </a:pPr>
            <a:r>
              <a:rPr lang="hr-HR" dirty="0"/>
              <a:t>r</a:t>
            </a:r>
            <a:r>
              <a:rPr lang="hr-HR" dirty="0" smtClean="0"/>
              <a:t>aspravljanje odnosa iz stavka 1. ovog članka, </a:t>
            </a:r>
          </a:p>
          <a:p>
            <a:pPr>
              <a:buNone/>
            </a:pPr>
            <a:r>
              <a:rPr lang="hr-HR" dirty="0" smtClean="0"/>
              <a:t>pravila postupka i pravila za priznanje i ovrhu </a:t>
            </a:r>
          </a:p>
          <a:p>
            <a:pPr>
              <a:buNone/>
            </a:pPr>
            <a:r>
              <a:rPr lang="hr-HR" dirty="0" smtClean="0"/>
              <a:t>stranih sudskih odluka.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Pred kojim će se sudom voditi postupak? Koje mogućnosti postoje? Tj. Koji sud je međunarodno nadležan?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pravo je mjerodavno? Koja sve prava mogu biti mjerodavna? Kako ćemo znati koje od više moguće mjerodavnih prava primijeniti  u nekom određenom predmetu?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Koji sud je međunarodno nadležan?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Koje pravo je mjerodavno?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Ima li sudska odluka donesena u jednoj državi učinak u nekoj drugoj državi? Mogu li stranu sudsku odluku ovršiti u RH?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Međunarodno privatno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Pravila međunarodnog privatnog prava uređuju:</a:t>
            </a:r>
          </a:p>
          <a:p>
            <a:pPr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Nadležnost sudova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Kolizijska pravila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Priznanje i ovrha strane sudske odluke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973</Words>
  <Application>Microsoft Office PowerPoint</Application>
  <PresentationFormat>On-screen Show (4:3)</PresentationFormat>
  <Paragraphs>161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Međunarodno privatno pravo za izvanredne studente 28.2.2018.</vt:lpstr>
      <vt:lpstr>Međunarodno privatno pravo</vt:lpstr>
      <vt:lpstr>Privatnopravna situacija</vt:lpstr>
      <vt:lpstr>Međunarodno obilježje </vt:lpstr>
      <vt:lpstr>Međunarodno obilježje </vt:lpstr>
      <vt:lpstr>Članak 1. ZRS</vt:lpstr>
      <vt:lpstr>PowerPoint Presentation</vt:lpstr>
      <vt:lpstr>PowerPoint Presentation</vt:lpstr>
      <vt:lpstr>Međunarodno privatno pravo</vt:lpstr>
      <vt:lpstr>Načini rješavanja situacija s MO</vt:lpstr>
      <vt:lpstr>Načini rješavanja situacija s MO</vt:lpstr>
      <vt:lpstr>Međunarodno privatno pravo</vt:lpstr>
      <vt:lpstr>Članak 1. ZRS</vt:lpstr>
      <vt:lpstr>IZVORI MPP-a U RH</vt:lpstr>
      <vt:lpstr>Zakon o MPP-u iz 2017</vt:lpstr>
      <vt:lpstr>Zakon o MPP-u iz 2017</vt:lpstr>
      <vt:lpstr>Prvi ugovori o europskoj zajednici</vt:lpstr>
      <vt:lpstr>Ugovor iz Amsterdama </vt:lpstr>
      <vt:lpstr>Prednosti uređenja materije MPP-a uredbama </vt:lpstr>
      <vt:lpstr>Prednosti uređenja materije MPP-a uredbama </vt:lpstr>
      <vt:lpstr>Izvori europskog MPP-a</vt:lpstr>
      <vt:lpstr>RELEVANTNE UREDBE </vt:lpstr>
      <vt:lpstr>Cilj unifikacije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međunarodnog privatnog prava</dc:title>
  <dc:creator>admin</dc:creator>
  <cp:lastModifiedBy>PFZ</cp:lastModifiedBy>
  <cp:revision>79</cp:revision>
  <dcterms:created xsi:type="dcterms:W3CDTF">2013-04-25T05:09:45Z</dcterms:created>
  <dcterms:modified xsi:type="dcterms:W3CDTF">2018-03-02T09:28:56Z</dcterms:modified>
</cp:coreProperties>
</file>