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2" r:id="rId3"/>
    <p:sldId id="264" r:id="rId4"/>
    <p:sldId id="265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57" r:id="rId14"/>
    <p:sldId id="272" r:id="rId15"/>
    <p:sldId id="258" r:id="rId16"/>
    <p:sldId id="259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9501B-EA3C-408A-9ADC-A3C612DA3FE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0CD7E-C406-42A3-AF56-85889B5E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3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3267-2E4A-4435-882A-3F829B6EFE88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79FAE-6216-4850-9117-407A6D9D983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Priznanje i ovrha stranih sudskih odluka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Doc.dr.sc. Dora Zgrabljić Rotar</a:t>
            </a:r>
          </a:p>
          <a:p>
            <a:r>
              <a:rPr lang="hr-HR" dirty="0" smtClean="0"/>
              <a:t>2018.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/>
              <a:t>Pozitivne pretpostavke za priznanje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hr-HR" altLang="en-US" sz="2200" dirty="0" smtClean="0"/>
              <a:t>ovjereni </a:t>
            </a:r>
            <a:r>
              <a:rPr lang="hr-HR" altLang="en-US" sz="2200" dirty="0"/>
              <a:t>prijevod </a:t>
            </a:r>
            <a:r>
              <a:rPr lang="hr-HR" altLang="en-US" sz="2200" dirty="0" smtClean="0"/>
              <a:t>odluke (prema članku 87. ZRS)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endParaRPr lang="hr-HR" altLang="en-US" sz="2200" dirty="0" smtClean="0"/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hr-HR" altLang="en-US" sz="2200" dirty="0" smtClean="0"/>
              <a:t>potvrda </a:t>
            </a:r>
            <a:r>
              <a:rPr lang="hr-HR" altLang="en-US" sz="2200" dirty="0"/>
              <a:t>o pravomoćnosti (prema članku 87. ZRS)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endParaRPr lang="hr-HR" altLang="en-US" sz="22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hr-HR" altLang="en-US" sz="2200" dirty="0" smtClean="0"/>
              <a:t>Potvrda o ovršnosti (</a:t>
            </a:r>
            <a:r>
              <a:rPr lang="hr-HR" altLang="en-US" sz="2200" dirty="0"/>
              <a:t>prema članku </a:t>
            </a:r>
            <a:r>
              <a:rPr lang="hr-HR" altLang="en-US" sz="2200" dirty="0" smtClean="0"/>
              <a:t>96. </a:t>
            </a:r>
            <a:r>
              <a:rPr lang="hr-HR" altLang="en-US" sz="2200" dirty="0"/>
              <a:t>ZRS)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endParaRPr lang="hr-H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3136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Negativne pretpostavke za priznanje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 err="1" smtClean="0"/>
              <a:t>isključiva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nadležnost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domaćeg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suda</a:t>
            </a:r>
            <a:r>
              <a:rPr lang="hr-HR" altLang="en-US" sz="2200" dirty="0" smtClean="0"/>
              <a:t> (</a:t>
            </a:r>
            <a:r>
              <a:rPr lang="hr-HR" altLang="en-US" sz="2200" dirty="0" err="1" smtClean="0"/>
              <a:t>čl</a:t>
            </a:r>
            <a:r>
              <a:rPr lang="hr-HR" altLang="en-US" sz="2200" dirty="0" smtClean="0"/>
              <a:t> 89.)</a:t>
            </a:r>
            <a:endParaRPr lang="en-US" altLang="en-US" sz="22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 err="1"/>
              <a:t>povreda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saslušanje</a:t>
            </a:r>
            <a:r>
              <a:rPr lang="hr-HR" altLang="en-US" sz="2200" dirty="0"/>
              <a:t> (</a:t>
            </a:r>
            <a:r>
              <a:rPr lang="hr-HR" altLang="en-US" sz="2200" dirty="0" err="1"/>
              <a:t>čl</a:t>
            </a:r>
            <a:r>
              <a:rPr lang="hr-HR" altLang="en-US" sz="2200" dirty="0"/>
              <a:t> </a:t>
            </a:r>
            <a:r>
              <a:rPr lang="hr-HR" altLang="en-US" sz="2200" dirty="0" smtClean="0"/>
              <a:t>88.)</a:t>
            </a:r>
            <a:endParaRPr lang="en-US" altLang="en-US" sz="22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i="1" dirty="0"/>
              <a:t>res </a:t>
            </a:r>
            <a:r>
              <a:rPr lang="en-US" altLang="en-US" sz="2200" i="1" dirty="0" err="1" smtClean="0"/>
              <a:t>iudicata</a:t>
            </a:r>
            <a:r>
              <a:rPr lang="hr-HR" altLang="en-US" sz="2200" dirty="0"/>
              <a:t> (</a:t>
            </a:r>
            <a:r>
              <a:rPr lang="hr-HR" altLang="en-US" sz="2200" dirty="0" err="1"/>
              <a:t>čl</a:t>
            </a:r>
            <a:r>
              <a:rPr lang="hr-HR" altLang="en-US" sz="2200" dirty="0"/>
              <a:t> </a:t>
            </a:r>
            <a:r>
              <a:rPr lang="hr-HR" altLang="en-US" sz="2200" dirty="0" smtClean="0"/>
              <a:t>90.)</a:t>
            </a:r>
            <a:endParaRPr lang="en-US" altLang="en-US" sz="2200" i="1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 err="1" smtClean="0"/>
              <a:t>Litispendencija</a:t>
            </a:r>
            <a:r>
              <a:rPr lang="hr-HR" altLang="en-US" sz="2200" dirty="0" smtClean="0"/>
              <a:t> (</a:t>
            </a:r>
            <a:r>
              <a:rPr lang="hr-HR" altLang="en-US" sz="2200" dirty="0" err="1"/>
              <a:t>čl</a:t>
            </a:r>
            <a:r>
              <a:rPr lang="hr-HR" altLang="en-US" sz="2200" dirty="0"/>
              <a:t> 90.)</a:t>
            </a:r>
            <a:endParaRPr lang="en-US" altLang="en-US" sz="2200" i="1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 err="1" smtClean="0"/>
              <a:t>javni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poredak</a:t>
            </a:r>
            <a:r>
              <a:rPr lang="hr-HR" altLang="en-US" sz="2200" dirty="0" smtClean="0"/>
              <a:t> (</a:t>
            </a:r>
            <a:r>
              <a:rPr lang="hr-HR" altLang="en-US" sz="2200" dirty="0" err="1"/>
              <a:t>čl</a:t>
            </a:r>
            <a:r>
              <a:rPr lang="hr-HR" altLang="en-US" sz="2200" dirty="0"/>
              <a:t> </a:t>
            </a:r>
            <a:r>
              <a:rPr lang="hr-HR" altLang="en-US" sz="2200" dirty="0" smtClean="0"/>
              <a:t>91.)</a:t>
            </a:r>
            <a:endParaRPr lang="en-US" altLang="en-US" sz="22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 err="1"/>
              <a:t>uzajamnost</a:t>
            </a:r>
            <a:endParaRPr lang="en-US" alt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8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3900" kern="0" dirty="0">
                <a:latin typeface="Arial"/>
                <a:cs typeface="Arial"/>
              </a:rPr>
              <a:t>Postupak priznanja i ovrhe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r-HR" altLang="en-US" dirty="0" err="1"/>
              <a:t>Delibacijski</a:t>
            </a:r>
            <a:r>
              <a:rPr lang="hr-HR" altLang="en-US" dirty="0"/>
              <a:t> postupak: izvanparnični postupak u kojemu se odlučuje o priznanju i izvršenju kao o glavnoj stvari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r-HR" altLang="en-US" dirty="0" smtClean="0"/>
              <a:t>Priznanje kao prethodno pitanje: </a:t>
            </a:r>
            <a:r>
              <a:rPr lang="hr-HR" altLang="en-US" dirty="0"/>
              <a:t>ako o priznanju strane odluke nije doneseno posebno rješenje, svaki sud može o priznanju te odluke rješavati u postupku kao o prethodnom pitanju, ali samo s učinkom za taj postupak (čl. 101. st. 5. ZRSZ</a:t>
            </a:r>
            <a:r>
              <a:rPr lang="hr-HR" altLang="en-US" dirty="0" smtClean="0"/>
              <a:t>).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3032090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Priznanje i ovrha presuda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Strana presuda se izjednačuje s domaćom</a:t>
            </a:r>
          </a:p>
          <a:p>
            <a:r>
              <a:rPr lang="hr-HR" dirty="0" smtClean="0"/>
              <a:t>Sustav ograničene kontrole</a:t>
            </a:r>
          </a:p>
          <a:p>
            <a:r>
              <a:rPr lang="hr-HR" dirty="0" smtClean="0"/>
              <a:t>Pravni izvor </a:t>
            </a:r>
          </a:p>
          <a:p>
            <a:r>
              <a:rPr lang="hr-HR" dirty="0" smtClean="0"/>
              <a:t> pravo EU se primjenjuje samo na presude donesene u drugoj državi članici (nakon pristupanja! C-514/2010 </a:t>
            </a:r>
            <a:r>
              <a:rPr lang="hr-HR" i="1" dirty="0" err="1" smtClean="0"/>
              <a:t>Wolf</a:t>
            </a:r>
            <a:r>
              <a:rPr lang="hr-HR" i="1" dirty="0" smtClean="0"/>
              <a:t> </a:t>
            </a:r>
            <a:r>
              <a:rPr lang="hr-HR" i="1" dirty="0" err="1" smtClean="0"/>
              <a:t>Naturprodukte</a:t>
            </a:r>
            <a:r>
              <a:rPr lang="hr-HR" i="1" dirty="0" smtClean="0"/>
              <a:t> </a:t>
            </a:r>
            <a:r>
              <a:rPr lang="hr-HR" i="1" dirty="0" err="1" smtClean="0"/>
              <a:t>GmbH</a:t>
            </a:r>
            <a:r>
              <a:rPr lang="hr-HR" i="1" dirty="0" smtClean="0"/>
              <a:t> v SEWAR </a:t>
            </a:r>
            <a:r>
              <a:rPr lang="hr-HR" dirty="0" smtClean="0"/>
              <a:t>spol. s r. o.), ako stvar spada u polje primjene relevantne uredbe (</a:t>
            </a:r>
            <a:r>
              <a:rPr lang="hr-HR" dirty="0" err="1" smtClean="0"/>
              <a:t>npr</a:t>
            </a:r>
            <a:r>
              <a:rPr lang="hr-HR" dirty="0" smtClean="0"/>
              <a:t>. Bruxelles I, Bruxelles </a:t>
            </a:r>
            <a:r>
              <a:rPr lang="hr-HR" dirty="0" err="1" smtClean="0"/>
              <a:t>IIbis</a:t>
            </a:r>
            <a:r>
              <a:rPr lang="hr-HR" dirty="0" smtClean="0"/>
              <a:t>…)</a:t>
            </a:r>
          </a:p>
          <a:p>
            <a:pPr lvl="1"/>
            <a:r>
              <a:rPr lang="hr-HR" dirty="0" smtClean="0"/>
              <a:t>ZRSZ se primjenjuje na sve ostale situacije (presude iz trećih zemalja i presude u predmetima koji ne ulaze u polje primjene uredaba)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Priznanje i ovrha prema Uredbi 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Članak </a:t>
            </a:r>
            <a:r>
              <a:rPr lang="hr-HR" altLang="en-US" sz="3000" kern="0" dirty="0" smtClean="0">
                <a:solidFill>
                  <a:srgbClr val="000000"/>
                </a:solidFill>
                <a:latin typeface="Arial"/>
                <a:cs typeface="Arial"/>
              </a:rPr>
              <a:t>32 BUI (članak 2 </a:t>
            </a:r>
            <a:r>
              <a:rPr lang="hr-HR" altLang="en-US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BUIbis</a:t>
            </a:r>
            <a:r>
              <a:rPr lang="hr-HR" altLang="en-US" sz="3000" kern="0" dirty="0" smtClean="0">
                <a:solidFill>
                  <a:srgbClr val="000000"/>
                </a:solidFill>
                <a:latin typeface="Arial"/>
                <a:cs typeface="Arial"/>
              </a:rPr>
              <a:t>): </a:t>
            </a:r>
            <a:endParaRPr lang="hr-HR" altLang="en-US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4487" lvl="1" indent="0" algn="just" fontAlgn="base"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svaka odluka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koju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donese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sud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neke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države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članice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bez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obzira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kako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se ta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sudska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odluka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naziva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uključujući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presudu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nalog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odluku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ili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nalog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za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izvršenje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te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odluku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utvrđivanju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troškova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koju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izdaje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sudski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službenik</a:t>
            </a:r>
            <a:r>
              <a:rPr lang="en-US" altLang="en-US" sz="2600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hr-HR" altLang="en-US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hr-HR" altLang="en-US" sz="2000" dirty="0"/>
              <a:t>Nisu obuhvaćene odluke:</a:t>
            </a:r>
          </a:p>
          <a:p>
            <a:pPr lvl="1">
              <a:lnSpc>
                <a:spcPct val="90000"/>
              </a:lnSpc>
            </a:pPr>
            <a:r>
              <a:rPr lang="hr-HR" altLang="en-US" sz="2200" dirty="0"/>
              <a:t>sudova država nečlanica (</a:t>
            </a:r>
            <a:r>
              <a:rPr lang="hr-HR" altLang="en-US" sz="2200" dirty="0" err="1"/>
              <a:t>uklj</a:t>
            </a:r>
            <a:r>
              <a:rPr lang="hr-HR" altLang="en-US" sz="2200" dirty="0"/>
              <a:t>. tzv. dvostruku </a:t>
            </a:r>
            <a:r>
              <a:rPr lang="hr-HR" altLang="en-US" sz="2200" dirty="0" err="1"/>
              <a:t>egzekvaturu</a:t>
            </a:r>
            <a:r>
              <a:rPr lang="hr-HR" altLang="en-US" sz="2200" dirty="0"/>
              <a:t>)</a:t>
            </a:r>
          </a:p>
          <a:p>
            <a:pPr lvl="1">
              <a:lnSpc>
                <a:spcPct val="90000"/>
              </a:lnSpc>
            </a:pPr>
            <a:r>
              <a:rPr lang="hr-HR" altLang="en-US" sz="2200" dirty="0"/>
              <a:t>nedržavnih (privatnih) sudova</a:t>
            </a:r>
          </a:p>
          <a:p>
            <a:pPr lvl="1">
              <a:lnSpc>
                <a:spcPct val="90000"/>
              </a:lnSpc>
            </a:pPr>
            <a:r>
              <a:rPr lang="hr-HR" altLang="en-US" sz="2200" dirty="0"/>
              <a:t>međunarodnih sudova</a:t>
            </a:r>
          </a:p>
          <a:p>
            <a:pPr marL="344487" lvl="1" indent="0" algn="just" fontAlgn="base"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endParaRPr lang="hr-HR" altLang="en-US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Priznanje i ovrha prema Uredbi 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Sustav se temelji na automatskom priznanju odluka (</a:t>
            </a:r>
            <a:r>
              <a:rPr lang="hr-HR" dirty="0" err="1" smtClean="0"/>
              <a:t>čl</a:t>
            </a:r>
            <a:r>
              <a:rPr lang="hr-HR" dirty="0" smtClean="0"/>
              <a:t>. 33 Uredbe BI; </a:t>
            </a:r>
            <a:r>
              <a:rPr lang="hr-HR" dirty="0" err="1" smtClean="0"/>
              <a:t>čl</a:t>
            </a:r>
            <a:r>
              <a:rPr lang="hr-HR" dirty="0" smtClean="0"/>
              <a:t> 36 Uredbe </a:t>
            </a:r>
            <a:r>
              <a:rPr lang="hr-HR" dirty="0" err="1" smtClean="0"/>
              <a:t>BUIbis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pPr>
              <a:buNone/>
            </a:pPr>
            <a:r>
              <a:rPr lang="hr-HR" altLang="en-US" dirty="0"/>
              <a:t>Odluke donesene u državi članici priznaju se u</a:t>
            </a:r>
          </a:p>
          <a:p>
            <a:pPr>
              <a:buNone/>
            </a:pPr>
            <a:r>
              <a:rPr lang="hr-HR" altLang="en-US" dirty="0"/>
              <a:t>drugim državama članicama; za to se ne traži </a:t>
            </a:r>
          </a:p>
          <a:p>
            <a:pPr>
              <a:buNone/>
            </a:pPr>
            <a:r>
              <a:rPr lang="hr-HR" altLang="en-US" dirty="0"/>
              <a:t>nikakav poseban postupak.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Razlozi odbijanja priznanja i ovrhe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err="1" smtClean="0"/>
              <a:t>čl</a:t>
            </a:r>
            <a:r>
              <a:rPr lang="hr-HR" sz="2500" dirty="0" smtClean="0"/>
              <a:t>. 34. 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protivnost javnom poretku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povreda prava na saslušanje; upuštanje tuženika u postupak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nespojivost s domaćom odlukom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nespojivost s prethodnom stranom odlukom </a:t>
            </a: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err="1" smtClean="0"/>
              <a:t>čl</a:t>
            </a:r>
            <a:r>
              <a:rPr lang="hr-HR" sz="2500" dirty="0" smtClean="0"/>
              <a:t>. 35. 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povreda pravila o nadležnosti u predmetu osiguranja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povreda pravila o nadležnosti u predmetu potrošačkih ugovora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povreda pravila o isključivoj nadležnosti 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§"/>
              <a:defRPr/>
            </a:pPr>
            <a:r>
              <a:rPr lang="hr-HR" sz="2500" dirty="0" smtClean="0"/>
              <a:t>slučaj predviđen dvostranim međunarodnim ugovorom</a:t>
            </a:r>
          </a:p>
          <a:p>
            <a:r>
              <a:rPr lang="hr-HR" dirty="0" smtClean="0"/>
              <a:t>(članak 4 </a:t>
            </a:r>
            <a:r>
              <a:rPr lang="hr-HR" dirty="0" err="1" smtClean="0"/>
              <a:t>BUIbis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en-US" dirty="0"/>
              <a:t>Razlozi za odbijanje priznanja i ovrhe navedeni su taksativno.</a:t>
            </a:r>
          </a:p>
          <a:p>
            <a:pPr>
              <a:lnSpc>
                <a:spcPct val="90000"/>
              </a:lnSpc>
            </a:pPr>
            <a:r>
              <a:rPr lang="hr-HR" altLang="en-US" dirty="0"/>
              <a:t>Sud na te razloge pazi po službenoj dužnosti.</a:t>
            </a:r>
          </a:p>
          <a:p>
            <a:pPr>
              <a:lnSpc>
                <a:spcPct val="90000"/>
              </a:lnSpc>
            </a:pPr>
            <a:r>
              <a:rPr lang="hr-HR" altLang="en-US" dirty="0"/>
              <a:t>Teret dokaza je na stranci koja se protivi priznanju.</a:t>
            </a:r>
          </a:p>
          <a:p>
            <a:pPr>
              <a:lnSpc>
                <a:spcPct val="90000"/>
              </a:lnSpc>
            </a:pPr>
            <a:r>
              <a:rPr lang="hr-HR" altLang="en-US" dirty="0"/>
              <a:t>Ne primjenjuju se norme unutarnjeg prava, čak i onda kada su povoljnije za priznanje.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60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/>
              <a:t>Prekid postupka priznanja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 sz="2500" dirty="0" err="1"/>
              <a:t>Uredba</a:t>
            </a:r>
            <a:r>
              <a:rPr lang="en-US" altLang="en-US" sz="2500" dirty="0"/>
              <a:t> </a:t>
            </a:r>
            <a:r>
              <a:rPr lang="en-US" altLang="en-US" sz="2500" dirty="0" err="1"/>
              <a:t>daje</a:t>
            </a:r>
            <a:r>
              <a:rPr lang="en-US" altLang="en-US" sz="2500" dirty="0"/>
              <a:t> </a:t>
            </a:r>
            <a:r>
              <a:rPr lang="en-US" altLang="en-US" sz="2500" dirty="0" err="1"/>
              <a:t>diskrecijsko</a:t>
            </a:r>
            <a:r>
              <a:rPr lang="en-US" altLang="en-US" sz="2500" dirty="0"/>
              <a:t> </a:t>
            </a:r>
            <a:r>
              <a:rPr lang="en-US" altLang="en-US" sz="2500" dirty="0" err="1"/>
              <a:t>pravo</a:t>
            </a:r>
            <a:r>
              <a:rPr lang="en-US" altLang="en-US" sz="2500" dirty="0"/>
              <a:t> </a:t>
            </a:r>
            <a:r>
              <a:rPr lang="en-US" altLang="en-US" sz="2500" dirty="0" err="1"/>
              <a:t>sudu</a:t>
            </a:r>
            <a:r>
              <a:rPr lang="en-US" altLang="en-US" sz="2500" dirty="0"/>
              <a:t> </a:t>
            </a:r>
            <a:r>
              <a:rPr lang="hr-HR" altLang="en-US" sz="2500" dirty="0"/>
              <a:t>da prekine </a:t>
            </a:r>
            <a:r>
              <a:rPr lang="en-US" altLang="en-US" sz="2500" dirty="0" err="1"/>
              <a:t>postupak</a:t>
            </a:r>
            <a:r>
              <a:rPr lang="en-US" altLang="en-US" sz="2500" dirty="0"/>
              <a:t> </a:t>
            </a:r>
            <a:r>
              <a:rPr lang="en-US" altLang="en-US" sz="2500" dirty="0" err="1"/>
              <a:t>priznanja</a:t>
            </a:r>
            <a:r>
              <a:rPr lang="hr-HR" altLang="en-US" sz="2500" dirty="0"/>
              <a:t>,</a:t>
            </a:r>
            <a:r>
              <a:rPr lang="en-US" altLang="en-US" sz="2500" dirty="0"/>
              <a:t> </a:t>
            </a:r>
            <a:r>
              <a:rPr lang="hr-HR" altLang="en-US" sz="2500" dirty="0"/>
              <a:t>ako </a:t>
            </a:r>
            <a:r>
              <a:rPr lang="en-US" altLang="en-US" sz="2500" dirty="0"/>
              <a:t>je u </a:t>
            </a:r>
            <a:r>
              <a:rPr lang="en-US" altLang="en-US" sz="2500" dirty="0" err="1"/>
              <a:t>državi</a:t>
            </a:r>
            <a:r>
              <a:rPr lang="en-US" altLang="en-US" sz="2500" dirty="0"/>
              <a:t> </a:t>
            </a:r>
            <a:r>
              <a:rPr lang="en-US" altLang="en-US" sz="2500" dirty="0" err="1"/>
              <a:t>porijekla</a:t>
            </a:r>
            <a:r>
              <a:rPr lang="en-US" altLang="en-US" sz="2500" dirty="0"/>
              <a:t> </a:t>
            </a:r>
            <a:r>
              <a:rPr lang="en-US" altLang="en-US" sz="2500" dirty="0" err="1"/>
              <a:t>protiv</a:t>
            </a:r>
            <a:r>
              <a:rPr lang="en-US" altLang="en-US" sz="2500" dirty="0"/>
              <a:t> </a:t>
            </a:r>
            <a:r>
              <a:rPr lang="en-US" altLang="en-US" sz="2500" dirty="0" err="1"/>
              <a:t>odluke</a:t>
            </a:r>
            <a:r>
              <a:rPr lang="en-US" altLang="en-US" sz="2500" dirty="0"/>
              <a:t> </a:t>
            </a:r>
            <a:r>
              <a:rPr lang="en-US" altLang="en-US" sz="2500" dirty="0" err="1"/>
              <a:t>uložen</a:t>
            </a:r>
            <a:r>
              <a:rPr lang="en-US" altLang="en-US" sz="2500" dirty="0"/>
              <a:t> </a:t>
            </a:r>
            <a:r>
              <a:rPr lang="en-US" altLang="en-US" sz="2500" dirty="0" err="1"/>
              <a:t>redovni</a:t>
            </a:r>
            <a:r>
              <a:rPr lang="en-US" altLang="en-US" sz="2500" dirty="0"/>
              <a:t> </a:t>
            </a:r>
            <a:r>
              <a:rPr lang="en-US" altLang="en-US" sz="2500" dirty="0" err="1"/>
              <a:t>pravni</a:t>
            </a:r>
            <a:r>
              <a:rPr lang="en-US" altLang="en-US" sz="2500" dirty="0"/>
              <a:t> </a:t>
            </a:r>
            <a:r>
              <a:rPr lang="en-US" altLang="en-US" sz="2500" dirty="0" err="1"/>
              <a:t>lijek</a:t>
            </a:r>
            <a:r>
              <a:rPr lang="hr-HR" altLang="en-US" sz="2500" dirty="0"/>
              <a:t> (čl. 37)</a:t>
            </a:r>
            <a:r>
              <a:rPr lang="en-US" altLang="en-US" sz="2500" dirty="0"/>
              <a:t>.</a:t>
            </a:r>
            <a:endParaRPr lang="hr-HR" altLang="en-US" sz="2500" dirty="0"/>
          </a:p>
          <a:p>
            <a:pPr algn="just">
              <a:lnSpc>
                <a:spcPct val="80000"/>
              </a:lnSpc>
            </a:pPr>
            <a:r>
              <a:rPr lang="hr-HR" altLang="en-US" sz="2500" dirty="0"/>
              <a:t>Ovo pravo može se ostvariti i u deklaratornom i </a:t>
            </a:r>
            <a:r>
              <a:rPr lang="hr-HR" altLang="en-US" sz="2500" dirty="0" err="1"/>
              <a:t>incidentalnom</a:t>
            </a:r>
            <a:r>
              <a:rPr lang="hr-HR" altLang="en-US" sz="2500" dirty="0"/>
              <a:t> postupku priznanja.</a:t>
            </a:r>
          </a:p>
          <a:p>
            <a:pPr algn="just">
              <a:lnSpc>
                <a:spcPct val="80000"/>
              </a:lnSpc>
            </a:pPr>
            <a:r>
              <a:rPr lang="hr-HR" altLang="en-US" sz="2500" dirty="0"/>
              <a:t>Prema praksi Suda EZ, redovni pravni lijek je:</a:t>
            </a:r>
          </a:p>
          <a:p>
            <a:pPr lvl="1" algn="just">
              <a:lnSpc>
                <a:spcPct val="80000"/>
              </a:lnSpc>
            </a:pPr>
            <a:r>
              <a:rPr lang="hr-HR" altLang="en-US" sz="2400" dirty="0"/>
              <a:t>pravni lijek koji može dovesti do ukidanja ili izmjene odluke,</a:t>
            </a:r>
          </a:p>
          <a:p>
            <a:pPr lvl="1" algn="just">
              <a:lnSpc>
                <a:spcPct val="80000"/>
              </a:lnSpc>
            </a:pPr>
            <a:r>
              <a:rPr lang="hr-HR" altLang="en-US" sz="2400" dirty="0"/>
              <a:t>koji je vezan određenim rokom,</a:t>
            </a:r>
          </a:p>
          <a:p>
            <a:pPr lvl="1" algn="just">
              <a:lnSpc>
                <a:spcPct val="80000"/>
              </a:lnSpc>
            </a:pPr>
            <a:r>
              <a:rPr lang="hr-HR" altLang="en-US" sz="2400" dirty="0"/>
              <a:t>koji je dio redovnog tijeka postupka i s kojim stranka predvidljivo uvijek može računati (C-43/77, </a:t>
            </a:r>
            <a:r>
              <a:rPr lang="hr-HR" altLang="en-US" sz="2400" i="1" dirty="0" err="1"/>
              <a:t>Industrial</a:t>
            </a:r>
            <a:r>
              <a:rPr lang="hr-HR" altLang="en-US" sz="2400" i="1" dirty="0"/>
              <a:t> </a:t>
            </a:r>
            <a:r>
              <a:rPr lang="hr-HR" altLang="en-US" sz="2400" i="1" dirty="0" err="1"/>
              <a:t>Diamond</a:t>
            </a:r>
            <a:r>
              <a:rPr lang="hr-HR" altLang="en-US" sz="2400" i="1" dirty="0"/>
              <a:t> </a:t>
            </a:r>
            <a:r>
              <a:rPr lang="hr-HR" altLang="en-US" sz="2400" i="1" dirty="0" err="1"/>
              <a:t>Supplies</a:t>
            </a:r>
            <a:r>
              <a:rPr lang="hr-HR" altLang="en-US" sz="2400" i="1" dirty="0"/>
              <a:t> v Riva</a:t>
            </a:r>
            <a:r>
              <a:rPr lang="hr-HR" altLang="en-US" sz="24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56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Ovrha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Ukidanje </a:t>
            </a:r>
            <a:r>
              <a:rPr lang="hr-HR" dirty="0" err="1" smtClean="0"/>
              <a:t>egzekvature</a:t>
            </a:r>
            <a:r>
              <a:rPr lang="hr-HR" dirty="0" smtClean="0"/>
              <a:t> u Uredbi Bruxelles Ibis prema članku 36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„Sudska odluka donesena u nekoj državi članici koja je ovršna u toj državi članici bit će ovršna i u svakoj drugoj državi članici bez ikakvog posebnog </a:t>
            </a:r>
            <a:r>
              <a:rPr lang="hr-HR" smtClean="0"/>
              <a:t>proglašenja ovršnosti”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5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Pravni izvori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600" kern="0" dirty="0" smtClean="0">
                <a:solidFill>
                  <a:srgbClr val="000000"/>
                </a:solidFill>
                <a:latin typeface="Arial"/>
                <a:cs typeface="Arial"/>
              </a:rPr>
              <a:t>HR: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ZRSZ </a:t>
            </a: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(čl. 86..96</a:t>
            </a:r>
            <a:r>
              <a:rPr lang="hr-HR" alt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.)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međunarodni </a:t>
            </a: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ugovori </a:t>
            </a:r>
          </a:p>
          <a:p>
            <a:pPr marL="692150" lvl="1" indent="-347663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endParaRPr lang="hr-HR" altLang="en-US" sz="2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Pravo EU:</a:t>
            </a:r>
          </a:p>
          <a:p>
            <a:pPr marL="344487" lvl="1" indent="0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Bruxelles I (44/2001) o nadležnosti i izvršenju sudskih odluka u građanskim i trgovačkim predmetima iz 2000</a:t>
            </a:r>
            <a:r>
              <a:rPr lang="hr-HR" alt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344487" lvl="1" indent="0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100" kern="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hr-HR" altLang="en-US" sz="2100" kern="0" dirty="0" err="1">
                <a:solidFill>
                  <a:srgbClr val="000000"/>
                </a:solidFill>
                <a:latin typeface="Arial"/>
                <a:cs typeface="Arial"/>
              </a:rPr>
              <a:t>Bruxelleska</a:t>
            </a:r>
            <a:r>
              <a:rPr lang="hr-HR" altLang="en-US" sz="2100" kern="0" dirty="0">
                <a:solidFill>
                  <a:srgbClr val="000000"/>
                </a:solidFill>
                <a:latin typeface="Arial"/>
                <a:cs typeface="Arial"/>
              </a:rPr>
              <a:t> konvencija iz 1968.)</a:t>
            </a:r>
          </a:p>
          <a:p>
            <a:pPr marL="693737" lvl="2" indent="0" algn="just" fontAlgn="base">
              <a:lnSpc>
                <a:spcPct val="90000"/>
              </a:lnSpc>
              <a:spcAft>
                <a:spcPct val="0"/>
              </a:spcAft>
              <a:buClr>
                <a:srgbClr val="CCCC00"/>
              </a:buClr>
              <a:buSzPct val="70000"/>
              <a:buNone/>
            </a:pPr>
            <a:endParaRPr lang="hr-HR" altLang="en-US" sz="21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4487" lvl="1" indent="0" algn="just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Uredba Bruxelles </a:t>
            </a:r>
            <a:r>
              <a:rPr lang="hr-HR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IIbis</a:t>
            </a: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o nadležnosti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sudskoj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nadležnosti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priznanju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ovrsi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sudskih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odluka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u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bračnim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predmetima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u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postupku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o</a:t>
            </a: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roditeljskoj</a:t>
            </a:r>
            <a:r>
              <a:rPr lang="en-US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odgovornosti</a:t>
            </a:r>
            <a:endParaRPr lang="hr-HR" altLang="en-US" sz="2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Vremenska primjena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Priznanje i ovrha javnih isprava donesenih u postupcima koji su </a:t>
            </a:r>
            <a:r>
              <a:rPr lang="hr-HR" dirty="0"/>
              <a:t>pokrenuti prije 2. srpnja 2013. – </a:t>
            </a:r>
            <a:r>
              <a:rPr lang="hr-HR" dirty="0" smtClean="0"/>
              <a:t>primjenjuje </a:t>
            </a:r>
            <a:r>
              <a:rPr lang="hr-HR" dirty="0"/>
              <a:t>se </a:t>
            </a:r>
            <a:r>
              <a:rPr lang="hr-HR" dirty="0" smtClean="0"/>
              <a:t>ZRS</a:t>
            </a:r>
          </a:p>
          <a:p>
            <a:pPr marL="0" indent="0">
              <a:buNone/>
            </a:pPr>
            <a:r>
              <a:rPr lang="hr-HR" dirty="0" smtClean="0"/>
              <a:t>*osim ako udovoljavaju pretpostavkama iz članka 66(2)</a:t>
            </a:r>
            <a:endParaRPr lang="hr-HR" dirty="0"/>
          </a:p>
          <a:p>
            <a:r>
              <a:rPr lang="hr-HR" dirty="0" smtClean="0"/>
              <a:t>Priznanje i ovrha javnih isprava donesenih u postupcima koji su </a:t>
            </a:r>
            <a:r>
              <a:rPr lang="hr-HR" dirty="0"/>
              <a:t>pokrenuti od 2. srpnja 2013. do 9</a:t>
            </a:r>
            <a:r>
              <a:rPr lang="hr-HR" dirty="0" smtClean="0"/>
              <a:t>. siječnja </a:t>
            </a:r>
            <a:r>
              <a:rPr lang="hr-HR" dirty="0"/>
              <a:t>2015. – primjenjuje se Uredba Bruxelles </a:t>
            </a:r>
            <a:r>
              <a:rPr lang="hr-HR" dirty="0" smtClean="0"/>
              <a:t>I </a:t>
            </a:r>
            <a:r>
              <a:rPr lang="hr-HR" dirty="0"/>
              <a:t>iz 2000.</a:t>
            </a:r>
          </a:p>
          <a:p>
            <a:r>
              <a:rPr lang="hr-HR" dirty="0" smtClean="0"/>
              <a:t>Javne isprave donesene u postupcima koji su </a:t>
            </a:r>
            <a:r>
              <a:rPr lang="hr-HR" dirty="0"/>
              <a:t>pokrenuti nakon 10. siječnja – </a:t>
            </a:r>
            <a:r>
              <a:rPr lang="hr-HR" dirty="0" smtClean="0"/>
              <a:t>primjenjuje </a:t>
            </a:r>
            <a:r>
              <a:rPr lang="hr-HR" dirty="0"/>
              <a:t>se Uredba Bruxelles I iz 2012.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6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66(2) BUI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Ova Uredba primjenjuje se samo na postupke pokrenute i javne isprave sastavljene nakon njezina stupanja na snagu.</a:t>
            </a:r>
          </a:p>
          <a:p>
            <a:pPr marL="514350" indent="-514350">
              <a:buAutoNum type="arabicPeriod"/>
            </a:pPr>
            <a:r>
              <a:rPr lang="hr-HR" dirty="0" smtClean="0"/>
              <a:t>Međutim, ako je postupak u državi članici porijekla pokrenut prije stupanja na snagu ove Uredbe, sudske odluke donesene nakon tog datuma priznaju se i </a:t>
            </a:r>
            <a:r>
              <a:rPr lang="hr-HR" dirty="0" err="1" smtClean="0"/>
              <a:t>ovršavaju</a:t>
            </a:r>
            <a:r>
              <a:rPr lang="hr-HR" dirty="0" smtClean="0"/>
              <a:t> sukladno odredbama poglavlja III:</a:t>
            </a:r>
          </a:p>
          <a:p>
            <a:pPr marL="0" indent="0">
              <a:buNone/>
            </a:pPr>
            <a:r>
              <a:rPr lang="hr-HR" dirty="0" smtClean="0"/>
              <a:t>(a)Ako je postupak u državi članici porijekla pokrenut nakon stupanja na snagu </a:t>
            </a:r>
            <a:r>
              <a:rPr lang="hr-HR" dirty="0" err="1" smtClean="0"/>
              <a:t>Bruxelleske</a:t>
            </a:r>
            <a:r>
              <a:rPr lang="hr-HR" dirty="0" smtClean="0"/>
              <a:t> konvencije ili </a:t>
            </a:r>
            <a:r>
              <a:rPr lang="hr-HR" dirty="0" err="1" smtClean="0"/>
              <a:t>Luganske</a:t>
            </a:r>
            <a:r>
              <a:rPr lang="hr-HR" dirty="0" smtClean="0"/>
              <a:t> konvencije u državi članici porijekla i u državi članici u kojoj se traži njeno priznanje i ovrha;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(b) U svim drugim slučajevima, ako je nadležnost utemeljena na pravilima koja odgovaraju odredbama poglavlja II. Ili konvenciji sklopljenoj između države članice porijekla i države članice u kojoj se traži njeno priznaje i ovrha, a koja je bila na snazi u trenutku pokretanja postupka.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3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hr-HR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hr-HR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Priznati </a:t>
            </a:r>
            <a:r>
              <a:rPr lang="hr-HR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i ovršiti sudsku odluku znači </a:t>
            </a:r>
            <a:r>
              <a:rPr lang="hr-HR" altLang="en-US" sz="3200" u="sng" kern="0" dirty="0">
                <a:solidFill>
                  <a:srgbClr val="000000"/>
                </a:solidFill>
                <a:latin typeface="Arial"/>
                <a:cs typeface="Arial"/>
              </a:rPr>
              <a:t>prihvatiti je</a:t>
            </a:r>
            <a:r>
              <a:rPr lang="hr-HR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 kao pravomoćnu i ovršnu.</a:t>
            </a:r>
            <a:br>
              <a:rPr lang="hr-HR" altLang="en-US" sz="3200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100" kern="0" dirty="0" smtClean="0">
                <a:solidFill>
                  <a:srgbClr val="000000"/>
                </a:solidFill>
                <a:latin typeface="Arial"/>
                <a:cs typeface="Arial"/>
              </a:rPr>
              <a:t>Čl</a:t>
            </a:r>
            <a:r>
              <a:rPr lang="hr-HR" altLang="en-US" sz="2100" kern="0" dirty="0">
                <a:solidFill>
                  <a:srgbClr val="000000"/>
                </a:solidFill>
                <a:latin typeface="Arial"/>
                <a:cs typeface="Arial"/>
              </a:rPr>
              <a:t>. 86. st. 1.:</a:t>
            </a:r>
          </a:p>
          <a:p>
            <a:pPr marL="344487" lvl="1" indent="0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	“</a:t>
            </a:r>
            <a:r>
              <a:rPr lang="hr-HR" altLang="en-US" sz="2200" i="1" kern="0" dirty="0">
                <a:solidFill>
                  <a:srgbClr val="000000"/>
                </a:solidFill>
                <a:latin typeface="Arial"/>
                <a:cs typeface="Arial"/>
              </a:rPr>
              <a:t>Strana sudska odluka izjednačuje se s odlukom suda Republike Hrvatske i ima pravni učinak u Republici Hrvatskoj samo ako je prizna sud Republike Hrvatske.</a:t>
            </a: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endParaRPr lang="hr-HR" altLang="en-US" sz="21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100" kern="0" dirty="0" smtClean="0">
                <a:solidFill>
                  <a:srgbClr val="000000"/>
                </a:solidFill>
                <a:latin typeface="Arial"/>
                <a:cs typeface="Arial"/>
              </a:rPr>
              <a:t>Učinci strane sudske odluke izjednačuju se s učincima domaće.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100" kern="0" dirty="0" err="1" smtClean="0">
                <a:solidFill>
                  <a:srgbClr val="000000"/>
                </a:solidFill>
                <a:latin typeface="Arial"/>
                <a:cs typeface="Arial"/>
              </a:rPr>
              <a:t>Egzekvatura</a:t>
            </a:r>
            <a:r>
              <a:rPr lang="hr-HR" altLang="en-US" sz="2100" kern="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344487" lvl="1" indent="0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odluka o priznanju (</a:t>
            </a:r>
            <a:r>
              <a:rPr lang="hr-HR" altLang="en-US" sz="2200" i="1" kern="0" dirty="0" err="1">
                <a:solidFill>
                  <a:srgbClr val="000000"/>
                </a:solidFill>
                <a:latin typeface="Arial"/>
                <a:cs typeface="Arial"/>
              </a:rPr>
              <a:t>exequatur</a:t>
            </a: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344487" lvl="1" indent="0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postupak priznanja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endParaRPr lang="hr-HR" altLang="en-US" sz="21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100" kern="0" dirty="0" smtClean="0">
                <a:solidFill>
                  <a:srgbClr val="000000"/>
                </a:solidFill>
                <a:latin typeface="Arial"/>
                <a:cs typeface="Arial"/>
              </a:rPr>
              <a:t>Razlog </a:t>
            </a:r>
            <a:r>
              <a:rPr lang="hr-HR" altLang="en-US" sz="2100" kern="0" dirty="0">
                <a:solidFill>
                  <a:srgbClr val="000000"/>
                </a:solidFill>
                <a:latin typeface="Arial"/>
                <a:cs typeface="Arial"/>
              </a:rPr>
              <a:t>priznanja:</a:t>
            </a:r>
          </a:p>
          <a:p>
            <a:pPr marL="344487" lvl="1" indent="0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interesi stranaka ili</a:t>
            </a:r>
          </a:p>
          <a:p>
            <a:pPr marL="344487" lvl="1" indent="0" fontAlgn="base">
              <a:lnSpc>
                <a:spcPct val="90000"/>
              </a:lnSpc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200" kern="0" dirty="0">
                <a:solidFill>
                  <a:srgbClr val="000000"/>
                </a:solidFill>
                <a:latin typeface="Arial"/>
                <a:cs typeface="Arial"/>
              </a:rPr>
              <a:t>interesi država?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2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Sustavi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Sustav ograničene kontrole</a:t>
            </a:r>
          </a:p>
          <a:p>
            <a:pPr lvl="0" fontAlgn="base"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Sustav neograničene kontrole</a:t>
            </a:r>
          </a:p>
          <a:p>
            <a:pPr lvl="0" fontAlgn="base"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Sustav revizije iz osnova</a:t>
            </a:r>
          </a:p>
          <a:p>
            <a:pPr lvl="0" fontAlgn="base"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en-US" sz="3000" i="1" kern="0" dirty="0">
                <a:solidFill>
                  <a:srgbClr val="000000"/>
                </a:solidFill>
                <a:latin typeface="Arial"/>
                <a:cs typeface="Arial"/>
              </a:rPr>
              <a:t>Prima </a:t>
            </a:r>
            <a:r>
              <a:rPr lang="hr-HR" altLang="en-US" sz="3000" i="1" kern="0" dirty="0" err="1">
                <a:solidFill>
                  <a:srgbClr val="000000"/>
                </a:solidFill>
                <a:latin typeface="Arial"/>
                <a:cs typeface="Arial"/>
              </a:rPr>
              <a:t>facie</a:t>
            </a:r>
            <a:r>
              <a:rPr lang="hr-HR" altLang="en-US" sz="3000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r-HR" altLang="en-US" sz="3000" i="1" kern="0" dirty="0" err="1">
                <a:solidFill>
                  <a:srgbClr val="000000"/>
                </a:solidFill>
                <a:latin typeface="Arial"/>
                <a:cs typeface="Arial"/>
              </a:rPr>
              <a:t>evidence</a:t>
            </a:r>
            <a:endParaRPr lang="hr-HR" altLang="en-US" sz="3000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Sustav međunarodnih ugovora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4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Definicija strane sudske odluke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Čl. 86. st. 2. i 3. ZRSZ:</a:t>
            </a:r>
          </a:p>
          <a:p>
            <a:pPr lvl="0" fontAlgn="base"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600" i="1" kern="0" dirty="0">
                <a:solidFill>
                  <a:srgbClr val="000000"/>
                </a:solidFill>
                <a:latin typeface="Arial"/>
                <a:cs typeface="Arial"/>
              </a:rPr>
              <a:t>	“Stranom odlukom, prema stavku 1. ovog članka, smatra se i nagodba sklopljena pred sudom (sudska nagodba).</a:t>
            </a:r>
          </a:p>
          <a:p>
            <a:pPr lvl="0" fontAlgn="base"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2600" i="1" kern="0" dirty="0">
                <a:solidFill>
                  <a:srgbClr val="000000"/>
                </a:solidFill>
                <a:latin typeface="Arial"/>
                <a:cs typeface="Arial"/>
              </a:rPr>
              <a:t>	Stranom sudskom odlukom smatra se i odluka drugog organa </a:t>
            </a:r>
            <a:r>
              <a:rPr lang="hr-HR" altLang="en-US" sz="2600" b="1" i="1" kern="0" dirty="0">
                <a:solidFill>
                  <a:srgbClr val="000000"/>
                </a:solidFill>
                <a:latin typeface="Arial"/>
                <a:cs typeface="Arial"/>
              </a:rPr>
              <a:t>koja je u državi u kojoj je donesena </a:t>
            </a:r>
            <a:r>
              <a:rPr lang="hr-HR" altLang="en-US" sz="2600" i="1" kern="0" dirty="0">
                <a:solidFill>
                  <a:srgbClr val="000000"/>
                </a:solidFill>
                <a:latin typeface="Arial"/>
                <a:cs typeface="Arial"/>
              </a:rPr>
              <a:t>izjednačena sa sudskom odlukom odnosno sudskom nagodbom ako se njome reguliraju odnosi predviđeni u članku 1. ovog zakona.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4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Članak 32: </a:t>
            </a:r>
          </a:p>
          <a:p>
            <a:pPr marL="344487" lvl="1" indent="0" algn="just" fontAlgn="base">
              <a:spcAft>
                <a:spcPct val="0"/>
              </a:spcAft>
              <a:buClr>
                <a:srgbClr val="669999"/>
              </a:buClr>
              <a:buSzPct val="70000"/>
              <a:buNone/>
            </a:pP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svaka odluka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koju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donese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sud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neke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države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članice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bez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obzira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kako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se ta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sudska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odluka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naziva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uključujući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presudu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nalog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odluku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ili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nalog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za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izvršenje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te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odluku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utvrđivanju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troškova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koju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izdaje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sudski</a:t>
            </a:r>
            <a:r>
              <a:rPr lang="hr-HR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2600" kern="0" dirty="0" err="1">
                <a:solidFill>
                  <a:srgbClr val="000000"/>
                </a:solidFill>
                <a:latin typeface="Arial"/>
                <a:cs typeface="Arial"/>
              </a:rPr>
              <a:t>službenik</a:t>
            </a:r>
            <a:r>
              <a:rPr lang="en-US" altLang="en-US" sz="26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hr-HR" altLang="en-US" sz="2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fontAlgn="base">
              <a:spcAft>
                <a:spcPct val="0"/>
              </a:spcAft>
              <a:buClr>
                <a:srgbClr val="330066"/>
              </a:buClr>
              <a:buSzPct val="70000"/>
              <a:buNone/>
            </a:pPr>
            <a:endParaRPr lang="en-US" altLang="en-US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4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Sudska odluka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mora se raditi o odluci </a:t>
            </a:r>
            <a:r>
              <a:rPr lang="hr-HR" altLang="en-US" sz="3000" u="sng" kern="0" dirty="0">
                <a:solidFill>
                  <a:srgbClr val="000000"/>
                </a:solidFill>
                <a:latin typeface="Arial"/>
                <a:cs typeface="Arial"/>
              </a:rPr>
              <a:t>nekog organa</a:t>
            </a:r>
          </a:p>
          <a:p>
            <a:pPr fontAlgn="base"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odluka mora regulirati pravne odnose iz čl. 1.</a:t>
            </a:r>
          </a:p>
          <a:p>
            <a:pPr fontAlgn="base"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prema stavu doktrine, odluka je podobna za priznanje samo ako je </a:t>
            </a:r>
            <a:r>
              <a:rPr lang="hr-HR" altLang="en-US" sz="3000" u="sng" kern="0" dirty="0">
                <a:solidFill>
                  <a:srgbClr val="000000"/>
                </a:solidFill>
                <a:latin typeface="Arial"/>
                <a:cs typeface="Arial"/>
              </a:rPr>
              <a:t>meritorna</a:t>
            </a:r>
          </a:p>
          <a:p>
            <a:pPr fontAlgn="base"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nevažan je naziv odluke</a:t>
            </a:r>
          </a:p>
          <a:p>
            <a:pPr fontAlgn="base"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hr-HR" altLang="en-US" sz="3000" kern="0" dirty="0">
                <a:solidFill>
                  <a:srgbClr val="000000"/>
                </a:solidFill>
                <a:latin typeface="Arial"/>
                <a:cs typeface="Arial"/>
              </a:rPr>
              <a:t>nevažan je postupak u kojemu je odluka donesena</a:t>
            </a:r>
            <a:endParaRPr lang="en-US" altLang="en-US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1022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Priznanje i ovrha stranih sudskih odluka</vt:lpstr>
      <vt:lpstr>Pravni izvori</vt:lpstr>
      <vt:lpstr>Vremenska primjena</vt:lpstr>
      <vt:lpstr>Članak 66(2) BUI </vt:lpstr>
      <vt:lpstr> Priznati i ovršiti sudsku odluku znači prihvatiti je kao pravomoćnu i ovršnu. </vt:lpstr>
      <vt:lpstr>Sustavi </vt:lpstr>
      <vt:lpstr>Definicija strane sudske odluke</vt:lpstr>
      <vt:lpstr>BUI</vt:lpstr>
      <vt:lpstr>Sudska odluka</vt:lpstr>
      <vt:lpstr>Pozitivne pretpostavke za priznanje</vt:lpstr>
      <vt:lpstr>Negativne pretpostavke za priznanje</vt:lpstr>
      <vt:lpstr>Postupak priznanja i ovrhe</vt:lpstr>
      <vt:lpstr>Priznanje i ovrha presuda</vt:lpstr>
      <vt:lpstr>Priznanje i ovrha prema Uredbi BI</vt:lpstr>
      <vt:lpstr>Priznanje i ovrha prema Uredbi BI</vt:lpstr>
      <vt:lpstr>Razlozi odbijanja priznanja i ovrhe</vt:lpstr>
      <vt:lpstr>PowerPoint Presentation</vt:lpstr>
      <vt:lpstr>Prekid postupka priznanja</vt:lpstr>
      <vt:lpstr>Ovrha</vt:lpstr>
    </vt:vector>
  </TitlesOfParts>
  <Company>PFZ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dora</dc:creator>
  <cp:lastModifiedBy>Dora Zgrabljić Rotar</cp:lastModifiedBy>
  <cp:revision>13</cp:revision>
  <cp:lastPrinted>2018-05-23T12:31:45Z</cp:lastPrinted>
  <dcterms:created xsi:type="dcterms:W3CDTF">2016-04-27T12:42:36Z</dcterms:created>
  <dcterms:modified xsi:type="dcterms:W3CDTF">2018-05-30T11:10:11Z</dcterms:modified>
</cp:coreProperties>
</file>