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71" r:id="rId8"/>
    <p:sldId id="263" r:id="rId9"/>
    <p:sldId id="269" r:id="rId10"/>
    <p:sldId id="270" r:id="rId11"/>
    <p:sldId id="264" r:id="rId12"/>
    <p:sldId id="265" r:id="rId13"/>
    <p:sldId id="266" r:id="rId14"/>
  </p:sldIdLst>
  <p:sldSz cx="12241213" cy="7561263"/>
  <p:notesSz cx="6761163" cy="9942513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3" autoAdjust="0"/>
    <p:restoredTop sz="94660"/>
  </p:normalViewPr>
  <p:slideViewPr>
    <p:cSldViewPr>
      <p:cViewPr varScale="1">
        <p:scale>
          <a:sx n="79" d="100"/>
          <a:sy n="79" d="100"/>
        </p:scale>
        <p:origin x="1230" y="96"/>
      </p:cViewPr>
      <p:guideLst>
        <p:guide orient="horz" pos="2382"/>
        <p:guide pos="3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61950" y="746125"/>
            <a:ext cx="60372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289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2450"/>
            <a:ext cx="29289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0D6331-1FFA-4DCB-9A75-71B8F195A6E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7261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3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7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1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3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5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7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89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53B622-5A45-44B6-A089-D553C44FE9FF}" type="slidenum">
              <a:rPr lang="hr-HR" altLang="sr-Latn-RS" smtClean="0"/>
              <a:pPr>
                <a:spcBef>
                  <a:spcPct val="0"/>
                </a:spcBef>
              </a:pPr>
              <a:t>1</a:t>
            </a:fld>
            <a:endParaRPr lang="hr-HR" altLang="sr-Latn-RS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51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3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7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1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3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5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7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89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CEFC00-A3D1-4BFC-8D32-5829336432D0}" type="slidenum">
              <a:rPr lang="hr-HR" altLang="sr-Latn-RS" smtClean="0"/>
              <a:pPr>
                <a:spcBef>
                  <a:spcPct val="0"/>
                </a:spcBef>
              </a:pPr>
              <a:t>10</a:t>
            </a:fld>
            <a:endParaRPr lang="hr-HR" altLang="sr-Latn-R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589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3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7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1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3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5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7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89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C7D654-D03D-4FE7-86FD-82A17EE4CF37}" type="slidenum">
              <a:rPr lang="hr-HR" altLang="sr-Latn-RS" smtClean="0"/>
              <a:pPr>
                <a:spcBef>
                  <a:spcPct val="0"/>
                </a:spcBef>
              </a:pPr>
              <a:t>11</a:t>
            </a:fld>
            <a:endParaRPr lang="hr-HR" altLang="sr-Latn-R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938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3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7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1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3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5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7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89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0EBB9D-B06C-433A-A6DF-6D73E4333058}" type="slidenum">
              <a:rPr lang="hr-HR" altLang="sr-Latn-RS" smtClean="0"/>
              <a:pPr>
                <a:spcBef>
                  <a:spcPct val="0"/>
                </a:spcBef>
              </a:pPr>
              <a:t>12</a:t>
            </a:fld>
            <a:endParaRPr lang="hr-HR" altLang="sr-Latn-R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12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3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7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1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3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5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7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89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81F70C-92C5-4282-A8DA-3F4D90937BB6}" type="slidenum">
              <a:rPr lang="hr-HR" altLang="sr-Latn-RS" smtClean="0"/>
              <a:pPr>
                <a:spcBef>
                  <a:spcPct val="0"/>
                </a:spcBef>
              </a:pPr>
              <a:t>13</a:t>
            </a:fld>
            <a:endParaRPr lang="hr-HR" altLang="sr-Latn-R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991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3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7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1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3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5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7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89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43AA9C-F053-46C6-88E3-0B96DD582DC7}" type="slidenum">
              <a:rPr lang="hr-HR" altLang="sr-Latn-RS" smtClean="0"/>
              <a:pPr>
                <a:spcBef>
                  <a:spcPct val="0"/>
                </a:spcBef>
              </a:pPr>
              <a:t>2</a:t>
            </a:fld>
            <a:endParaRPr lang="hr-HR" altLang="sr-Latn-RS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601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3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7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1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3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5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7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89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4FD365-9EBA-4A78-8C6F-0C731712228D}" type="slidenum">
              <a:rPr lang="hr-HR" altLang="sr-Latn-RS" smtClean="0"/>
              <a:pPr>
                <a:spcBef>
                  <a:spcPct val="0"/>
                </a:spcBef>
              </a:pPr>
              <a:t>3</a:t>
            </a:fld>
            <a:endParaRPr lang="hr-HR" altLang="sr-Latn-RS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11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3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7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1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3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5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7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89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212CBD-E48B-4AC8-881E-0216B118DBA1}" type="slidenum">
              <a:rPr lang="hr-HR" altLang="sr-Latn-RS" smtClean="0"/>
              <a:pPr>
                <a:spcBef>
                  <a:spcPct val="0"/>
                </a:spcBef>
              </a:pPr>
              <a:t>4</a:t>
            </a:fld>
            <a:endParaRPr lang="hr-HR" altLang="sr-Latn-RS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60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3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7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1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3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5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7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89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3316B0-1B4E-434F-8B1B-ECA7FD404E7E}" type="slidenum">
              <a:rPr lang="hr-HR" altLang="sr-Latn-RS" smtClean="0"/>
              <a:pPr>
                <a:spcBef>
                  <a:spcPct val="0"/>
                </a:spcBef>
              </a:pPr>
              <a:t>5</a:t>
            </a:fld>
            <a:endParaRPr lang="hr-HR" altLang="sr-Latn-R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953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3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7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1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3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5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7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89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34114E-50D0-4296-AB0F-5811E68803FD}" type="slidenum">
              <a:rPr lang="hr-HR" altLang="sr-Latn-RS" smtClean="0"/>
              <a:pPr>
                <a:spcBef>
                  <a:spcPct val="0"/>
                </a:spcBef>
              </a:pPr>
              <a:t>6</a:t>
            </a:fld>
            <a:endParaRPr lang="hr-HR" altLang="sr-Latn-R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56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3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7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1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3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5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7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89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9C27BB-EDAF-4A27-8589-2A608EADBDDA}" type="slidenum">
              <a:rPr lang="hr-HR" altLang="sr-Latn-RS" smtClean="0"/>
              <a:pPr>
                <a:spcBef>
                  <a:spcPct val="0"/>
                </a:spcBef>
              </a:pPr>
              <a:t>7</a:t>
            </a:fld>
            <a:endParaRPr lang="hr-HR" altLang="sr-Latn-R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508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3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7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1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3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5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7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89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E603C9-71D8-45D5-9CE1-11D140C95C9F}" type="slidenum">
              <a:rPr lang="hr-HR" altLang="sr-Latn-RS" smtClean="0"/>
              <a:pPr>
                <a:spcBef>
                  <a:spcPct val="0"/>
                </a:spcBef>
              </a:pPr>
              <a:t>8</a:t>
            </a:fld>
            <a:endParaRPr lang="hr-HR" altLang="sr-Latn-R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944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3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7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1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3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5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17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89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B18677-B002-4E3C-9777-50C0C2259514}" type="slidenum">
              <a:rPr lang="hr-HR" altLang="sr-Latn-RS" smtClean="0"/>
              <a:pPr>
                <a:spcBef>
                  <a:spcPct val="0"/>
                </a:spcBef>
              </a:pPr>
              <a:t>9</a:t>
            </a:fld>
            <a:endParaRPr lang="hr-HR" altLang="sr-Latn-R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2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7575" y="2349500"/>
            <a:ext cx="10406063" cy="162083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36738" y="4284663"/>
            <a:ext cx="8567737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30F4E-96CF-4608-838F-E57F1DE469A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4262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6F1C6-FC4B-45A7-88F8-CCC56C17A59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6065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75713" y="303213"/>
            <a:ext cx="2754312" cy="6451600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11188" y="303213"/>
            <a:ext cx="8112125" cy="6451600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C143E-C2DC-42BA-9D8B-5412DD78A4B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6755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9F982-A1CB-4F25-9A2C-7C899D3A290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8840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6788" y="4859338"/>
            <a:ext cx="1040447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66788" y="3205163"/>
            <a:ext cx="1040447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3577-7347-44A4-B146-B6731DF56D2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3624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11188" y="1763713"/>
            <a:ext cx="5432425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6013" y="1763713"/>
            <a:ext cx="54340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BE7A2-4A0C-4316-96C9-B52E1EC3F37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1763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775" y="303213"/>
            <a:ext cx="110156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12775" y="1692275"/>
            <a:ext cx="54086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2775" y="2397125"/>
            <a:ext cx="54086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218238" y="1692275"/>
            <a:ext cx="54102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218238" y="2397125"/>
            <a:ext cx="54102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A40E-D536-4198-A68F-16D07D7D0E1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0412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480B0-21D3-4CB0-8A2E-C53B28692E6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4469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EF475-B6FD-44F2-A367-2E115D0624B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123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775" y="301625"/>
            <a:ext cx="4025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86313" y="301625"/>
            <a:ext cx="68421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12775" y="1582738"/>
            <a:ext cx="4025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0C431-2303-4BDB-AC05-A8C564DCD5A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2319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98713" y="5292725"/>
            <a:ext cx="7345362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398713" y="676275"/>
            <a:ext cx="7345362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398713" y="5918200"/>
            <a:ext cx="7345362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6940-979F-4F09-903C-FE414E367A5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1832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03213"/>
            <a:ext cx="11018837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3157" tIns="56579" rIns="113157" bIns="565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763713"/>
            <a:ext cx="11018837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3157" tIns="56579" rIns="113157" bIns="5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884988"/>
            <a:ext cx="2855912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157" tIns="56579" rIns="113157" bIns="565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83063" y="6884988"/>
            <a:ext cx="38750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157" tIns="56579" rIns="113157" bIns="5657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4113" y="6884988"/>
            <a:ext cx="2855912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157" tIns="56579" rIns="113157" bIns="565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00"/>
            </a:lvl1pPr>
          </a:lstStyle>
          <a:p>
            <a:pPr>
              <a:defRPr/>
            </a:pPr>
            <a:fld id="{99C035E9-CC19-46F1-B626-C6C7EA96DF9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2pPr>
      <a:lvl3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3pPr>
      <a:lvl4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4pPr>
      <a:lvl5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5pPr>
      <a:lvl6pPr marL="4572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6pPr>
      <a:lvl7pPr marL="9144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7pPr>
      <a:lvl8pPr marL="13716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8pPr>
      <a:lvl9pPr marL="18288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9pPr>
    </p:titleStyle>
    <p:bodyStyle>
      <a:lvl1pPr marL="423863" indent="-423863" algn="l" defTabSz="1131888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919163" indent="-354013" algn="l" defTabSz="1131888" rtl="0" eaLnBrk="0" fontAlgn="base" hangingPunct="0">
        <a:spcBef>
          <a:spcPct val="20000"/>
        </a:spcBef>
        <a:spcAft>
          <a:spcPct val="0"/>
        </a:spcAft>
        <a:buChar char="–"/>
        <a:defRPr sz="3500">
          <a:solidFill>
            <a:schemeClr val="tx1"/>
          </a:solidFill>
          <a:latin typeface="+mn-lt"/>
        </a:defRPr>
      </a:lvl2pPr>
      <a:lvl3pPr marL="1414463" indent="-282575" algn="l" defTabSz="1131888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</a:defRPr>
      </a:lvl3pPr>
      <a:lvl4pPr marL="1979613" indent="-282575" algn="l" defTabSz="1131888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2546350" indent="-282575" algn="l" defTabSz="1131888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5pPr>
      <a:lvl6pPr marL="3003550" indent="-282575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6pPr>
      <a:lvl7pPr marL="3460750" indent="-282575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7pPr>
      <a:lvl8pPr marL="3917950" indent="-282575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8pPr>
      <a:lvl9pPr marL="4375150" indent="-282575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laven.ravlic@pravo.h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rio.cepo@pravo.hr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7575" y="2347913"/>
            <a:ext cx="10406063" cy="1622425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POLITOLOGIJA I POLITIKA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60400" indent="-660400" algn="r" eaLnBrk="1" hangingPunct="1"/>
            <a:r>
              <a:rPr lang="hr-HR" altLang="sr-Latn-RS" smtClean="0"/>
              <a:t>Uvodno predavanje, 3. 10. 2019.</a:t>
            </a:r>
          </a:p>
          <a:p>
            <a:pPr marL="660400" indent="-660400" algn="r" eaLnBrk="1" hangingPunct="1"/>
            <a:endParaRPr lang="hr-HR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393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2393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2393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239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2393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B53389-714E-4D77-9FDA-BF5B2879520E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hr-HR" altLang="sr-Latn-RS" sz="17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38113"/>
            <a:ext cx="10750550" cy="757237"/>
          </a:xfrm>
        </p:spPr>
        <p:txBody>
          <a:bodyPr/>
          <a:lstStyle/>
          <a:p>
            <a:pPr eaLnBrk="1" hangingPunct="1"/>
            <a:r>
              <a:rPr lang="hr-HR" altLang="sr-Latn-RS" sz="5000" smtClean="0"/>
              <a:t>Predavanja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44575"/>
            <a:ext cx="12241213" cy="6516688"/>
          </a:xfrm>
        </p:spPr>
        <p:txBody>
          <a:bodyPr/>
          <a:lstStyle/>
          <a:p>
            <a:r>
              <a:rPr lang="hr-HR" altLang="sr-Latn-RS" sz="3600" smtClean="0"/>
              <a:t>21. studenoga 2019. </a:t>
            </a:r>
            <a:r>
              <a:rPr lang="hr-HR" altLang="sr-Latn-RS" sz="3600" i="1" smtClean="0"/>
              <a:t>– Političke institucije: država</a:t>
            </a:r>
            <a:endParaRPr lang="hr-HR" altLang="sr-Latn-RS" sz="3600" smtClean="0"/>
          </a:p>
          <a:p>
            <a:r>
              <a:rPr lang="hr-HR" altLang="sr-Latn-RS" sz="3600" smtClean="0"/>
              <a:t>28. studenoga 2019. </a:t>
            </a:r>
            <a:r>
              <a:rPr lang="hr-HR" altLang="sr-Latn-RS" sz="3600" i="1" smtClean="0"/>
              <a:t>– Institucije demokratske države</a:t>
            </a:r>
            <a:endParaRPr lang="hr-HR" altLang="sr-Latn-RS" sz="3600" smtClean="0"/>
          </a:p>
          <a:p>
            <a:r>
              <a:rPr lang="hr-HR" altLang="sr-Latn-RS" sz="3600" smtClean="0"/>
              <a:t>5. prosinca 2019. –</a:t>
            </a:r>
            <a:r>
              <a:rPr lang="hr-HR" altLang="sr-Latn-RS" sz="3600" i="1" smtClean="0"/>
              <a:t> Institucionalne promjene</a:t>
            </a:r>
          </a:p>
          <a:p>
            <a:r>
              <a:rPr lang="hr-HR" altLang="sr-Latn-RS" sz="3600" smtClean="0"/>
              <a:t>12. prosinca 2019. – </a:t>
            </a:r>
            <a:r>
              <a:rPr lang="hr-HR" altLang="sr-Latn-RS" sz="3600" i="1" smtClean="0"/>
              <a:t>Političke stranke i interesne grupe</a:t>
            </a:r>
          </a:p>
          <a:p>
            <a:r>
              <a:rPr lang="hr-HR" altLang="sr-Latn-RS" sz="3600" i="1" smtClean="0"/>
              <a:t>19. prosinca 2019. – Globalizacija i nacionalna država</a:t>
            </a:r>
          </a:p>
          <a:p>
            <a:r>
              <a:rPr lang="hr-HR" altLang="sr-Latn-RS" sz="3600" i="1" smtClean="0"/>
              <a:t>9. siječnja 2020. – Europska unija kao politička zajednica</a:t>
            </a:r>
          </a:p>
          <a:p>
            <a:r>
              <a:rPr lang="hr-HR" altLang="sr-Latn-RS" sz="3600" b="1" smtClean="0"/>
              <a:t>16. siječnja 2020. – drugi kolokvij</a:t>
            </a:r>
            <a:endParaRPr lang="hr-HR" altLang="sr-Latn-RS" sz="3600" smtClean="0"/>
          </a:p>
          <a:p>
            <a:r>
              <a:rPr lang="hr-HR" altLang="sr-Latn-RS" sz="3600" smtClean="0"/>
              <a:t>23. siječnja 2020. </a:t>
            </a:r>
            <a:r>
              <a:rPr lang="hr-HR" altLang="sr-Latn-RS" sz="3600" i="1" smtClean="0"/>
              <a:t>– Završno predavanje</a:t>
            </a:r>
            <a:endParaRPr lang="hr-HR" altLang="sr-Latn-RS" sz="3600" smtClean="0"/>
          </a:p>
          <a:p>
            <a:endParaRPr lang="hr-HR" altLang="sr-Latn-R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ABE765-B336-400B-B860-13677618A654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hr-HR" altLang="sr-Latn-RS" sz="17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150813"/>
            <a:ext cx="11088687" cy="828675"/>
          </a:xfrm>
        </p:spPr>
        <p:txBody>
          <a:bodyPr/>
          <a:lstStyle/>
          <a:p>
            <a:pPr eaLnBrk="1" hangingPunct="1"/>
            <a:r>
              <a:rPr lang="hr-HR" altLang="sr-Latn-RS" sz="4800" smtClean="0"/>
              <a:t>ISPITI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16013"/>
            <a:ext cx="12241213" cy="644525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Ispit se sastoji od pismenog i usmenog dijela.</a:t>
            </a:r>
          </a:p>
          <a:p>
            <a:pPr eaLnBrk="1" hangingPunct="1"/>
            <a:r>
              <a:rPr lang="hr-HR" altLang="sr-Latn-RS" smtClean="0"/>
              <a:t>Pismeni dio sastoji se od 15 pitanja i traje 30 minuta.</a:t>
            </a:r>
          </a:p>
          <a:p>
            <a:pPr eaLnBrk="1" hangingPunct="1"/>
            <a:r>
              <a:rPr lang="hr-HR" altLang="sr-Latn-RS" smtClean="0"/>
              <a:t>Usmeni ispit održat će se na Trgu Republike Hrvatske 3 (TRH3), soba 17/I. kat (prof. Ravlić) i 36/II. kat (doc. Čepo)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250B49-1502-4FA1-9A86-A628D0889CD7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hr-HR" altLang="sr-Latn-RS" sz="17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207963"/>
            <a:ext cx="11001375" cy="1096962"/>
          </a:xfrm>
        </p:spPr>
        <p:txBody>
          <a:bodyPr/>
          <a:lstStyle/>
          <a:p>
            <a:pPr eaLnBrk="1" hangingPunct="1"/>
            <a:r>
              <a:rPr lang="hr-HR" altLang="sr-Latn-RS" sz="5000" smtClean="0"/>
              <a:t>PARCIJALNO POLAGANJE ISPITA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0475"/>
            <a:ext cx="12241213" cy="6300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3500" smtClean="0"/>
              <a:t>Studenti/ice mogu ispit polagati parcijalno: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3500" smtClean="0"/>
              <a:t>1. Parcijalnom polaganju mogu pristupiti svi studenti/ice (redoviti i izvanredni), osim studenata/studentica koji ispit polažu komisijski (4. ili 8. put), ili imaju zabranu polaganja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3500" smtClean="0"/>
              <a:t>2. Parcijalno polaganje obavit će se pisanjem dvaju testova: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3500" smtClean="0"/>
              <a:t>- Prvi test pisat će se </a:t>
            </a:r>
            <a:r>
              <a:rPr lang="hr-HR" altLang="sr-Latn-RS" sz="3500" b="1" smtClean="0"/>
              <a:t>14. studenoga 2019. u 9 sati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3500" smtClean="0"/>
              <a:t>- Drugi test pisat će se </a:t>
            </a:r>
            <a:r>
              <a:rPr lang="hr-HR" altLang="sr-Latn-RS" sz="3500" b="1" smtClean="0"/>
              <a:t>16. siječnja 2020. u 9 sati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3500" smtClean="0"/>
              <a:t>3. Prvi test obuhvatit će provjeru znanja iz udžbenika S. Ravlić, D. Čepo, prvi i drugi dio, poglavlja 1-6, str. 1-116.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3500" smtClean="0"/>
              <a:t>Drugi test obuhvatit će treći, četvrti i peti dio, poglavlja 7-15, str. 117-254.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DB20B3-07CF-4836-BA85-7B5F422B8CAE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hr-HR" altLang="sr-Latn-RS" sz="170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3" y="127000"/>
            <a:ext cx="10893425" cy="917575"/>
          </a:xfrm>
        </p:spPr>
        <p:txBody>
          <a:bodyPr/>
          <a:lstStyle/>
          <a:p>
            <a:pPr eaLnBrk="1" hangingPunct="1"/>
            <a:r>
              <a:rPr lang="hr-HR" altLang="sr-Latn-RS" sz="4800" smtClean="0"/>
              <a:t>PISMENI I USMENI ISPIT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16013"/>
            <a:ext cx="12241213" cy="6445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sr-Latn-RS" sz="3700" smtClean="0"/>
              <a:t>4. Testovi imaju po 15 pitanja i donose po 33 boda.  </a:t>
            </a:r>
          </a:p>
          <a:p>
            <a:pPr eaLnBrk="1" hangingPunct="1">
              <a:buFontTx/>
              <a:buNone/>
            </a:pPr>
            <a:r>
              <a:rPr lang="hr-HR" altLang="sr-Latn-RS" sz="3700" smtClean="0"/>
              <a:t>  Pisanju drugog testa mogu pristupiti studenti koji su na prvom testu postigli 15 i više bodova. </a:t>
            </a:r>
          </a:p>
          <a:p>
            <a:pPr eaLnBrk="1" hangingPunct="1">
              <a:buFontTx/>
              <a:buNone/>
            </a:pPr>
            <a:r>
              <a:rPr lang="hr-HR" altLang="sr-Latn-RS" sz="3700" smtClean="0"/>
              <a:t>  Ponavljanje provjere znanja nije predviđeno.</a:t>
            </a:r>
          </a:p>
          <a:p>
            <a:pPr eaLnBrk="1" hangingPunct="1">
              <a:buFontTx/>
              <a:buNone/>
            </a:pPr>
            <a:r>
              <a:rPr lang="hr-HR" altLang="sr-Latn-RS" sz="3700" smtClean="0"/>
              <a:t>5. Studenti/ice koji imaju ukupno 34 i više bodova položili su pismeni ispit i polažu samo usmeni. Studenti/ice koji imaju 40 do 50 bodova mogu prihvatiti ocjenu dovoljan, a oni koji imaju 51 i više bodova mogu prihvatiti dobar. Za ocjenu vrlo dobar i izvrstan usmeni ispit je obvezan.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A0C3AA-E895-4D18-AA76-E1063742AC4D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hr-HR" altLang="sr-Latn-RS" sz="17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4900" smtClean="0"/>
              <a:t>POLITOLOGIJA I DRUGE ZNANOSTI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92275"/>
            <a:ext cx="11018837" cy="5062538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Politologija ili politička znanost je društvena znanost koja proučava politiku: političko mišljenje, političke sustave i institucije, političko ponašanje i političke procese. Politikom se dijelom bave i druge znanosti – npr. povijest i sociologija, ali jedino politologija to radi sustavno i cjelovito, uključujući u svoj korpus i rezultate tih i drugih znanosti.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8398BA-ACF1-4E2D-9B6D-DAB6B9AE4F21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hr-HR" altLang="sr-Latn-RS" sz="17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3" y="127000"/>
            <a:ext cx="11017250" cy="1260475"/>
          </a:xfrm>
        </p:spPr>
        <p:txBody>
          <a:bodyPr/>
          <a:lstStyle/>
          <a:p>
            <a:pPr eaLnBrk="1" hangingPunct="1"/>
            <a:r>
              <a:rPr lang="hr-HR" altLang="sr-Latn-RS" sz="5000" smtClean="0"/>
              <a:t>VAŽNOST POLITIKE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9038"/>
            <a:ext cx="12241213" cy="6372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mtClean="0"/>
              <a:t>Politika nije samo jedna od najstarijih nego i najvažnijih ljudskih djelatnost. Iako je zbog različitih zloupotreba i afera slika o njoj u javnosti uglavnom negativna, sva ispitivanja javnog mnijenja pokazuju da u demokratskim zemljama građani imaju razvijenu svijest o njezinoj važnosti. Tako se u anketama o najznačajnijim osobama u povijesti neke zemlje redovito na prva mjesta stavljaju političari (Churchill u Velikoj Britaniji, Adenauer u Njemačkoj, de Gaulle u Francuskoj, a u SAD još više).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336F0F-0D3E-4F9A-B585-A80D131184DC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hr-HR" altLang="sr-Latn-RS" sz="17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03213"/>
            <a:ext cx="11002962" cy="1016000"/>
          </a:xfrm>
        </p:spPr>
        <p:txBody>
          <a:bodyPr/>
          <a:lstStyle/>
          <a:p>
            <a:pPr eaLnBrk="1" hangingPunct="1"/>
            <a:r>
              <a:rPr lang="hr-HR" altLang="sr-Latn-RS" sz="5000" smtClean="0"/>
              <a:t>ODREĐENJE POLITIKE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19213"/>
            <a:ext cx="12241213" cy="6242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3500" smtClean="0"/>
              <a:t>U izvornom grčkom smislu djelatnost koja se odnosi na polis, brigu oko zajedničkog života u polisu, ostvarenje ideje o dobroj i pravedno uređenoj zajednici. Politika je najviši stupanj čovjekove praktične djelatnosti, umijeće razborita i pravedna vladanja (državništvo).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500" smtClean="0"/>
              <a:t>Uz ta klasična značenja, koja ostaju ideali demokratske politike, politika je dobila dva, danas prevladavajuća značenja. Prvo, sposobnost postizanja kompromisa i konsenzusa, rješavanja sukoba pregovorima i sporazumom - "umjetnost mogućeg". Drugo, težnja za moći i sposobnost nametanja svoje volje drugima kako bi se postigli određeni ishodi ili rezultati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791496-FF94-4926-9700-86678CF08DBB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hr-HR" altLang="sr-Latn-RS" sz="17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42875"/>
            <a:ext cx="10801350" cy="828675"/>
          </a:xfrm>
        </p:spPr>
        <p:txBody>
          <a:bodyPr/>
          <a:lstStyle/>
          <a:p>
            <a:pPr eaLnBrk="1" hangingPunct="1"/>
            <a:r>
              <a:rPr lang="hr-HR" altLang="sr-Latn-RS" sz="5000" smtClean="0"/>
              <a:t>RAZVOJ POLITOLOGIJE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71550"/>
            <a:ext cx="12241213" cy="6589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3500" smtClean="0"/>
              <a:t>Politologiju je i posve “mlada” i vrlo “stara” znanost. Tek u 20. stoljeću ona postaje temeljna znanost o politici, dio moderne visokoškolske nastave i samostalno područje istraživanja i studija s posebnim obrazovnim i istraživačkim ustanovama, dok su druge društvene znanosti (pravo, ekonomija i sociologija) to učinile mnogo ranije. Prvi fakultet osnovan je 1872. u Parizu pod nazivom Slobodna škola političkih znanosti. Na tom je fakultetu 1899. diplomirao Stjepan Radić, naš prvi politolog s formalnom politološkom naobrazbom.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500" smtClean="0"/>
              <a:t>U Hrvatskoj je 1962. osnovan Fakultet političkih nauka, a na ovom studiju se dugo predaju politološki predmeti. Tako je Veljko Mratović na Višoj upravnoj školi predavao Suvremene političke sisteme, a Juraj Kolaković Historiju političkih teorija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AB1D92-712A-4FFC-8659-B6364A8A4B16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hr-HR" altLang="sr-Latn-RS" sz="17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0"/>
            <a:ext cx="11018837" cy="1258888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O PREDMETU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16013"/>
            <a:ext cx="12241213" cy="644525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Predmet treba studenti(ca)ma dati osnovno znanje o disciplini, upoznati ih s najvažnijim pristupima, teorijama i pojmovima političke znanosti, te im omogućiti da razumiju značenje politike u društvenom životu i odnose moći između pojedinih aktera (skupina, organizacija, institucija) kako bi bolje razumjeli političke procese i način oblikovanja političkih odluka, te razvili svoja ekspertna znanja i umijeća.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E7E1C4-5312-4EF0-9B77-6A1E324AF0D7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hr-HR" altLang="sr-Latn-RS" sz="17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0"/>
            <a:ext cx="11018837" cy="1258888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NOSITELJI PREDMETA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4938"/>
            <a:ext cx="12241213" cy="6156325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Prof. dr. sc. Slaven Ravlić, konzultacije utorkom 12-13 sati, (TRH 3/I, soba 17); </a:t>
            </a:r>
            <a:r>
              <a:rPr lang="hr-HR" altLang="sr-Latn-RS" smtClean="0">
                <a:hlinkClick r:id="rId3"/>
              </a:rPr>
              <a:t>slaven.ravlic@pravo.hr</a:t>
            </a:r>
            <a:endParaRPr lang="hr-HR" altLang="sr-Latn-RS" smtClean="0"/>
          </a:p>
          <a:p>
            <a:pPr eaLnBrk="1" hangingPunct="1"/>
            <a:r>
              <a:rPr lang="hr-HR" altLang="sr-Latn-RS" smtClean="0"/>
              <a:t>Doc. dr. sc. Dario Čepo, konzultacije utorkom 11-12 sati, (TRH 3/II, soba 36);      </a:t>
            </a:r>
            <a:r>
              <a:rPr lang="hr-HR" altLang="sr-Latn-RS" smtClean="0">
                <a:hlinkClick r:id="rId4"/>
              </a:rPr>
              <a:t>dario.cepo@pravo.hr</a:t>
            </a:r>
            <a:endParaRPr lang="hr-HR" altLang="sr-Latn-RS" smtClean="0"/>
          </a:p>
          <a:p>
            <a:pPr eaLnBrk="1" hangingPunct="1"/>
            <a:endParaRPr lang="hr-HR" altLang="sr-Latn-RS" smtClean="0"/>
          </a:p>
          <a:p>
            <a:pPr eaLnBrk="1" hangingPunct="1"/>
            <a:endParaRPr lang="hr-HR" altLang="sr-Latn-RS" smtClean="0"/>
          </a:p>
          <a:p>
            <a:pPr eaLnBrk="1" hangingPunct="1"/>
            <a:endParaRPr lang="hr-HR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3456FE-E1B2-4F38-AD96-894FE3B05645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hr-HR" altLang="sr-Latn-RS" sz="17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560388"/>
            <a:ext cx="11017250" cy="700087"/>
          </a:xfrm>
        </p:spPr>
        <p:txBody>
          <a:bodyPr/>
          <a:lstStyle/>
          <a:p>
            <a:pPr eaLnBrk="1" hangingPunct="1"/>
            <a:r>
              <a:rPr lang="hr-HR" altLang="sr-Latn-RS" sz="4800" smtClean="0"/>
              <a:t>ISPITNA LITERATURA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4938"/>
            <a:ext cx="12241213" cy="61563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hr-HR" altLang="sr-Latn-RS" sz="66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r-HR" altLang="sr-Latn-RS" sz="4800" smtClean="0"/>
              <a:t>Slaven Ravlić, Dario Čepo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r-HR" altLang="sr-Latn-RS" sz="6600" i="1" smtClean="0"/>
              <a:t>Uvod u političku znanost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r-HR" altLang="sr-Latn-RS" sz="5400" smtClean="0"/>
              <a:t>Zagreb, 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393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2393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2393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239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2393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23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F29706-F70E-4E3E-9FD2-BF22C643B34E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hr-HR" altLang="sr-Latn-RS" sz="17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180975"/>
            <a:ext cx="10991850" cy="1008063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PREDAVANJA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0475"/>
            <a:ext cx="12241213" cy="6300788"/>
          </a:xfrm>
        </p:spPr>
        <p:txBody>
          <a:bodyPr/>
          <a:lstStyle/>
          <a:p>
            <a:r>
              <a:rPr lang="hr-HR" altLang="sr-Latn-RS" sz="3600" smtClean="0"/>
              <a:t>3. listopada 2019. – </a:t>
            </a:r>
            <a:r>
              <a:rPr lang="hr-HR" altLang="sr-Latn-RS" sz="3600" i="1" smtClean="0"/>
              <a:t>Uvodno predavanje</a:t>
            </a:r>
          </a:p>
          <a:p>
            <a:r>
              <a:rPr lang="hr-HR" altLang="sr-Latn-RS" sz="3600" smtClean="0"/>
              <a:t>10. listopada 2019. </a:t>
            </a:r>
            <a:r>
              <a:rPr lang="hr-HR" altLang="sr-Latn-RS" sz="3600" i="1" smtClean="0"/>
              <a:t>– Politološki pristupi i orijentacije</a:t>
            </a:r>
            <a:endParaRPr lang="hr-HR" altLang="sr-Latn-RS" sz="3600" smtClean="0"/>
          </a:p>
          <a:p>
            <a:r>
              <a:rPr lang="hr-HR" altLang="sr-Latn-RS" sz="3600" smtClean="0"/>
              <a:t>17. listopada 2019. </a:t>
            </a:r>
            <a:r>
              <a:rPr lang="hr-HR" altLang="sr-Latn-RS" sz="3600" i="1" smtClean="0"/>
              <a:t>– Osnovni pojmovi političke znanosti</a:t>
            </a:r>
            <a:endParaRPr lang="hr-HR" altLang="sr-Latn-RS" sz="3600" smtClean="0"/>
          </a:p>
          <a:p>
            <a:r>
              <a:rPr lang="hr-HR" altLang="sr-Latn-RS" sz="3600" smtClean="0"/>
              <a:t>24. listopada 2019. </a:t>
            </a:r>
            <a:r>
              <a:rPr lang="hr-HR" altLang="sr-Latn-RS" sz="3600" i="1" smtClean="0"/>
              <a:t>– Političke ideje i ideali</a:t>
            </a:r>
            <a:endParaRPr lang="hr-HR" altLang="sr-Latn-RS" sz="3600" smtClean="0"/>
          </a:p>
          <a:p>
            <a:r>
              <a:rPr lang="hr-HR" altLang="sr-Latn-RS" sz="3600" smtClean="0"/>
              <a:t>31. listopada 2019. </a:t>
            </a:r>
            <a:r>
              <a:rPr lang="hr-HR" altLang="sr-Latn-RS" sz="3600" i="1" smtClean="0"/>
              <a:t>– Političke ideologije</a:t>
            </a:r>
            <a:endParaRPr lang="hr-HR" altLang="sr-Latn-RS" sz="3600" smtClean="0"/>
          </a:p>
          <a:p>
            <a:r>
              <a:rPr lang="hr-HR" altLang="sr-Latn-RS" sz="3600" u="sng" smtClean="0"/>
              <a:t>7. studenoga 2019. </a:t>
            </a:r>
            <a:r>
              <a:rPr lang="hr-HR" altLang="sr-Latn-RS" sz="3600" i="1" u="sng" smtClean="0"/>
              <a:t>– Politička kultura (+Repetitorij)</a:t>
            </a:r>
            <a:endParaRPr lang="hr-HR" altLang="sr-Latn-RS" sz="3600" smtClean="0"/>
          </a:p>
          <a:p>
            <a:r>
              <a:rPr lang="hr-HR" altLang="sr-Latn-RS" sz="3600" b="1" smtClean="0"/>
              <a:t>14. studenoga 2019. – prvi kolokvij</a:t>
            </a:r>
            <a:endParaRPr lang="hr-HR" altLang="sr-Latn-R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31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31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965</Words>
  <Application>Microsoft Office PowerPoint</Application>
  <PresentationFormat>Custom</PresentationFormat>
  <Paragraphs>82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POLITOLOGIJA I POLITIKA</vt:lpstr>
      <vt:lpstr>POLITOLOGIJA I DRUGE ZNANOSTI</vt:lpstr>
      <vt:lpstr>VAŽNOST POLITIKE</vt:lpstr>
      <vt:lpstr>ODREĐENJE POLITIKE</vt:lpstr>
      <vt:lpstr>RAZVOJ POLITOLOGIJE</vt:lpstr>
      <vt:lpstr>O PREDMETU</vt:lpstr>
      <vt:lpstr>NOSITELJI PREDMETA</vt:lpstr>
      <vt:lpstr>ISPITNA LITERATURA</vt:lpstr>
      <vt:lpstr>PREDAVANJA</vt:lpstr>
      <vt:lpstr>Predavanja</vt:lpstr>
      <vt:lpstr>ISPITI</vt:lpstr>
      <vt:lpstr>PARCIJALNO POLAGANJE ISPITA</vt:lpstr>
      <vt:lpstr>PISMENI I USMENI ISPIT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POLITOLOGIJA I POLITIKA</dc:title>
  <dc:creator>Korisnik</dc:creator>
  <cp:lastModifiedBy>Sanja Storjak</cp:lastModifiedBy>
  <cp:revision>68</cp:revision>
  <cp:lastPrinted>2018-10-03T16:38:49Z</cp:lastPrinted>
  <dcterms:created xsi:type="dcterms:W3CDTF">2006-10-01T11:01:56Z</dcterms:created>
  <dcterms:modified xsi:type="dcterms:W3CDTF">2019-11-04T07:27:33Z</dcterms:modified>
</cp:coreProperties>
</file>